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15" r:id="rId1"/>
  </p:sldMasterIdLst>
  <p:handoutMasterIdLst>
    <p:handoutMasterId r:id="rId19"/>
  </p:handoutMasterIdLst>
  <p:sldIdLst>
    <p:sldId id="257" r:id="rId2"/>
    <p:sldId id="276" r:id="rId3"/>
    <p:sldId id="294" r:id="rId4"/>
    <p:sldId id="262" r:id="rId5"/>
    <p:sldId id="286" r:id="rId6"/>
    <p:sldId id="264" r:id="rId7"/>
    <p:sldId id="265" r:id="rId8"/>
    <p:sldId id="287" r:id="rId9"/>
    <p:sldId id="282" r:id="rId10"/>
    <p:sldId id="268" r:id="rId11"/>
    <p:sldId id="289" r:id="rId12"/>
    <p:sldId id="269" r:id="rId13"/>
    <p:sldId id="296" r:id="rId14"/>
    <p:sldId id="271" r:id="rId15"/>
    <p:sldId id="291" r:id="rId16"/>
    <p:sldId id="293" r:id="rId17"/>
    <p:sldId id="292" r:id="rId18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A010"/>
    <a:srgbClr val="FF33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34578" autoAdjust="0"/>
    <p:restoredTop sz="90877" autoAdjust="0"/>
  </p:normalViewPr>
  <p:slideViewPr>
    <p:cSldViewPr>
      <p:cViewPr>
        <p:scale>
          <a:sx n="80" d="100"/>
          <a:sy n="80" d="100"/>
        </p:scale>
        <p:origin x="-1584" y="-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9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EMPLA\Documents\Quadros%20Rel.%20da%20Audi&#234;ncia%20P&#250;blica%202013%20-%20PMS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D:\Administrador\CGM\Audi&#234;ncia%20Publica\Quadros%20Rel.%20da%20Audi&#234;ncia%20P&#250;blica%202013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G:\Audi&#234;ncia%20Publica\Quadros%20Rel.%20da%20Audi&#234;ncia%20P&#250;blica%202015%20-%201&#186;%20Quad.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E:\Audi&#234;ncia%20Publica\2016\3&#186;%20Quad\Quadros%20Rel.%20da%20Audi&#234;ncia%20P&#250;blica%202016%20-%202&#186;%20Quad.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Audi&#234;ncia%20Publica\2018\2%20qd\Quadros%20Rel.%20da%20Audi&#234;ncia%20P&#250;blica%202017%20-%203&#186;%20Quad.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D:\Administrador\CGM\Audi&#234;ncia%20Publica\Quadros%20Rel.%20da%20Audi&#234;ncia%20P&#250;blica%202013.xlsx" TargetMode="External"/><Relationship Id="rId1" Type="http://schemas.openxmlformats.org/officeDocument/2006/relationships/themeOverride" Target="../theme/themeOverride5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Audi&#234;ncia%20Publica\2018\2%20qd\Quadros%20Rel.%20da%20Audi&#234;ncia%20P&#250;blica%202017%20-%203&#186;%20Quad.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Audi&#234;ncia%20Publica\2018\2%20qd\Quadros%20Rel.%20da%20Audi&#234;ncia%20P&#250;blica%202017%20-%203&#186;%20Quad.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kumimoji="0" lang="en-US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defRPr>
            </a:pPr>
            <a:r>
              <a:rPr kumimoji="0" lang="pt-BR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Composição das Receitas Arrecadadas</a:t>
            </a:r>
            <a:endParaRPr kumimoji="0" lang="en-US" sz="2000" b="1" kern="1200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8.7188491119172228E-3"/>
          <c:y val="0.14250608076360441"/>
          <c:w val="0.84213377951757462"/>
          <c:h val="0.78119353305604622"/>
        </c:manualLayout>
      </c:layout>
      <c:pie3DChart>
        <c:varyColors val="1"/>
        <c:ser>
          <c:idx val="1"/>
          <c:order val="0"/>
          <c:explosion val="25"/>
          <c:dLbls>
            <c:showCatName val="1"/>
            <c:showPercent val="1"/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2013'!$C$13:$C$18</c:f>
              <c:numCache>
                <c:formatCode>General</c:formatCode>
                <c:ptCount val="6"/>
              </c:numCache>
            </c:numRef>
          </c:val>
        </c:ser>
        <c:ser>
          <c:idx val="2"/>
          <c:order val="1"/>
          <c:explosion val="25"/>
          <c:dLbls>
            <c:showCatName val="1"/>
            <c:showPercent val="1"/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2013'!$D$13:$D$18</c:f>
              <c:numCache>
                <c:formatCode>0.00%</c:formatCode>
                <c:ptCount val="6"/>
                <c:pt idx="0">
                  <c:v>0.17281709079665494</c:v>
                </c:pt>
                <c:pt idx="1">
                  <c:v>1.6353392920061258E-2</c:v>
                </c:pt>
                <c:pt idx="2">
                  <c:v>1.4129676635339353E-3</c:v>
                </c:pt>
                <c:pt idx="3">
                  <c:v>0</c:v>
                </c:pt>
                <c:pt idx="4">
                  <c:v>0.77963726639294162</c:v>
                </c:pt>
                <c:pt idx="5">
                  <c:v>2.9779282226808399E-2</c:v>
                </c:pt>
              </c:numCache>
            </c:numRef>
          </c:val>
        </c:ser>
        <c:dLbls>
          <c:showCatName val="1"/>
          <c:showPercent val="1"/>
        </c:dLbls>
      </c:pie3DChart>
      <c:spPr>
        <a:ln>
          <a:noFill/>
        </a:ln>
      </c:spPr>
    </c:plotArea>
    <c:plotVisOnly val="1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1.8098509873101245E-3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Lbls>
            <c:showCatName val="1"/>
            <c:showPercent val="1"/>
          </c:dLbls>
          <c:cat>
            <c:strRef>
              <c:f>'[Quadros Rel. da Audiência Pública 2013.xlsx]Plan1'!$A$13:$A$18,'[Quadros Rel. da Audiência Pública 2013.xlsx]Plan1'!$A$20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'[Quadros Rel. da Audiência Pública 2013.xlsx]Plan1'!$C$13:$C$18,'[Quadros Rel. da Audiência Pública 2013.xlsx]Plan1'!$C$20</c:f>
              <c:numCache>
                <c:formatCode>General</c:formatCode>
                <c:ptCount val="7"/>
              </c:numCache>
            </c:numRef>
          </c:val>
        </c:ser>
        <c:ser>
          <c:idx val="2"/>
          <c:order val="1"/>
          <c:explosion val="25"/>
          <c:dLbls>
            <c:showCatName val="1"/>
            <c:showPercent val="1"/>
          </c:dLbls>
          <c:cat>
            <c:strRef>
              <c:f>'[Quadros Rel. da Audiência Pública 2013.xlsx]Plan1'!$A$13:$A$18,'[Quadros Rel. da Audiência Pública 2013.xlsx]Plan1'!$A$20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'[Quadros Rel. da Audiência Pública 2013.xlsx]Plan1'!$D$13:$D$18,'[Quadros Rel. da Audiência Pública 2013.xlsx]Plan1'!$D$20</c:f>
              <c:numCache>
                <c:formatCode>0.00%</c:formatCode>
                <c:ptCount val="7"/>
                <c:pt idx="0">
                  <c:v>0.17054937654743577</c:v>
                </c:pt>
                <c:pt idx="1">
                  <c:v>1.8870387045654982E-2</c:v>
                </c:pt>
                <c:pt idx="2">
                  <c:v>1.1561635541661664E-2</c:v>
                </c:pt>
                <c:pt idx="3">
                  <c:v>0</c:v>
                </c:pt>
                <c:pt idx="4">
                  <c:v>0.78413852648032334</c:v>
                </c:pt>
                <c:pt idx="5">
                  <c:v>1.4880074384926627E-2</c:v>
                </c:pt>
                <c:pt idx="6">
                  <c:v>0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Lbls>
            <c:showCatName val="1"/>
            <c:showPercent val="1"/>
          </c:dLbls>
          <c:cat>
            <c:strRef>
              <c:f>(Plan1!$A$12:$A$17,Plan1!$A$19)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(Plan1!$C$12:$C$17,Plan1!$C$19)</c:f>
              <c:numCache>
                <c:formatCode>General</c:formatCode>
                <c:ptCount val="7"/>
              </c:numCache>
            </c:numRef>
          </c:val>
        </c:ser>
        <c:ser>
          <c:idx val="2"/>
          <c:order val="1"/>
          <c:explosion val="25"/>
          <c:dLbls>
            <c:showCatName val="1"/>
            <c:showPercent val="1"/>
          </c:dLbls>
          <c:cat>
            <c:strRef>
              <c:f>(Plan1!$A$12:$A$17,Plan1!$A$19)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(Plan1!$D$12:$D$17,Plan1!$D$19)</c:f>
              <c:numCache>
                <c:formatCode>0.00%</c:formatCode>
                <c:ptCount val="7"/>
                <c:pt idx="0">
                  <c:v>0.20224973510156463</c:v>
                </c:pt>
                <c:pt idx="1">
                  <c:v>0</c:v>
                </c:pt>
                <c:pt idx="2">
                  <c:v>5.8693356400282325E-3</c:v>
                </c:pt>
                <c:pt idx="3">
                  <c:v>0</c:v>
                </c:pt>
                <c:pt idx="4">
                  <c:v>0.7732204043438089</c:v>
                </c:pt>
                <c:pt idx="5">
                  <c:v>1.8660524914604612E-2</c:v>
                </c:pt>
                <c:pt idx="6">
                  <c:v>0</c:v>
                </c:pt>
              </c:numCache>
            </c:numRef>
          </c:val>
        </c:ser>
        <c:dLbls>
          <c:showCatName val="1"/>
          <c:showPercent val="1"/>
        </c:dLbls>
      </c:pie3DChart>
      <c:spPr>
        <a:noFill/>
        <a:ln w="25400">
          <a:noFill/>
        </a:ln>
      </c:spPr>
    </c:plotArea>
    <c:plotVisOnly val="1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style val="26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Lbls>
            <c:showCatName val="1"/>
            <c:showPercent val="1"/>
          </c:dLbls>
          <c:cat>
            <c:strRef>
              <c:f>'[Quadros Rel. da Audiência Pública 2016 - 2º Quad..xlsx]Plan1'!$A$13:$A$18,'[Quadros Rel. da Audiência Pública 2016 - 2º Quad..xlsx]Plan1'!$A$20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'[Quadros Rel. da Audiência Pública 2016 - 2º Quad..xlsx]Plan1'!$C$13:$C$18,'[Quadros Rel. da Audiência Pública 2016 - 2º Quad..xlsx]Plan1'!$C$20</c:f>
              <c:numCache>
                <c:formatCode>General</c:formatCode>
                <c:ptCount val="7"/>
              </c:numCache>
            </c:numRef>
          </c:val>
        </c:ser>
        <c:ser>
          <c:idx val="2"/>
          <c:order val="1"/>
          <c:explosion val="25"/>
          <c:dLbls>
            <c:showCatName val="1"/>
            <c:showPercent val="1"/>
          </c:dLbls>
          <c:cat>
            <c:strRef>
              <c:f>'[Quadros Rel. da Audiência Pública 2016 - 2º Quad..xlsx]Plan1'!$A$13:$A$18,'[Quadros Rel. da Audiência Pública 2016 - 2º Quad..xlsx]Plan1'!$A$20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'[Quadros Rel. da Audiência Pública 2016 - 2º Quad..xlsx]Plan1'!$D$13:$D$18,'[Quadros Rel. da Audiência Pública 2016 - 2º Quad..xlsx]Plan1'!$D$20</c:f>
              <c:numCache>
                <c:formatCode>0.00%</c:formatCode>
                <c:ptCount val="7"/>
                <c:pt idx="0">
                  <c:v>9.0169359235097557E-2</c:v>
                </c:pt>
                <c:pt idx="1">
                  <c:v>2.6493183587503039E-2</c:v>
                </c:pt>
                <c:pt idx="2">
                  <c:v>1.2804032918333803E-2</c:v>
                </c:pt>
                <c:pt idx="3">
                  <c:v>0</c:v>
                </c:pt>
                <c:pt idx="4">
                  <c:v>0.85103166508753603</c:v>
                </c:pt>
                <c:pt idx="5">
                  <c:v>1.6920836275344041E-2</c:v>
                </c:pt>
                <c:pt idx="6">
                  <c:v>0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pt-BR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style val="26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0"/>
          <c:order val="0"/>
          <c:explosion val="52"/>
          <c:dLbls>
            <c:dLbl>
              <c:idx val="0"/>
              <c:layout>
                <c:manualLayout>
                  <c:x val="-9.1501461630073722E-2"/>
                  <c:y val="4.3522725588457607E-2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-8.3828739916065598E-2"/>
                  <c:y val="-2.8719679590529346E-2"/>
                </c:manualLayout>
              </c:layout>
              <c:showCatName val="1"/>
              <c:showPercent val="1"/>
            </c:dLbl>
            <c:dLbl>
              <c:idx val="2"/>
              <c:layout>
                <c:manualLayout>
                  <c:x val="0"/>
                  <c:y val="1.9112212482070037E-2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-8.502973182761113E-2"/>
                  <c:y val="0.16996926993872105"/>
                </c:manualLayout>
              </c:layout>
              <c:spPr/>
              <c:txPr>
                <a:bodyPr/>
                <a:lstStyle/>
                <a:p>
                  <a:pPr>
                    <a:defRPr sz="1000"/>
                  </a:pPr>
                  <a:endParaRPr lang="pt-BR"/>
                </a:p>
              </c:txPr>
              <c:showCatName val="1"/>
              <c:showPercent val="1"/>
            </c:dLbl>
            <c:dLbl>
              <c:idx val="4"/>
              <c:layout>
                <c:manualLayout>
                  <c:x val="0.1823756078356949"/>
                  <c:y val="-0.28036446247918811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-5.6402023959386045E-2"/>
                  <c:y val="-1.7883257057127282E-2"/>
                </c:manualLayout>
              </c:layout>
              <c:spPr/>
              <c:txPr>
                <a:bodyPr/>
                <a:lstStyle/>
                <a:p>
                  <a:pPr>
                    <a:defRPr sz="1000"/>
                  </a:pPr>
                  <a:endParaRPr lang="pt-BR"/>
                </a:p>
              </c:txPr>
              <c:showCatName val="1"/>
              <c:showPercent val="1"/>
            </c:dLbl>
            <c:dLbl>
              <c:idx val="6"/>
              <c:layout>
                <c:manualLayout>
                  <c:x val="-0.10185687347677187"/>
                  <c:y val="0.10351777682992903"/>
                </c:manualLayout>
              </c:layout>
              <c:spPr/>
              <c:txPr>
                <a:bodyPr/>
                <a:lstStyle/>
                <a:p>
                  <a:pPr>
                    <a:defRPr sz="1000"/>
                  </a:pPr>
                  <a:endParaRPr lang="pt-BR"/>
                </a:p>
              </c:txPr>
              <c:showCatName val="1"/>
              <c:showPercent val="1"/>
            </c:dLbl>
            <c:txPr>
              <a:bodyPr/>
              <a:lstStyle/>
              <a:p>
                <a:pPr>
                  <a:defRPr sz="1500"/>
                </a:pPr>
                <a:endParaRPr lang="pt-BR"/>
              </a:p>
            </c:txPr>
            <c:showCatName val="1"/>
            <c:showPercent val="1"/>
          </c:dLbls>
          <c:cat>
            <c:strRef>
              <c:f>'[Quadros Rel. da Audiência Pública 2017 - 3º Quad..xlsx]Plan1'!$A$13:$A$18,'[Quadros Rel. da Audiência Pública 2017 - 3º Quad..xlsx]Plan1'!$A$20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'[Quadros Rel. da Audiência Pública 2017 - 3º Quad..xlsx]Plan1'!$B$13:$B$18,'[Quadros Rel. da Audiência Pública 2017 - 3º Quad..xlsx]Plan1'!$B$20</c:f>
              <c:numCache>
                <c:formatCode>_-* #,##0.0_-;\-* #,##0.0_-;_-* "-"??_-;_-@_-</c:formatCode>
                <c:ptCount val="7"/>
                <c:pt idx="0">
                  <c:v>17384.3</c:v>
                </c:pt>
                <c:pt idx="1">
                  <c:v>5118.9000000000005</c:v>
                </c:pt>
                <c:pt idx="2">
                  <c:v>1686.9</c:v>
                </c:pt>
                <c:pt idx="3">
                  <c:v>0</c:v>
                </c:pt>
                <c:pt idx="4">
                  <c:v>122871.6</c:v>
                </c:pt>
                <c:pt idx="5">
                  <c:v>339.8</c:v>
                </c:pt>
                <c:pt idx="6">
                  <c:v>0</c:v>
                </c:pt>
              </c:numCache>
            </c:numRef>
          </c:val>
        </c:ser>
        <c:ser>
          <c:idx val="1"/>
          <c:order val="1"/>
          <c:explosion val="25"/>
          <c:dLbls>
            <c:showCatName val="1"/>
            <c:showPercent val="1"/>
          </c:dLbls>
          <c:cat>
            <c:strRef>
              <c:f>'[Quadros Rel. da Audiência Pública 2017 - 3º Quad..xlsx]Plan1'!$A$13:$A$18,'[Quadros Rel. da Audiência Pública 2017 - 3º Quad..xlsx]Plan1'!$A$20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'[Quadros Rel. da Audiência Pública 2017 - 3º Quad..xlsx]Plan1'!$C$13:$C$18,'[Quadros Rel. da Audiência Pública 2017 - 3º Quad..xlsx]Plan1'!$C$20</c:f>
              <c:numCache>
                <c:formatCode>General</c:formatCode>
                <c:ptCount val="7"/>
              </c:numCache>
            </c:numRef>
          </c:val>
        </c:ser>
        <c:ser>
          <c:idx val="2"/>
          <c:order val="2"/>
          <c:explosion val="25"/>
          <c:dLbls>
            <c:showCatName val="1"/>
            <c:showPercent val="1"/>
          </c:dLbls>
          <c:cat>
            <c:strRef>
              <c:f>'[Quadros Rel. da Audiência Pública 2017 - 3º Quad..xlsx]Plan1'!$A$13:$A$18,'[Quadros Rel. da Audiência Pública 2017 - 3º Quad..xlsx]Plan1'!$A$20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'[Quadros Rel. da Audiência Pública 2017 - 3º Quad..xlsx]Plan1'!$D$13:$D$18,'[Quadros Rel. da Audiência Pública 2017 - 3º Quad..xlsx]Plan1'!$D$20</c:f>
              <c:numCache>
                <c:formatCode>0.00%</c:formatCode>
                <c:ptCount val="7"/>
                <c:pt idx="0">
                  <c:v>0.11471627941352124</c:v>
                </c:pt>
                <c:pt idx="1">
                  <c:v>3.3778821274936199E-2</c:v>
                </c:pt>
                <c:pt idx="2">
                  <c:v>1.1131589522883801E-2</c:v>
                </c:pt>
                <c:pt idx="3">
                  <c:v>0</c:v>
                </c:pt>
                <c:pt idx="4">
                  <c:v>0.81081048978597958</c:v>
                </c:pt>
                <c:pt idx="5">
                  <c:v>2.2422871064532082E-3</c:v>
                </c:pt>
                <c:pt idx="6">
                  <c:v>0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pt-BR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3.7275724765621444E-2"/>
          <c:y val="0.18059122717540518"/>
          <c:w val="0.94426432485105027"/>
          <c:h val="0.78147454101275537"/>
        </c:manualLayout>
      </c:layout>
      <c:pie3DChart>
        <c:varyColors val="1"/>
        <c:ser>
          <c:idx val="1"/>
          <c:order val="0"/>
          <c:explosion val="25"/>
          <c:dLbls>
            <c:showCatName val="1"/>
            <c:showPercent val="1"/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2013.xlsx]Plan1'!$C$37:$C$39,'[Quadros Rel. da Audiência Pública 2013.xlsx]Plan1'!$C$41:$C$43</c:f>
              <c:numCache>
                <c:formatCode>General</c:formatCode>
                <c:ptCount val="6"/>
              </c:numCache>
            </c:numRef>
          </c:val>
        </c:ser>
        <c:ser>
          <c:idx val="2"/>
          <c:order val="1"/>
          <c:explosion val="25"/>
          <c:dLbls>
            <c:showCatName val="1"/>
            <c:showPercent val="1"/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2013.xlsx]Plan1'!$D$37:$D$39,'[Quadros Rel. da Audiência Pública 2013.xlsx]Plan1'!$D$41:$D$43</c:f>
              <c:numCache>
                <c:formatCode>0.00%</c:formatCode>
                <c:ptCount val="6"/>
                <c:pt idx="0">
                  <c:v>0.54161820348723555</c:v>
                </c:pt>
                <c:pt idx="1">
                  <c:v>4.4932066007039532E-3</c:v>
                </c:pt>
                <c:pt idx="2">
                  <c:v>0.36319495444524036</c:v>
                </c:pt>
                <c:pt idx="3">
                  <c:v>6.1634597313435333E-2</c:v>
                </c:pt>
                <c:pt idx="4">
                  <c:v>6.3861953718387003E-3</c:v>
                </c:pt>
                <c:pt idx="5" formatCode="0%">
                  <c:v>2.2672842781546573E-2</c:v>
                </c:pt>
              </c:numCache>
            </c:numRef>
          </c:val>
        </c:ser>
        <c:ser>
          <c:idx val="3"/>
          <c:order val="2"/>
          <c:explosion val="25"/>
          <c:dLbls>
            <c:showCatName val="1"/>
            <c:showPercent val="1"/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2013.xlsx]Plan1'!$E$37:$E$39,'[Quadros Rel. da Audiência Pública 2013.xlsx]Plan1'!$E$41:$E$43</c:f>
              <c:numCache>
                <c:formatCode>General</c:formatCode>
                <c:ptCount val="6"/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style val="26"/>
  <c:chart>
    <c:title>
      <c:tx>
        <c:rich>
          <a:bodyPr/>
          <a:lstStyle/>
          <a:p>
            <a:pPr>
              <a:defRPr/>
            </a:pP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Execução da Despesa Por Grupo</a:t>
            </a:r>
          </a:p>
        </c:rich>
      </c:tx>
      <c:layout>
        <c:manualLayout>
          <c:xMode val="edge"/>
          <c:yMode val="edge"/>
          <c:x val="0.25187995184635631"/>
          <c:y val="7.6529371807132018E-4"/>
        </c:manualLayout>
      </c:layout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9.3055555555556488E-2"/>
          <c:y val="0.25788538114978893"/>
          <c:w val="0.81666666666666654"/>
          <c:h val="0.67519513331862258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0.21142139672345861"/>
                  <c:y val="-0.26270424409241139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1.6378629325276891E-2"/>
                  <c:y val="5.2194689248387646E-2"/>
                </c:manualLayout>
              </c:layout>
              <c:spPr/>
              <c:txPr>
                <a:bodyPr/>
                <a:lstStyle/>
                <a:p>
                  <a:pPr>
                    <a:defRPr sz="1000"/>
                  </a:pPr>
                  <a:endParaRPr lang="pt-BR"/>
                </a:p>
              </c:txPr>
              <c:showCatName val="1"/>
              <c:showPercent val="1"/>
            </c:dLbl>
            <c:dLbl>
              <c:idx val="3"/>
              <c:layout>
                <c:manualLayout>
                  <c:x val="-7.4154298589107978E-2"/>
                  <c:y val="-1.1771340919840686E-3"/>
                </c:manualLayout>
              </c:layout>
              <c:spPr/>
              <c:txPr>
                <a:bodyPr/>
                <a:lstStyle/>
                <a:p>
                  <a:pPr>
                    <a:defRPr sz="1000"/>
                  </a:pPr>
                  <a:endParaRPr lang="pt-BR"/>
                </a:p>
              </c:txPr>
              <c:showCatName val="1"/>
              <c:showPercent val="1"/>
            </c:dLbl>
            <c:dLbl>
              <c:idx val="4"/>
              <c:layout>
                <c:manualLayout>
                  <c:x val="4.0168123894602427E-2"/>
                  <c:y val="-1.8688822549107711E-2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0.16107272100952236"/>
                  <c:y val="6.0206421173457744E-2"/>
                </c:manualLayout>
              </c:layout>
              <c:spPr/>
              <c:txPr>
                <a:bodyPr/>
                <a:lstStyle/>
                <a:p>
                  <a:pPr>
                    <a:defRPr sz="1000"/>
                  </a:pPr>
                  <a:endParaRPr lang="pt-BR"/>
                </a:p>
              </c:txPr>
              <c:showCatName val="1"/>
              <c:showPercent val="1"/>
            </c:dLbl>
            <c:txPr>
              <a:bodyPr/>
              <a:lstStyle/>
              <a:p>
                <a:pPr>
                  <a:defRPr sz="1500"/>
                </a:pPr>
                <a:endParaRPr lang="pt-BR"/>
              </a:p>
            </c:txPr>
            <c:showCatName val="1"/>
            <c:showPercent val="1"/>
          </c:dLbls>
          <c:cat>
            <c:strRef>
              <c:f>'[Quadros Rel. da Audiência Pública 2017 - 3º Quad..xlsx]Plan1'!$A$37:$A$39,'[Quadros Rel. da Audiência Pública 2017 - 3º Quad..xlsx]Plan1'!$A$41:$A$43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2017 - 3º Quad..xlsx]Plan1'!$B$37:$B$39,'[Quadros Rel. da Audiência Pública 2017 - 3º Quad..xlsx]Plan1'!$B$41:$B$43</c:f>
              <c:numCache>
                <c:formatCode>_-* #,##0.0_-;\-* #,##0.0_-;_-* "-"??_-;_-@_-</c:formatCode>
                <c:ptCount val="6"/>
                <c:pt idx="0">
                  <c:v>90844.9</c:v>
                </c:pt>
                <c:pt idx="1">
                  <c:v>0</c:v>
                </c:pt>
                <c:pt idx="2">
                  <c:v>24484.44000000001</c:v>
                </c:pt>
                <c:pt idx="3">
                  <c:v>149.44</c:v>
                </c:pt>
                <c:pt idx="4">
                  <c:v>1690</c:v>
                </c:pt>
                <c:pt idx="5">
                  <c:v>146.5</c:v>
                </c:pt>
              </c:numCache>
            </c:numRef>
          </c:val>
        </c:ser>
        <c:ser>
          <c:idx val="1"/>
          <c:order val="1"/>
          <c:explosion val="25"/>
          <c:dLbls>
            <c:showCatName val="1"/>
            <c:showPercent val="1"/>
          </c:dLbls>
          <c:cat>
            <c:strRef>
              <c:f>'[Quadros Rel. da Audiência Pública 2017 - 3º Quad..xlsx]Plan1'!$A$37:$A$39,'[Quadros Rel. da Audiência Pública 2017 - 3º Quad..xlsx]Plan1'!$A$41:$A$43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2017 - 3º Quad..xlsx]Plan1'!$C$37:$C$39,'[Quadros Rel. da Audiência Pública 2017 - 3º Quad..xlsx]Plan1'!$C$41:$C$43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explosion val="25"/>
          <c:dLbls>
            <c:showCatName val="1"/>
            <c:showPercent val="1"/>
          </c:dLbls>
          <c:cat>
            <c:strRef>
              <c:f>'[Quadros Rel. da Audiência Pública 2017 - 3º Quad..xlsx]Plan1'!$A$37:$A$39,'[Quadros Rel. da Audiência Pública 2017 - 3º Quad..xlsx]Plan1'!$A$41:$A$43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2017 - 3º Quad..xlsx]Plan1'!$D$37:$D$39,'[Quadros Rel. da Audiência Pública 2017 - 3º Quad..xlsx]Plan1'!$D$41:$D$43</c:f>
              <c:numCache>
                <c:formatCode>0.00%</c:formatCode>
                <c:ptCount val="6"/>
                <c:pt idx="0">
                  <c:v>0.77436545350273245</c:v>
                </c:pt>
                <c:pt idx="1">
                  <c:v>0</c:v>
                </c:pt>
                <c:pt idx="2">
                  <c:v>0.20870631685829849</c:v>
                </c:pt>
                <c:pt idx="3">
                  <c:v>1.2738323601154094E-3</c:v>
                </c:pt>
                <c:pt idx="4">
                  <c:v>1.44056255928469E-2</c:v>
                </c:pt>
                <c:pt idx="5">
                  <c:v>1.2487716860071418E-3</c:v>
                </c:pt>
              </c:numCache>
            </c:numRef>
          </c:val>
        </c:ser>
        <c:ser>
          <c:idx val="3"/>
          <c:order val="3"/>
          <c:explosion val="25"/>
          <c:dLbls>
            <c:showCatName val="1"/>
            <c:showPercent val="1"/>
          </c:dLbls>
          <c:cat>
            <c:strRef>
              <c:f>'[Quadros Rel. da Audiência Pública 2017 - 3º Quad..xlsx]Plan1'!$A$37:$A$39,'[Quadros Rel. da Audiência Pública 2017 - 3º Quad..xlsx]Plan1'!$A$41:$A$43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2017 - 3º Quad..xlsx]Plan1'!$E$37:$E$39,'[Quadros Rel. da Audiência Pública 2017 - 3º Quad..xlsx]Plan1'!$E$41:$E$43</c:f>
              <c:numCache>
                <c:formatCode>General</c:formatCode>
                <c:ptCount val="6"/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pt-BR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plotArea>
      <c:layout>
        <c:manualLayout>
          <c:layoutTarget val="inner"/>
          <c:xMode val="edge"/>
          <c:yMode val="edge"/>
          <c:x val="0.23066885389326341"/>
          <c:y val="0.17177092446777489"/>
          <c:w val="0.73877559055118813"/>
          <c:h val="0.62135024788568094"/>
        </c:manualLayout>
      </c:layout>
      <c:barChart>
        <c:barDir val="col"/>
        <c:grouping val="clustered"/>
        <c:ser>
          <c:idx val="0"/>
          <c:order val="0"/>
          <c:dPt>
            <c:idx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"/>
            <c:spPr>
              <a:solidFill>
                <a:schemeClr val="accent2">
                  <a:lumMod val="75000"/>
                </a:schemeClr>
              </a:solidFill>
            </c:spPr>
          </c:dPt>
          <c:cat>
            <c:strRef>
              <c:f>'[Quadros Rel. da Audiência Pública 2017 - 3º Quad..xlsx]Plan1'!$A$66,'[Quadros Rel. da Audiência Pública 2017 - 3º Quad..xlsx]Plan1'!$A$73,'[Quadros Rel. da Audiência Pública 2017 - 3º Quad..xlsx]Plan1'!$A$75</c:f>
              <c:strCache>
                <c:ptCount val="3"/>
                <c:pt idx="0">
                  <c:v>Receitas Correntes</c:v>
                </c:pt>
                <c:pt idx="1">
                  <c:v>Despesa Total</c:v>
                </c:pt>
                <c:pt idx="2">
                  <c:v>Resultado orçamentário</c:v>
                </c:pt>
              </c:strCache>
            </c:strRef>
          </c:cat>
          <c:val>
            <c:numRef>
              <c:f>'[Quadros Rel. da Audiência Pública 2017 - 3º Quad..xlsx]Plan1'!$B$66,'[Quadros Rel. da Audiência Pública 2017 - 3º Quad..xlsx]Plan1'!$B$73,'[Quadros Rel. da Audiência Pública 2017 - 3º Quad..xlsx]Plan1'!$B$75</c:f>
              <c:numCache>
                <c:formatCode>#,##0.00</c:formatCode>
                <c:ptCount val="3"/>
                <c:pt idx="0" formatCode="_-* #,##0.00_-;\-* #,##0.00_-;_-* &quot;-&quot;??_-;_-@_-">
                  <c:v>147401.5</c:v>
                </c:pt>
                <c:pt idx="1">
                  <c:v>117168.78</c:v>
                </c:pt>
                <c:pt idx="2" formatCode="_-* #,##0.00_-;\-* #,##0.00_-;_-* &quot;-&quot;??_-;_-@_-">
                  <c:v>30232.720000000005</c:v>
                </c:pt>
              </c:numCache>
            </c:numRef>
          </c:val>
        </c:ser>
        <c:axId val="71533696"/>
        <c:axId val="71535232"/>
      </c:barChart>
      <c:catAx>
        <c:axId val="71533696"/>
        <c:scaling>
          <c:orientation val="minMax"/>
        </c:scaling>
        <c:axPos val="b"/>
        <c:tickLblPos val="nextTo"/>
        <c:crossAx val="71535232"/>
        <c:crosses val="autoZero"/>
        <c:auto val="1"/>
        <c:lblAlgn val="ctr"/>
        <c:lblOffset val="100"/>
      </c:catAx>
      <c:valAx>
        <c:axId val="71535232"/>
        <c:scaling>
          <c:orientation val="minMax"/>
        </c:scaling>
        <c:axPos val="l"/>
        <c:majorGridlines/>
        <c:numFmt formatCode="_-* #,##0.00_-;\-* #,##0.00_-;_-* &quot;-&quot;??_-;_-@_-" sourceLinked="1"/>
        <c:tickLblPos val="nextTo"/>
        <c:crossAx val="71533696"/>
        <c:crosses val="autoZero"/>
        <c:crossBetween val="between"/>
      </c:valAx>
    </c:plotArea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1338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121D9A2-107D-4489-A5F8-89D6FE2F2B0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ítul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6" name="Espaço Reservado para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5" name="Espaço Reservado para Número de Slid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17AF6290-2A9A-4BB4-8D28-4898D9552F79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BEE623-65CE-45F2-8392-287574EB8C8E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542D8A-FDE4-4BE5-B78D-2BEE97C330B3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ítu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7" name="Espaço Reservado para Conteúdo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95215589-C877-486C-8E75-A4F98155E3B1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9" name="Espaço Reservado par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1" name="Espaço Reservado para Rodapé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2EA461-3F4B-4D9B-A574-1B20B122EFC9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ítul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B41232-9E50-4D54-B802-0AA435459CF8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ítul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25" name="Espaço Reservado para Texto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8" name="Espaço Reservado para Conteúdo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C734E83D-4FC2-4D23-B69D-A2C5AF24FA6E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83A16E-7B59-4D5D-824B-464FAD1C0C2F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4" name="Espaço Reservado para Rodapé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510314-8920-4B11-BB1D-9FA26FB36B67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ítul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9" name="Espaço Reservado para Rodapé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7CA7A-DB3E-4944-935D-9A8625A4C931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5DE7DA-E5A8-49C0-B29F-19FD6936DFA0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Dat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0" name="Espaço Reservado para Título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  <p:sldLayoutId id="2147484423" r:id="rId8"/>
    <p:sldLayoutId id="2147484424" r:id="rId9"/>
    <p:sldLayoutId id="2147484425" r:id="rId10"/>
    <p:sldLayoutId id="2147484426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pic>
        <p:nvPicPr>
          <p:cNvPr id="6147" name="Imagem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43213" y="549275"/>
            <a:ext cx="3386137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Imagem 0" descr="Logo do Govern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92275" y="3716338"/>
            <a:ext cx="5495925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500042"/>
            <a:ext cx="7772400" cy="2984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6 – Composição do Resultado Orçamentário </a:t>
            </a:r>
            <a:b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2018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642938" y="928688"/>
          <a:ext cx="7929619" cy="4738722"/>
        </p:xfrm>
        <a:graphic>
          <a:graphicData uri="http://schemas.openxmlformats.org/drawingml/2006/table">
            <a:tbl>
              <a:tblPr/>
              <a:tblGrid>
                <a:gridCol w="4357690"/>
                <a:gridCol w="1482104"/>
                <a:gridCol w="2089825"/>
              </a:tblGrid>
              <a:tr h="284716"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716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01102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147.401,50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01102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(-) Despesas Correntes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115.329,34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01102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Superávit Corrente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32.072,16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01102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01102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(-) Despesas de Capital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1.839,44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68398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Déficit de Capital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-1.839,44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9799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 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117.168,78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01102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Resultado orçamentário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30.232,72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ítulo 1"/>
          <p:cNvSpPr>
            <a:spLocks noGrp="1"/>
          </p:cNvSpPr>
          <p:nvPr>
            <p:ph type="title"/>
          </p:nvPr>
        </p:nvSpPr>
        <p:spPr>
          <a:xfrm>
            <a:off x="1214414" y="285728"/>
            <a:ext cx="8831262" cy="7921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Resultado Orçamentário - 2º Quadrimestre de 2018</a:t>
            </a:r>
            <a:endParaRPr lang="pt-BR" sz="2000" b="1" dirty="0">
              <a:solidFill>
                <a:schemeClr val="bg2">
                  <a:lumMod val="25000"/>
                </a:schemeClr>
              </a:solidFill>
              <a:latin typeface="Century Gothic" pitchFamily="34" charset="0"/>
            </a:endParaRPr>
          </a:p>
        </p:txBody>
      </p:sp>
      <p:graphicFrame>
        <p:nvGraphicFramePr>
          <p:cNvPr id="4" name="Gráfico 3"/>
          <p:cNvGraphicFramePr/>
          <p:nvPr/>
        </p:nvGraphicFramePr>
        <p:xfrm>
          <a:off x="571472" y="1071546"/>
          <a:ext cx="8001056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357166"/>
            <a:ext cx="7772400" cy="609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7 – Demonstrativo Resumido da Despesa com Pessoal – 2º Quadrimestre de 2018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500063" y="1143000"/>
          <a:ext cx="8143931" cy="3955754"/>
        </p:xfrm>
        <a:graphic>
          <a:graphicData uri="http://schemas.openxmlformats.org/drawingml/2006/table">
            <a:tbl>
              <a:tblPr/>
              <a:tblGrid>
                <a:gridCol w="2435568"/>
                <a:gridCol w="1357322"/>
                <a:gridCol w="1357322"/>
                <a:gridCol w="1370007"/>
                <a:gridCol w="1623712"/>
              </a:tblGrid>
              <a:tr h="500064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029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3403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Corrente Líquida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216.098,90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da Despesas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123.826,41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do Total da Despesa Liquida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57,30%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Legal (inc. III, art. 20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116.693,41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Prudencial (§ único, art. 22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110.858,74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357166"/>
            <a:ext cx="7772400" cy="609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</a:t>
            </a: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7.1 </a:t>
            </a: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– Demonstrativo Resumido da Despesa com Pessoal (Gasto Efetivo) – 2º </a:t>
            </a:r>
            <a:r>
              <a:rPr lang="pt-BR" sz="2000" b="1" dirty="0" err="1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QuadRIMESTRE</a:t>
            </a: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 DE 2018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500063" y="1143000"/>
          <a:ext cx="8143931" cy="4790631"/>
        </p:xfrm>
        <a:graphic>
          <a:graphicData uri="http://schemas.openxmlformats.org/drawingml/2006/table">
            <a:tbl>
              <a:tblPr/>
              <a:tblGrid>
                <a:gridCol w="2435568"/>
                <a:gridCol w="1357322"/>
                <a:gridCol w="1357322"/>
                <a:gridCol w="1136303"/>
                <a:gridCol w="1857416"/>
              </a:tblGrid>
              <a:tr h="500064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029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651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Corrente Líquida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216.098,90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 Total de Pessoal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123.826,41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Dedução de despesas com pagamento de sentenças judiciais pagas até agosto/2018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3.134,55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da Despesas com pessoal para fins de apuração do Limite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120.691,86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 do Total da Despesa Liquida com Pessoal para Fins de Apuração do Limite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55,85%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Limite Legal (inc. III, art. 20 da LRF)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116.693,41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Prudencial (§ único, art. 22 da LRF)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110.858,74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500034" y="0"/>
            <a:ext cx="8183562" cy="10509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8 – Demo. Resumido do Resultado Primário </a:t>
            </a:r>
            <a:b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2018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642938" y="1428750"/>
          <a:ext cx="7929618" cy="3576962"/>
        </p:xfrm>
        <a:graphic>
          <a:graphicData uri="http://schemas.openxmlformats.org/drawingml/2006/table">
            <a:tbl>
              <a:tblPr/>
              <a:tblGrid>
                <a:gridCol w="2314057"/>
                <a:gridCol w="1369228"/>
                <a:gridCol w="1369228"/>
                <a:gridCol w="25400"/>
                <a:gridCol w="2851705"/>
              </a:tblGrid>
              <a:tr h="638892"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252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25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  149.854,80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11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 Primárias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  -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16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  149.854,80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25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Primárias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  115.475,80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160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Primárias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149,50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Primárias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  115.625,30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25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Resultado Primário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34.229,50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71472" y="0"/>
            <a:ext cx="7929563" cy="1431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ÍNDICES ATINGIDOS NA MANUTENÇÃO E DESENVOLVIMENTO DO ENSINO ATÉ O </a:t>
            </a: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2º </a:t>
            </a: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QUADRIMESTRE DE 2018</a:t>
            </a: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pic>
        <p:nvPicPr>
          <p:cNvPr id="20487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643050"/>
            <a:ext cx="8143933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8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4786322"/>
            <a:ext cx="8143932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9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3143248"/>
            <a:ext cx="8143932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2" name="Conector de seta reta 11"/>
          <p:cNvCxnSpPr/>
          <p:nvPr/>
        </p:nvCxnSpPr>
        <p:spPr>
          <a:xfrm>
            <a:off x="7215206" y="5429264"/>
            <a:ext cx="928694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de seta reta 12"/>
          <p:cNvCxnSpPr/>
          <p:nvPr/>
        </p:nvCxnSpPr>
        <p:spPr>
          <a:xfrm>
            <a:off x="7215206" y="5643578"/>
            <a:ext cx="928694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e 13"/>
          <p:cNvSpPr/>
          <p:nvPr/>
        </p:nvSpPr>
        <p:spPr>
          <a:xfrm>
            <a:off x="214282" y="3500438"/>
            <a:ext cx="8715436" cy="4286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Elipse 14"/>
          <p:cNvSpPr/>
          <p:nvPr/>
        </p:nvSpPr>
        <p:spPr>
          <a:xfrm>
            <a:off x="357158" y="4643446"/>
            <a:ext cx="8643998" cy="5000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214414" y="-357214"/>
            <a:ext cx="6715125" cy="19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 algn="ctr">
              <a:defRPr/>
            </a:pPr>
            <a:endParaRPr lang="pt-BR" sz="2000" b="1" dirty="0"/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GASTOS COM RECUROS PRÓPRIOS COM </a:t>
            </a: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SAÚDE NO MUNICÍPIO</a:t>
            </a: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pic>
        <p:nvPicPr>
          <p:cNvPr id="21510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643050"/>
            <a:ext cx="8001056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11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4572008"/>
            <a:ext cx="8001056" cy="709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Elipse 7"/>
          <p:cNvSpPr/>
          <p:nvPr/>
        </p:nvSpPr>
        <p:spPr>
          <a:xfrm>
            <a:off x="7715272" y="4643446"/>
            <a:ext cx="857250" cy="4286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ln>
                <a:solidFill>
                  <a:srgbClr val="FF0000"/>
                </a:solidFill>
              </a:ln>
            </a:endParaRPr>
          </a:p>
        </p:txBody>
      </p:sp>
      <p:pic>
        <p:nvPicPr>
          <p:cNvPr id="21512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3228974"/>
            <a:ext cx="8001056" cy="771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Elipse 8"/>
          <p:cNvSpPr/>
          <p:nvPr/>
        </p:nvSpPr>
        <p:spPr>
          <a:xfrm>
            <a:off x="7429520" y="3500438"/>
            <a:ext cx="785812" cy="4286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ln>
                <a:solidFill>
                  <a:srgbClr val="FF0000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ChangeArrowheads="1"/>
          </p:cNvSpPr>
          <p:nvPr/>
        </p:nvSpPr>
        <p:spPr bwMode="auto">
          <a:xfrm>
            <a:off x="428596" y="2143116"/>
            <a:ext cx="8358187" cy="112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>
            <a:spAutoFit/>
          </a:bodyPr>
          <a:lstStyle/>
          <a:p>
            <a:pPr algn="ctr" eaLnBrk="0" hangingPunct="0"/>
            <a:r>
              <a:rPr lang="pt-BR" sz="7000" b="1" dirty="0">
                <a:solidFill>
                  <a:schemeClr val="bg2">
                    <a:lumMod val="25000"/>
                  </a:schemeClr>
                </a:solidFill>
                <a:latin typeface="Helvetica-Bold"/>
              </a:rPr>
              <a:t>FIM</a:t>
            </a:r>
          </a:p>
        </p:txBody>
      </p:sp>
      <p:sp>
        <p:nvSpPr>
          <p:cNvPr id="5" name="Retângulo 4"/>
          <p:cNvSpPr/>
          <p:nvPr/>
        </p:nvSpPr>
        <p:spPr>
          <a:xfrm>
            <a:off x="285720" y="0"/>
            <a:ext cx="8643966" cy="10156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endParaRPr lang="pt-BR" sz="3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entury Gothic" pitchFamily="34" charset="0"/>
            </a:endParaRPr>
          </a:p>
          <a:p>
            <a:pPr algn="ctr">
              <a:defRPr/>
            </a:pPr>
            <a:r>
              <a:rPr lang="pt-BR" sz="3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Controladoria </a:t>
            </a:r>
            <a:r>
              <a:rPr lang="pt-BR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Geral </a:t>
            </a:r>
            <a:r>
              <a:rPr lang="pt-BR" sz="3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DO MUNICÍPIO</a:t>
            </a:r>
            <a:endParaRPr lang="pt-BR" sz="3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entury Gothic" pitchFamily="34" charset="0"/>
            </a:endParaRPr>
          </a:p>
        </p:txBody>
      </p:sp>
      <p:pic>
        <p:nvPicPr>
          <p:cNvPr id="22532" name="Imagem 0" descr="Logo do Govern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4143380"/>
            <a:ext cx="5500726" cy="1873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4005263"/>
            <a:ext cx="8175625" cy="2016125"/>
          </a:xfrm>
        </p:spPr>
        <p:txBody>
          <a:bodyPr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3200" dirty="0" smtClean="0">
                <a:solidFill>
                  <a:srgbClr val="002060"/>
                </a:solidFill>
                <a:latin typeface="Century Gothic" pitchFamily="34" charset="0"/>
              </a:rPr>
              <a:t>AUDIÊNCIA PÚBLICA PARA AVALIAÇÃO DO CUMPRIMENTO DAS METAS FISCAIS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3200" b="1" dirty="0" smtClean="0">
                <a:solidFill>
                  <a:srgbClr val="002060"/>
                </a:solidFill>
                <a:latin typeface="Century Gothic" pitchFamily="34" charset="0"/>
              </a:rPr>
              <a:t>2º Quadrimestre de 2018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t-BR" sz="1800" dirty="0" smtClean="0">
              <a:solidFill>
                <a:srgbClr val="002060"/>
              </a:solidFill>
              <a:latin typeface="Century Gothic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1800" dirty="0" smtClean="0">
                <a:solidFill>
                  <a:srgbClr val="002060"/>
                </a:solidFill>
                <a:latin typeface="Century Gothic" pitchFamily="34" charset="0"/>
              </a:rPr>
              <a:t>(§4º, ART. 9º, LEI COMPLEMENTAR Nº 101, DE 04 DE MAIO DE 2000)  </a:t>
            </a:r>
          </a:p>
        </p:txBody>
      </p:sp>
      <p:sp>
        <p:nvSpPr>
          <p:cNvPr id="4" name="Retângulo 3"/>
          <p:cNvSpPr/>
          <p:nvPr/>
        </p:nvSpPr>
        <p:spPr>
          <a:xfrm>
            <a:off x="214282" y="642918"/>
            <a:ext cx="8643966" cy="193899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entury Gothic" pitchFamily="34" charset="0"/>
              </a:rPr>
              <a:t>Prefeitura Municipal de Seropédica</a:t>
            </a:r>
          </a:p>
        </p:txBody>
      </p:sp>
      <p:sp>
        <p:nvSpPr>
          <p:cNvPr id="7172" name="CaixaDeTexto 4"/>
          <p:cNvSpPr txBox="1">
            <a:spLocks noChangeArrowheads="1"/>
          </p:cNvSpPr>
          <p:nvPr/>
        </p:nvSpPr>
        <p:spPr bwMode="auto">
          <a:xfrm>
            <a:off x="2195513" y="3933825"/>
            <a:ext cx="1857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2910" y="3143248"/>
            <a:ext cx="8143900" cy="5539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Controladoria Geral do Município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428604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1 – Execução Orçamentária da Receita</a:t>
            </a:r>
            <a:b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2018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500034" y="1428736"/>
          <a:ext cx="8215370" cy="3895577"/>
        </p:xfrm>
        <a:graphic>
          <a:graphicData uri="http://schemas.openxmlformats.org/drawingml/2006/table">
            <a:tbl>
              <a:tblPr/>
              <a:tblGrid>
                <a:gridCol w="3068777"/>
                <a:gridCol w="1710203"/>
                <a:gridCol w="1710203"/>
                <a:gridCol w="1726187"/>
              </a:tblGrid>
              <a:tr h="371046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03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Previsão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Execução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03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(b/a)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27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245.959,0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147.401,5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59,93%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217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65,0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7.532,0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4.140,2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54,97%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32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253.556,0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151.541,7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59,77%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428604"/>
            <a:ext cx="8208963" cy="457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2 – Composição das Receitas Arrecadadas </a:t>
            </a:r>
            <a:b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2018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500063" y="1143000"/>
          <a:ext cx="8136000" cy="4692500"/>
        </p:xfrm>
        <a:graphic>
          <a:graphicData uri="http://schemas.openxmlformats.org/drawingml/2006/table">
            <a:tbl>
              <a:tblPr/>
              <a:tblGrid>
                <a:gridCol w="3853895"/>
                <a:gridCol w="878915"/>
                <a:gridCol w="1693680"/>
                <a:gridCol w="1709510"/>
              </a:tblGrid>
              <a:tr h="240908"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7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147.401,5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97,27%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Tributárias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17.384,3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11,47%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Contribuições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5.118,9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3,38%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Patrimonial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1.686,9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1,11%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00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Correntes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122.871,6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81,08%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00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Outras Receitas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339,8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0,22%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30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548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de Capital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53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4.140,2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2,73%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5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pt-BR" sz="2000" b="1" dirty="0" smtClean="0">
                          <a:latin typeface="Calibri" pitchFamily="34" charset="0"/>
                        </a:rPr>
                        <a:t>151.541,7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b="1" dirty="0" smtClean="0">
                          <a:latin typeface="Calibri" pitchFamily="34" charset="0"/>
                        </a:rPr>
                        <a:t>100,00%</a:t>
                      </a:r>
                      <a:endParaRPr lang="pt-BR" sz="2000" b="1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/>
        </p:nvGraphicFramePr>
        <p:xfrm>
          <a:off x="357158" y="357166"/>
          <a:ext cx="8501122" cy="59293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/>
          <p:cNvGraphicFramePr/>
          <p:nvPr/>
        </p:nvGraphicFramePr>
        <p:xfrm>
          <a:off x="467544" y="836712"/>
          <a:ext cx="7884368" cy="5730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áfico 5"/>
          <p:cNvGraphicFramePr/>
          <p:nvPr/>
        </p:nvGraphicFramePr>
        <p:xfrm>
          <a:off x="0" y="1268760"/>
          <a:ext cx="8784976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Gráfico 6"/>
          <p:cNvGraphicFramePr/>
          <p:nvPr/>
        </p:nvGraphicFramePr>
        <p:xfrm>
          <a:off x="500034" y="642918"/>
          <a:ext cx="8215370" cy="53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Gráfico 8"/>
          <p:cNvGraphicFramePr/>
          <p:nvPr/>
        </p:nvGraphicFramePr>
        <p:xfrm>
          <a:off x="571472" y="1357298"/>
          <a:ext cx="8072494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214290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3 – Execução Orçamentária da Despesa  </a:t>
            </a:r>
            <a:b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2018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500063" y="1285875"/>
          <a:ext cx="8215369" cy="4093687"/>
        </p:xfrm>
        <a:graphic>
          <a:graphicData uri="http://schemas.openxmlformats.org/drawingml/2006/table">
            <a:tbl>
              <a:tblPr/>
              <a:tblGrid>
                <a:gridCol w="3357557"/>
                <a:gridCol w="121756"/>
                <a:gridCol w="1592785"/>
                <a:gridCol w="909063"/>
                <a:gridCol w="948325"/>
                <a:gridCol w="1285883"/>
              </a:tblGrid>
              <a:tr h="640860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4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Fixação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Execução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43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b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(b/a)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203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228.306,8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115.329,3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50,52%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25.242,4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1.839,5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7,29%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860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Reserva de Contingência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6,8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860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275,0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146,5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53,27%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253.831,0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117.315,3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46,22%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357166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4 – Despesas por Categoria Econômica  </a:t>
            </a:r>
            <a:b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2018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500063" y="928688"/>
          <a:ext cx="8072494" cy="4900780"/>
        </p:xfrm>
        <a:graphic>
          <a:graphicData uri="http://schemas.openxmlformats.org/drawingml/2006/table">
            <a:tbl>
              <a:tblPr/>
              <a:tblGrid>
                <a:gridCol w="3571900"/>
                <a:gridCol w="25400"/>
                <a:gridCol w="2689244"/>
                <a:gridCol w="1785950"/>
              </a:tblGrid>
              <a:tr h="462646">
                <a:tc>
                  <a:txBody>
                    <a:bodyPr/>
                    <a:lstStyle/>
                    <a:p>
                      <a:pPr algn="l" fontAlgn="b"/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32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Valor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115.329,3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98,31%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Pessoal e Encargos Sociais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90.844,9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77,44%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Juros e Encargos da Dívida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Outras Despesas Correntes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24.484,4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20,87%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1.839,4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1,57%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Investimentos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149,4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0,13%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Amortização da Dívida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1.690,0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1,44%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146,5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0,12%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6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117.315,3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/>
        </p:nvGraphicFramePr>
        <p:xfrm>
          <a:off x="142844" y="142852"/>
          <a:ext cx="8858312" cy="6572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/>
          <p:cNvGraphicFramePr/>
          <p:nvPr/>
        </p:nvGraphicFramePr>
        <p:xfrm>
          <a:off x="428596" y="357166"/>
          <a:ext cx="8215370" cy="5786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Onde foram aplicados os recursos, por função de Governo?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571500" y="857250"/>
          <a:ext cx="8072494" cy="4825315"/>
        </p:xfrm>
        <a:graphic>
          <a:graphicData uri="http://schemas.openxmlformats.org/drawingml/2006/table">
            <a:tbl>
              <a:tblPr/>
              <a:tblGrid>
                <a:gridCol w="3817536"/>
                <a:gridCol w="2127479"/>
                <a:gridCol w="2127479"/>
              </a:tblGrid>
              <a:tr h="571504"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391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Funções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91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Educação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53.440,9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45,55%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91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Administração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23.558,9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20,08%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91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Saúde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19.120,7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16,30%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91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Previdência Social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  7.675,3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6,54%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91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Legislativa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  6.122,3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5,22%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91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Urbanismo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  5.092,5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4,34%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91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Segurança Pública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  1.484,2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1,27%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91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Assistência Social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      469,9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0,40%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91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146,5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0,12%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91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Transporte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      132,4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0,11%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30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Trabalho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63,7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91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Agricultura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8,0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0,0068%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91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 Total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117.315,3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_rels/themeOverr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_rels/themeOverr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_rels/themeOverr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Overr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Viagem">
  <a:themeElements>
    <a:clrScheme name="Viagem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gem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gem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3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4.xml><?xml version="1.0" encoding="utf-8"?>
<a:themeOverride xmlns:a="http://schemas.openxmlformats.org/drawingml/2006/main">
  <a:clrScheme name="Aspecto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  <a:fontScheme name="Aspecto">
    <a:majorFont>
      <a:latin typeface="Verdana"/>
      <a:ea typeface=""/>
      <a:cs typeface=""/>
      <a:font script="Jpan" typeface="ＭＳ ゴシック"/>
      <a:font script="Hang" typeface="굴림"/>
      <a:font script="Hans" typeface="微软雅黑"/>
      <a:font script="Hant" typeface="微軟正黑體"/>
      <a:font script="Arab" typeface="Tahoma"/>
      <a:font script="Hebr" typeface="Tahoma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Verdana"/>
      <a:font script="Uigh" typeface="Microsoft Uighur"/>
    </a:majorFont>
    <a:minorFont>
      <a:latin typeface="Verdana"/>
      <a:ea typeface=""/>
      <a:cs typeface=""/>
      <a:font script="Jpan" typeface="ＭＳ ゴシック"/>
      <a:font script="Hang" typeface="굴림"/>
      <a:font script="Hans" typeface="微软雅黑"/>
      <a:font script="Hant" typeface="微軟正黑體"/>
      <a:font script="Arab" typeface="Tahoma"/>
      <a:font script="Hebr" typeface="Tahoma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Verdana"/>
      <a:font script="Uigh" typeface="Microsoft Uighur"/>
    </a:minorFont>
  </a:fontScheme>
  <a:fmtScheme name="Aspecto">
    <a:fillStyleLst>
      <a:solidFill>
        <a:schemeClr val="phClr"/>
      </a:solidFill>
      <a:gradFill rotWithShape="1">
        <a:gsLst>
          <a:gs pos="0">
            <a:schemeClr val="phClr">
              <a:tint val="65000"/>
              <a:satMod val="270000"/>
            </a:schemeClr>
          </a:gs>
          <a:gs pos="25000">
            <a:schemeClr val="phClr">
              <a:tint val="60000"/>
              <a:satMod val="300000"/>
            </a:schemeClr>
          </a:gs>
          <a:gs pos="100000">
            <a:schemeClr val="phClr">
              <a:tint val="29000"/>
              <a:satMod val="40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45000"/>
              <a:satMod val="155000"/>
            </a:schemeClr>
          </a:gs>
          <a:gs pos="60000">
            <a:schemeClr val="phClr">
              <a:shade val="95000"/>
              <a:satMod val="150000"/>
            </a:schemeClr>
          </a:gs>
          <a:gs pos="100000">
            <a:schemeClr val="phClr">
              <a:tint val="87000"/>
              <a:satMod val="2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atMod val="150000"/>
          </a:schemeClr>
        </a:solidFill>
        <a:prstDash val="solid"/>
      </a:ln>
      <a:ln w="425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5500" dist="381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65500" dist="381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12000000"/>
          </a:lightRig>
        </a:scene3d>
        <a:sp3d prstMaterial="powder">
          <a:bevelT h="508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shade val="35000"/>
              <a:satMod val="150000"/>
            </a:schemeClr>
          </a:gs>
          <a:gs pos="45000">
            <a:schemeClr val="phClr">
              <a:shade val="68000"/>
              <a:satMod val="155000"/>
            </a:schemeClr>
          </a:gs>
          <a:gs pos="100000">
            <a:schemeClr val="phClr">
              <a:tint val="70000"/>
              <a:satMod val="175000"/>
            </a:schemeClr>
          </a:gs>
        </a:gsLst>
        <a:lin ang="16200000" scaled="0"/>
      </a:gradFill>
      <a:blipFill>
        <a:blip xmlns:r="http://schemas.openxmlformats.org/officeDocument/2006/relationships" r:embed="rId1">
          <a:duotone>
            <a:schemeClr val="phClr">
              <a:shade val="800"/>
              <a:satMod val="150000"/>
            </a:schemeClr>
            <a:schemeClr val="phClr">
              <a:tint val="80000"/>
              <a:satMod val="150000"/>
            </a:schemeClr>
          </a:duotone>
        </a:blip>
        <a:tile tx="0" ty="0" sx="75000" sy="75000" flip="none" algn="tl"/>
      </a:blipFill>
    </a:bgFillStyleLst>
  </a:fmtScheme>
</a:themeOverride>
</file>

<file path=ppt/theme/themeOverride5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1484</TotalTime>
  <Words>699</Words>
  <Application>Microsoft Office PowerPoint</Application>
  <PresentationFormat>Apresentação na tela (4:3)</PresentationFormat>
  <Paragraphs>266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Viagem</vt:lpstr>
      <vt:lpstr>Slide 1</vt:lpstr>
      <vt:lpstr>Slide 2</vt:lpstr>
      <vt:lpstr>Quadro 1 – Execução Orçamentária da Receita 2º Quadrimestre de 2018</vt:lpstr>
      <vt:lpstr>Quadro 2 – Composição das Receitas Arrecadadas  2º Quadrimestre de 2018</vt:lpstr>
      <vt:lpstr>Slide 5</vt:lpstr>
      <vt:lpstr>Quadro 3 – Execução Orçamentária da Despesa   2º Quadrimestre de 2018</vt:lpstr>
      <vt:lpstr>Quadro 4 – Despesas por Categoria Econômica   2º Quadrimestre de 2018</vt:lpstr>
      <vt:lpstr>Slide 8</vt:lpstr>
      <vt:lpstr>Onde foram aplicados os recursos, por função de Governo?</vt:lpstr>
      <vt:lpstr>Quadro 6 – Composição do Resultado Orçamentário  2º Quadrimestre de 2018</vt:lpstr>
      <vt:lpstr>Resultado Orçamentário - 2º Quadrimestre de 2018</vt:lpstr>
      <vt:lpstr>Quadro 7 – Demonstrativo Resumido da Despesa com Pessoal – 2º Quadrimestre de 2018</vt:lpstr>
      <vt:lpstr>Quadro 7.1 – Demonstrativo Resumido da Despesa com Pessoal (Gasto Efetivo) – 2º QuadRIMESTRE DE 2018</vt:lpstr>
      <vt:lpstr>Quadro 8 – Demo. Resumido do Resultado Primário  2º Quadrimestre de 2018</vt:lpstr>
      <vt:lpstr>Slide 15</vt:lpstr>
      <vt:lpstr>Slide 16</vt:lpstr>
      <vt:lpstr>Slide 17</vt:lpstr>
    </vt:vector>
  </TitlesOfParts>
  <Company>FBN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dcf</dc:creator>
  <cp:lastModifiedBy>SIGFIS</cp:lastModifiedBy>
  <cp:revision>187</cp:revision>
  <dcterms:created xsi:type="dcterms:W3CDTF">2009-09-30T17:11:41Z</dcterms:created>
  <dcterms:modified xsi:type="dcterms:W3CDTF">2018-09-28T16:22:53Z</dcterms:modified>
</cp:coreProperties>
</file>