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Override5.xml" ContentType="application/vnd.openxmlformats-officedocument.themeOverr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15" r:id="rId1"/>
  </p:sldMasterIdLst>
  <p:handoutMasterIdLst>
    <p:handoutMasterId r:id="rId19"/>
  </p:handoutMasterIdLst>
  <p:sldIdLst>
    <p:sldId id="257" r:id="rId2"/>
    <p:sldId id="276" r:id="rId3"/>
    <p:sldId id="294" r:id="rId4"/>
    <p:sldId id="262" r:id="rId5"/>
    <p:sldId id="286" r:id="rId6"/>
    <p:sldId id="264" r:id="rId7"/>
    <p:sldId id="265" r:id="rId8"/>
    <p:sldId id="287" r:id="rId9"/>
    <p:sldId id="282" r:id="rId10"/>
    <p:sldId id="297" r:id="rId11"/>
    <p:sldId id="268" r:id="rId12"/>
    <p:sldId id="289" r:id="rId13"/>
    <p:sldId id="269" r:id="rId14"/>
    <p:sldId id="271" r:id="rId15"/>
    <p:sldId id="291" r:id="rId16"/>
    <p:sldId id="293" r:id="rId17"/>
    <p:sldId id="292" r:id="rId18"/>
  </p:sldIdLst>
  <p:sldSz cx="9144000" cy="6858000" type="screen4x3"/>
  <p:notesSz cx="6797675" cy="9926638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A010"/>
    <a:srgbClr val="FF3300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 horzBarState="maximized">
    <p:restoredLeft sz="34578" autoAdjust="0"/>
    <p:restoredTop sz="90877" autoAdjust="0"/>
  </p:normalViewPr>
  <p:slideViewPr>
    <p:cSldViewPr>
      <p:cViewPr>
        <p:scale>
          <a:sx n="50" d="100"/>
          <a:sy n="50" d="100"/>
        </p:scale>
        <p:origin x="-708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19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EMPLA\Documents\Quadros%20Rel.%20da%20Audi&#234;ncia%20P&#250;blica%202013%20-%20PMS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D:\Administrador\CGM\Audi&#234;ncia%20Publica\Quadros%20Rel.%20da%20Audi&#234;ncia%20P&#250;blica%202013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G:\Audi&#234;ncia%20Publica\Quadros%20Rel.%20da%20Audi&#234;ncia%20P&#250;blica%202015%20-%201&#186;%20Quad.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E:\Audi&#234;ncia%20Publica\2016\3&#186;%20Quad\Quadros%20Rel.%20da%20Audi&#234;ncia%20P&#250;blica%202016%20-%202&#186;%20Quad..xlsx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GM\Audi&#234;ncia%20Publica\2018\3%20qd\Quadros%20Rel.%20da%20Audi&#234;ncia%20P&#250;blica%202017%20-%203&#186;%20Quad.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D:\Administrador\CGM\Audi&#234;ncia%20Publica\Quadros%20Rel.%20da%20Audi&#234;ncia%20P&#250;blica%202013.xlsx" TargetMode="External"/><Relationship Id="rId1" Type="http://schemas.openxmlformats.org/officeDocument/2006/relationships/themeOverride" Target="../theme/themeOverride5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GM\Audi&#234;ncia%20Publica\2018\3%20qd\Quadros%20Rel.%20da%20Audi&#234;ncia%20P&#250;blica%202017%20-%203&#186;%20Quad.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GM\Audi&#234;ncia%20Publica\2018\3%20qd\Quadros%20Rel.%20da%20Audi&#234;ncia%20P&#250;blica%202017%20-%203&#186;%20Quad.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GM\Audi&#234;ncia%20Publica\2018\3%20qd\Quadros%20Rel.%20da%20Audi&#234;ncia%20P&#250;blica%202017%20-%203&#186;%20Quad.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kumimoji="0" lang="en-US" sz="2000" b="1" kern="1200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defRPr>
            </a:pPr>
            <a:r>
              <a:rPr kumimoji="0" lang="pt-BR" sz="2000" b="1" kern="1200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Composição das Receitas Arrecadadas</a:t>
            </a:r>
            <a:endParaRPr kumimoji="0" lang="en-US" sz="2000" b="1" kern="1200" dirty="0">
              <a:solidFill>
                <a:schemeClr val="bg2">
                  <a:lumMod val="25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Century Gothic" pitchFamily="34" charset="0"/>
              <a:ea typeface="+mj-ea"/>
              <a:cs typeface="+mj-cs"/>
            </a:endParaRPr>
          </a:p>
        </c:rich>
      </c:tx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8.7188491119172228E-3"/>
          <c:y val="0.14250608076360441"/>
          <c:w val="0.84213377951757462"/>
          <c:h val="0.78119353305604622"/>
        </c:manualLayout>
      </c:layout>
      <c:pie3DChart>
        <c:varyColors val="1"/>
        <c:ser>
          <c:idx val="1"/>
          <c:order val="0"/>
          <c:explosion val="25"/>
          <c:dLbls>
            <c:showCatName val="1"/>
            <c:showPercent val="1"/>
          </c:dLbls>
          <c:cat>
            <c:strRef>
              <c:f>'2 Quad. 2013'!$A$13:$A$18</c:f>
              <c:strCache>
                <c:ptCount val="6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</c:strCache>
            </c:strRef>
          </c:cat>
          <c:val>
            <c:numRef>
              <c:f>'2 Quad. 2013'!$C$13:$C$18</c:f>
              <c:numCache>
                <c:formatCode>General</c:formatCode>
                <c:ptCount val="6"/>
              </c:numCache>
            </c:numRef>
          </c:val>
        </c:ser>
        <c:ser>
          <c:idx val="2"/>
          <c:order val="1"/>
          <c:explosion val="25"/>
          <c:dLbls>
            <c:showCatName val="1"/>
            <c:showPercent val="1"/>
          </c:dLbls>
          <c:cat>
            <c:strRef>
              <c:f>'2 Quad. 2013'!$A$13:$A$18</c:f>
              <c:strCache>
                <c:ptCount val="6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</c:strCache>
            </c:strRef>
          </c:cat>
          <c:val>
            <c:numRef>
              <c:f>'2 Quad. 2013'!$D$13:$D$18</c:f>
              <c:numCache>
                <c:formatCode>0.00%</c:formatCode>
                <c:ptCount val="6"/>
                <c:pt idx="0">
                  <c:v>0.17281709079665494</c:v>
                </c:pt>
                <c:pt idx="1">
                  <c:v>1.6353392920061258E-2</c:v>
                </c:pt>
                <c:pt idx="2">
                  <c:v>1.4129676635339359E-3</c:v>
                </c:pt>
                <c:pt idx="3">
                  <c:v>0</c:v>
                </c:pt>
                <c:pt idx="4">
                  <c:v>0.77963726639294162</c:v>
                </c:pt>
                <c:pt idx="5">
                  <c:v>2.977928222680841E-2</c:v>
                </c:pt>
              </c:numCache>
            </c:numRef>
          </c:val>
        </c:ser>
        <c:dLbls>
          <c:showCatName val="1"/>
          <c:showPercent val="1"/>
        </c:dLbls>
      </c:pie3DChart>
      <c:spPr>
        <a:ln>
          <a:noFill/>
        </a:ln>
      </c:spPr>
    </c:plotArea>
    <c:plotVisOnly val="1"/>
  </c:chart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1.8098509873101245E-3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Lbls>
            <c:showCatName val="1"/>
            <c:showPercent val="1"/>
          </c:dLbls>
          <c:cat>
            <c:strRef>
              <c:f>'[Quadros Rel. da Audiência Pública 2013.xlsx]Plan1'!$A$13:$A$18,'[Quadros Rel. da Audiência Pública 2013.xlsx]Plan1'!$A$20</c:f>
              <c:strCache>
                <c:ptCount val="7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  <c:pt idx="6">
                  <c:v>Transferências de Capital</c:v>
                </c:pt>
              </c:strCache>
            </c:strRef>
          </c:cat>
          <c:val>
            <c:numRef>
              <c:f>'[Quadros Rel. da Audiência Pública 2013.xlsx]Plan1'!$C$13:$C$18,'[Quadros Rel. da Audiência Pública 2013.xlsx]Plan1'!$C$20</c:f>
              <c:numCache>
                <c:formatCode>General</c:formatCode>
                <c:ptCount val="7"/>
              </c:numCache>
            </c:numRef>
          </c:val>
        </c:ser>
        <c:ser>
          <c:idx val="2"/>
          <c:order val="1"/>
          <c:explosion val="25"/>
          <c:dLbls>
            <c:showCatName val="1"/>
            <c:showPercent val="1"/>
          </c:dLbls>
          <c:cat>
            <c:strRef>
              <c:f>'[Quadros Rel. da Audiência Pública 2013.xlsx]Plan1'!$A$13:$A$18,'[Quadros Rel. da Audiência Pública 2013.xlsx]Plan1'!$A$20</c:f>
              <c:strCache>
                <c:ptCount val="7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  <c:pt idx="6">
                  <c:v>Transferências de Capital</c:v>
                </c:pt>
              </c:strCache>
            </c:strRef>
          </c:cat>
          <c:val>
            <c:numRef>
              <c:f>'[Quadros Rel. da Audiência Pública 2013.xlsx]Plan1'!$D$13:$D$18,'[Quadros Rel. da Audiência Pública 2013.xlsx]Plan1'!$D$20</c:f>
              <c:numCache>
                <c:formatCode>0.00%</c:formatCode>
                <c:ptCount val="7"/>
                <c:pt idx="0">
                  <c:v>0.17054937654743599</c:v>
                </c:pt>
                <c:pt idx="1">
                  <c:v>1.8870387045654982E-2</c:v>
                </c:pt>
                <c:pt idx="2">
                  <c:v>1.1561635541661673E-2</c:v>
                </c:pt>
                <c:pt idx="3">
                  <c:v>0</c:v>
                </c:pt>
                <c:pt idx="4">
                  <c:v>0.78413852648032334</c:v>
                </c:pt>
                <c:pt idx="5">
                  <c:v>1.4880074384926632E-2</c:v>
                </c:pt>
                <c:pt idx="6">
                  <c:v>0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Lbls>
            <c:showCatName val="1"/>
            <c:showPercent val="1"/>
          </c:dLbls>
          <c:cat>
            <c:strRef>
              <c:f>(Plan1!$A$12:$A$17,Plan1!$A$19)</c:f>
              <c:strCache>
                <c:ptCount val="7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  <c:pt idx="6">
                  <c:v>Transferências de Capital</c:v>
                </c:pt>
              </c:strCache>
            </c:strRef>
          </c:cat>
          <c:val>
            <c:numRef>
              <c:f>(Plan1!$C$12:$C$17,Plan1!$C$19)</c:f>
              <c:numCache>
                <c:formatCode>General</c:formatCode>
                <c:ptCount val="7"/>
              </c:numCache>
            </c:numRef>
          </c:val>
        </c:ser>
        <c:ser>
          <c:idx val="2"/>
          <c:order val="1"/>
          <c:explosion val="25"/>
          <c:dLbls>
            <c:showCatName val="1"/>
            <c:showPercent val="1"/>
          </c:dLbls>
          <c:cat>
            <c:strRef>
              <c:f>(Plan1!$A$12:$A$17,Plan1!$A$19)</c:f>
              <c:strCache>
                <c:ptCount val="7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  <c:pt idx="6">
                  <c:v>Transferências de Capital</c:v>
                </c:pt>
              </c:strCache>
            </c:strRef>
          </c:cat>
          <c:val>
            <c:numRef>
              <c:f>(Plan1!$D$12:$D$17,Plan1!$D$19)</c:f>
              <c:numCache>
                <c:formatCode>0.00%</c:formatCode>
                <c:ptCount val="7"/>
                <c:pt idx="0">
                  <c:v>0.20224973510156477</c:v>
                </c:pt>
                <c:pt idx="1">
                  <c:v>0</c:v>
                </c:pt>
                <c:pt idx="2">
                  <c:v>5.8693356400282325E-3</c:v>
                </c:pt>
                <c:pt idx="3">
                  <c:v>0</c:v>
                </c:pt>
                <c:pt idx="4">
                  <c:v>0.77322040434380956</c:v>
                </c:pt>
                <c:pt idx="5">
                  <c:v>1.8660524914604626E-2</c:v>
                </c:pt>
                <c:pt idx="6">
                  <c:v>0</c:v>
                </c:pt>
              </c:numCache>
            </c:numRef>
          </c:val>
        </c:ser>
        <c:dLbls>
          <c:showCatName val="1"/>
          <c:showPercent val="1"/>
        </c:dLbls>
      </c:pie3DChart>
      <c:spPr>
        <a:noFill/>
        <a:ln w="25400">
          <a:noFill/>
        </a:ln>
      </c:spPr>
    </c:plotArea>
    <c:plotVisOnly val="1"/>
  </c:chart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style val="26"/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Lbls>
            <c:showCatName val="1"/>
            <c:showPercent val="1"/>
          </c:dLbls>
          <c:cat>
            <c:strRef>
              <c:f>'[Quadros Rel. da Audiência Pública 2016 - 2º Quad..xlsx]Plan1'!$A$13:$A$18,'[Quadros Rel. da Audiência Pública 2016 - 2º Quad..xlsx]Plan1'!$A$20</c:f>
              <c:strCache>
                <c:ptCount val="7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  <c:pt idx="6">
                  <c:v>Transferências de Capital</c:v>
                </c:pt>
              </c:strCache>
            </c:strRef>
          </c:cat>
          <c:val>
            <c:numRef>
              <c:f>'[Quadros Rel. da Audiência Pública 2016 - 2º Quad..xlsx]Plan1'!$C$13:$C$18,'[Quadros Rel. da Audiência Pública 2016 - 2º Quad..xlsx]Plan1'!$C$20</c:f>
              <c:numCache>
                <c:formatCode>General</c:formatCode>
                <c:ptCount val="7"/>
              </c:numCache>
            </c:numRef>
          </c:val>
        </c:ser>
        <c:ser>
          <c:idx val="2"/>
          <c:order val="1"/>
          <c:explosion val="25"/>
          <c:dLbls>
            <c:showCatName val="1"/>
            <c:showPercent val="1"/>
          </c:dLbls>
          <c:cat>
            <c:strRef>
              <c:f>'[Quadros Rel. da Audiência Pública 2016 - 2º Quad..xlsx]Plan1'!$A$13:$A$18,'[Quadros Rel. da Audiência Pública 2016 - 2º Quad..xlsx]Plan1'!$A$20</c:f>
              <c:strCache>
                <c:ptCount val="7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  <c:pt idx="6">
                  <c:v>Transferências de Capital</c:v>
                </c:pt>
              </c:strCache>
            </c:strRef>
          </c:cat>
          <c:val>
            <c:numRef>
              <c:f>'[Quadros Rel. da Audiência Pública 2016 - 2º Quad..xlsx]Plan1'!$D$13:$D$18,'[Quadros Rel. da Audiência Pública 2016 - 2º Quad..xlsx]Plan1'!$D$20</c:f>
              <c:numCache>
                <c:formatCode>0.00%</c:formatCode>
                <c:ptCount val="7"/>
                <c:pt idx="0">
                  <c:v>9.0169359235097599E-2</c:v>
                </c:pt>
                <c:pt idx="1">
                  <c:v>2.6493183587503067E-2</c:v>
                </c:pt>
                <c:pt idx="2">
                  <c:v>1.2804032918333803E-2</c:v>
                </c:pt>
                <c:pt idx="3">
                  <c:v>0</c:v>
                </c:pt>
                <c:pt idx="4">
                  <c:v>0.85103166508753603</c:v>
                </c:pt>
                <c:pt idx="5">
                  <c:v>1.6920836275344041E-2</c:v>
                </c:pt>
                <c:pt idx="6">
                  <c:v>0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txPr>
    <a:bodyPr/>
    <a:lstStyle/>
    <a:p>
      <a:pPr>
        <a:defRPr sz="1800"/>
      </a:pPr>
      <a:endParaRPr lang="pt-BR"/>
    </a:p>
  </c:txPr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style val="26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0"/>
          <c:order val="0"/>
          <c:explosion val="1"/>
          <c:dPt>
            <c:idx val="4"/>
            <c:explosion val="0"/>
          </c:dPt>
          <c:dLbls>
            <c:dLbl>
              <c:idx val="0"/>
              <c:layout>
                <c:manualLayout>
                  <c:x val="-0.13445785156359363"/>
                  <c:y val="6.5448640779417117E-2"/>
                </c:manualLayout>
              </c:layout>
              <c:showCatName val="1"/>
              <c:showPercent val="1"/>
            </c:dLbl>
            <c:dLbl>
              <c:idx val="1"/>
              <c:layout>
                <c:manualLayout>
                  <c:x val="-6.6030623088187163E-2"/>
                  <c:y val="-3.5028976175144881E-2"/>
                </c:manualLayout>
              </c:layout>
              <c:spPr/>
              <c:txPr>
                <a:bodyPr/>
                <a:lstStyle/>
                <a:p>
                  <a:pPr>
                    <a:defRPr sz="1500"/>
                  </a:pPr>
                  <a:endParaRPr lang="pt-BR"/>
                </a:p>
              </c:txPr>
              <c:showCatName val="1"/>
              <c:showPercent val="1"/>
            </c:dLbl>
            <c:dLbl>
              <c:idx val="2"/>
              <c:layout>
                <c:manualLayout>
                  <c:x val="-8.9235177478300674E-4"/>
                  <c:y val="2.6536950455873169E-2"/>
                </c:manualLayout>
              </c:layout>
              <c:spPr/>
              <c:txPr>
                <a:bodyPr/>
                <a:lstStyle/>
                <a:p>
                  <a:pPr>
                    <a:defRPr sz="1500"/>
                  </a:pPr>
                  <a:endParaRPr lang="pt-BR"/>
                </a:p>
              </c:txPr>
              <c:showCatName val="1"/>
              <c:showPercent val="1"/>
            </c:dLbl>
            <c:dLbl>
              <c:idx val="3"/>
              <c:delete val="1"/>
            </c:dLbl>
            <c:dLbl>
              <c:idx val="4"/>
              <c:layout>
                <c:manualLayout>
                  <c:x val="0.19473474718728437"/>
                  <c:y val="-0.39940965125936723"/>
                </c:manualLayout>
              </c:layout>
              <c:showCatName val="1"/>
              <c:showPercent val="1"/>
            </c:dLbl>
            <c:dLbl>
              <c:idx val="5"/>
              <c:delete val="1"/>
            </c:dLbl>
            <c:dLbl>
              <c:idx val="6"/>
              <c:delete val="1"/>
            </c:dLbl>
            <c:showCatName val="1"/>
            <c:showPercent val="1"/>
          </c:dLbls>
          <c:cat>
            <c:strRef>
              <c:f>'[Quadros Rel. da Audiência Pública 2017 - 3º Quad..xlsx]Plan1'!$A$13:$A$18,'[Quadros Rel. da Audiência Pública 2017 - 3º Quad..xlsx]Plan1'!$A$20</c:f>
              <c:strCache>
                <c:ptCount val="7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  <c:pt idx="6">
                  <c:v>Transferências de Capital</c:v>
                </c:pt>
              </c:strCache>
            </c:strRef>
          </c:cat>
          <c:val>
            <c:numRef>
              <c:f>'[Quadros Rel. da Audiência Pública 2017 - 3º Quad..xlsx]Plan1'!$B$13:$B$18,'[Quadros Rel. da Audiência Pública 2017 - 3º Quad..xlsx]Plan1'!$B$20</c:f>
              <c:numCache>
                <c:formatCode>_-* #,##0.0_-;\-* #,##0.0_-;_-* "-"??_-;_-@_-</c:formatCode>
                <c:ptCount val="7"/>
                <c:pt idx="0">
                  <c:v>31536.3</c:v>
                </c:pt>
                <c:pt idx="1">
                  <c:v>8430.9</c:v>
                </c:pt>
                <c:pt idx="2">
                  <c:v>2453.1999999999998</c:v>
                </c:pt>
                <c:pt idx="3">
                  <c:v>0</c:v>
                </c:pt>
                <c:pt idx="4">
                  <c:v>186901.2</c:v>
                </c:pt>
                <c:pt idx="5">
                  <c:v>622.20000000000005</c:v>
                </c:pt>
                <c:pt idx="6">
                  <c:v>0</c:v>
                </c:pt>
              </c:numCache>
            </c:numRef>
          </c:val>
        </c:ser>
        <c:ser>
          <c:idx val="1"/>
          <c:order val="1"/>
          <c:explosion val="25"/>
          <c:dLbls>
            <c:showCatName val="1"/>
            <c:showPercent val="1"/>
          </c:dLbls>
          <c:cat>
            <c:strRef>
              <c:f>'[Quadros Rel. da Audiência Pública 2017 - 3º Quad..xlsx]Plan1'!$A$13:$A$18,'[Quadros Rel. da Audiência Pública 2017 - 3º Quad..xlsx]Plan1'!$A$20</c:f>
              <c:strCache>
                <c:ptCount val="7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  <c:pt idx="6">
                  <c:v>Transferências de Capital</c:v>
                </c:pt>
              </c:strCache>
            </c:strRef>
          </c:cat>
          <c:val>
            <c:numRef>
              <c:f>'[Quadros Rel. da Audiência Pública 2017 - 3º Quad..xlsx]Plan1'!$C$13:$C$18,'[Quadros Rel. da Audiência Pública 2017 - 3º Quad..xlsx]Plan1'!$C$20</c:f>
              <c:numCache>
                <c:formatCode>General</c:formatCode>
                <c:ptCount val="7"/>
              </c:numCache>
            </c:numRef>
          </c:val>
        </c:ser>
        <c:ser>
          <c:idx val="2"/>
          <c:order val="2"/>
          <c:explosion val="25"/>
          <c:dLbls>
            <c:showCatName val="1"/>
            <c:showPercent val="1"/>
          </c:dLbls>
          <c:cat>
            <c:strRef>
              <c:f>'[Quadros Rel. da Audiência Pública 2017 - 3º Quad..xlsx]Plan1'!$A$13:$A$18,'[Quadros Rel. da Audiência Pública 2017 - 3º Quad..xlsx]Plan1'!$A$20</c:f>
              <c:strCache>
                <c:ptCount val="7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  <c:pt idx="6">
                  <c:v>Transferências de Capital</c:v>
                </c:pt>
              </c:strCache>
            </c:strRef>
          </c:cat>
          <c:val>
            <c:numRef>
              <c:f>'[Quadros Rel. da Audiência Pública 2017 - 3º Quad..xlsx]Plan1'!$D$13:$D$18,'[Quadros Rel. da Audiência Pública 2017 - 3º Quad..xlsx]Plan1'!$D$20</c:f>
              <c:numCache>
                <c:formatCode>0.00%</c:formatCode>
                <c:ptCount val="7"/>
                <c:pt idx="0">
                  <c:v>0.13279610711005729</c:v>
                </c:pt>
                <c:pt idx="1">
                  <c:v>3.550165046103005E-2</c:v>
                </c:pt>
                <c:pt idx="2">
                  <c:v>1.0330172213049492E-2</c:v>
                </c:pt>
                <c:pt idx="3">
                  <c:v>0</c:v>
                </c:pt>
                <c:pt idx="4">
                  <c:v>0.78702167896038056</c:v>
                </c:pt>
                <c:pt idx="5">
                  <c:v>2.6200200354473341E-3</c:v>
                </c:pt>
                <c:pt idx="6">
                  <c:v>0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txPr>
    <a:bodyPr/>
    <a:lstStyle/>
    <a:p>
      <a:pPr>
        <a:defRPr sz="1800"/>
      </a:pPr>
      <a:endParaRPr lang="pt-BR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3.7275724765621465E-2"/>
          <c:y val="0.18059122717540532"/>
          <c:w val="0.94426432485104983"/>
          <c:h val="0.78147454101275493"/>
        </c:manualLayout>
      </c:layout>
      <c:pie3DChart>
        <c:varyColors val="1"/>
        <c:ser>
          <c:idx val="1"/>
          <c:order val="0"/>
          <c:explosion val="25"/>
          <c:dLbls>
            <c:showCatName val="1"/>
            <c:showPercent val="1"/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2013.xlsx]Plan1'!$C$37:$C$39,'[Quadros Rel. da Audiência Pública 2013.xlsx]Plan1'!$C$41:$C$43</c:f>
              <c:numCache>
                <c:formatCode>General</c:formatCode>
                <c:ptCount val="6"/>
              </c:numCache>
            </c:numRef>
          </c:val>
        </c:ser>
        <c:ser>
          <c:idx val="2"/>
          <c:order val="1"/>
          <c:explosion val="25"/>
          <c:dLbls>
            <c:showCatName val="1"/>
            <c:showPercent val="1"/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2013.xlsx]Plan1'!$D$37:$D$39,'[Quadros Rel. da Audiência Pública 2013.xlsx]Plan1'!$D$41:$D$43</c:f>
              <c:numCache>
                <c:formatCode>0.00%</c:formatCode>
                <c:ptCount val="6"/>
                <c:pt idx="0">
                  <c:v>0.54161820348723555</c:v>
                </c:pt>
                <c:pt idx="1">
                  <c:v>4.4932066007039575E-3</c:v>
                </c:pt>
                <c:pt idx="2">
                  <c:v>0.36319495444524036</c:v>
                </c:pt>
                <c:pt idx="3">
                  <c:v>6.1634597313435333E-2</c:v>
                </c:pt>
                <c:pt idx="4">
                  <c:v>6.3861953718387003E-3</c:v>
                </c:pt>
                <c:pt idx="5" formatCode="0%">
                  <c:v>2.2672842781546611E-2</c:v>
                </c:pt>
              </c:numCache>
            </c:numRef>
          </c:val>
        </c:ser>
        <c:ser>
          <c:idx val="3"/>
          <c:order val="2"/>
          <c:explosion val="25"/>
          <c:dLbls>
            <c:showCatName val="1"/>
            <c:showPercent val="1"/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2013.xlsx]Plan1'!$E$37:$E$39,'[Quadros Rel. da Audiência Pública 2013.xlsx]Plan1'!$E$41:$E$43</c:f>
              <c:numCache>
                <c:formatCode>General</c:formatCode>
                <c:ptCount val="6"/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externalData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style val="18"/>
  <c:chart>
    <c:title>
      <c:tx>
        <c:rich>
          <a:bodyPr/>
          <a:lstStyle/>
          <a:p>
            <a:pPr>
              <a:defRPr/>
            </a:pPr>
            <a:r>
              <a:rPr lang="pt-BR"/>
              <a:t>Execução da Despesa Por Grupo</a:t>
            </a:r>
          </a:p>
        </c:rich>
      </c:tx>
      <c:layout>
        <c:manualLayout>
          <c:xMode val="edge"/>
          <c:yMode val="edge"/>
          <c:x val="0.22373372840911127"/>
          <c:y val="2.4864136538628071E-2"/>
        </c:manualLayout>
      </c:layout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9.6095423512204525E-3"/>
          <c:y val="0.18553443968651956"/>
          <c:w val="0.98483369564586842"/>
          <c:h val="0.81369549917085371"/>
        </c:manualLayout>
      </c:layout>
      <c:pie3DChart>
        <c:varyColors val="1"/>
        <c:ser>
          <c:idx val="0"/>
          <c:order val="0"/>
          <c:dLbls>
            <c:dLbl>
              <c:idx val="0"/>
              <c:layout>
                <c:manualLayout>
                  <c:x val="-0.26863778305587988"/>
                  <c:y val="-0.16239630787340725"/>
                </c:manualLayout>
              </c:layout>
              <c:showCatName val="1"/>
              <c:showPercent val="1"/>
            </c:dLbl>
            <c:dLbl>
              <c:idx val="1"/>
              <c:delete val="1"/>
            </c:dLbl>
            <c:dLbl>
              <c:idx val="2"/>
              <c:layout>
                <c:manualLayout>
                  <c:x val="0.14491189865640444"/>
                  <c:y val="4.7509240408173094E-2"/>
                </c:manualLayout>
              </c:layout>
              <c:showCatName val="1"/>
              <c:showPercent val="1"/>
            </c:dLbl>
            <c:dLbl>
              <c:idx val="3"/>
              <c:layout>
                <c:manualLayout>
                  <c:x val="2.4782152230971136E-2"/>
                  <c:y val="1.519707731058114E-2"/>
                </c:manualLayout>
              </c:layout>
              <c:spPr/>
              <c:txPr>
                <a:bodyPr/>
                <a:lstStyle/>
                <a:p>
                  <a:pPr>
                    <a:defRPr sz="1500"/>
                  </a:pPr>
                  <a:endParaRPr lang="pt-BR"/>
                </a:p>
              </c:txPr>
              <c:showCatName val="1"/>
              <c:showPercent val="1"/>
            </c:dLbl>
            <c:dLbl>
              <c:idx val="4"/>
              <c:layout>
                <c:manualLayout>
                  <c:x val="9.2630691667618781E-2"/>
                  <c:y val="6.0407561085657632E-2"/>
                </c:manualLayout>
              </c:layout>
              <c:spPr/>
              <c:txPr>
                <a:bodyPr/>
                <a:lstStyle/>
                <a:p>
                  <a:pPr>
                    <a:defRPr sz="1500"/>
                  </a:pPr>
                  <a:endParaRPr lang="pt-BR"/>
                </a:p>
              </c:txPr>
              <c:showCatName val="1"/>
              <c:showPercent val="1"/>
            </c:dLbl>
            <c:dLbl>
              <c:idx val="5"/>
              <c:delete val="1"/>
            </c:dLbl>
            <c:showCatName val="1"/>
            <c:showPercent val="1"/>
          </c:dLbls>
          <c:cat>
            <c:strRef>
              <c:f>'[Quadros Rel. da Audiência Pública 2017 - 3º Quad..xlsx]Plan1'!$A$37:$A$39,'[Quadros Rel. da Audiência Pública 2017 - 3º Quad..xlsx]Plan1'!$A$41:$A$43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2017 - 3º Quad..xlsx]Plan1'!$B$37:$B$39,'[Quadros Rel. da Audiência Pública 2017 - 3º Quad..xlsx]Plan1'!$B$41:$B$43</c:f>
              <c:numCache>
                <c:formatCode>_-* #,##0.0_-;\-* #,##0.0_-;_-* "-"??_-;_-@_-</c:formatCode>
                <c:ptCount val="6"/>
                <c:pt idx="0">
                  <c:v>136559.6</c:v>
                </c:pt>
                <c:pt idx="1">
                  <c:v>0</c:v>
                </c:pt>
                <c:pt idx="2">
                  <c:v>63271.3</c:v>
                </c:pt>
                <c:pt idx="3">
                  <c:v>7127</c:v>
                </c:pt>
                <c:pt idx="4">
                  <c:v>5221.8</c:v>
                </c:pt>
                <c:pt idx="5">
                  <c:v>250</c:v>
                </c:pt>
              </c:numCache>
            </c:numRef>
          </c:val>
        </c:ser>
        <c:ser>
          <c:idx val="1"/>
          <c:order val="1"/>
          <c:explosion val="25"/>
          <c:dLbls>
            <c:showCatName val="1"/>
            <c:showPercent val="1"/>
          </c:dLbls>
          <c:cat>
            <c:strRef>
              <c:f>'[Quadros Rel. da Audiência Pública 2017 - 3º Quad..xlsx]Plan1'!$A$37:$A$39,'[Quadros Rel. da Audiência Pública 2017 - 3º Quad..xlsx]Plan1'!$A$41:$A$43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2017 - 3º Quad..xlsx]Plan1'!$C$37:$C$39,'[Quadros Rel. da Audiência Pública 2017 - 3º Quad..xlsx]Plan1'!$C$41:$C$43</c:f>
              <c:numCache>
                <c:formatCode>General</c:formatCode>
                <c:ptCount val="6"/>
              </c:numCache>
            </c:numRef>
          </c:val>
        </c:ser>
        <c:ser>
          <c:idx val="2"/>
          <c:order val="2"/>
          <c:explosion val="25"/>
          <c:dLbls>
            <c:showCatName val="1"/>
            <c:showPercent val="1"/>
          </c:dLbls>
          <c:cat>
            <c:strRef>
              <c:f>'[Quadros Rel. da Audiência Pública 2017 - 3º Quad..xlsx]Plan1'!$A$37:$A$39,'[Quadros Rel. da Audiência Pública 2017 - 3º Quad..xlsx]Plan1'!$A$41:$A$43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2017 - 3º Quad..xlsx]Plan1'!$D$37:$D$39,'[Quadros Rel. da Audiência Pública 2017 - 3º Quad..xlsx]Plan1'!$D$41:$D$43</c:f>
              <c:numCache>
                <c:formatCode>0.00%</c:formatCode>
                <c:ptCount val="6"/>
                <c:pt idx="0">
                  <c:v>0.64284608037388435</c:v>
                </c:pt>
                <c:pt idx="1">
                  <c:v>0</c:v>
                </c:pt>
                <c:pt idx="2">
                  <c:v>0.29784582852586072</c:v>
                </c:pt>
                <c:pt idx="3">
                  <c:v>3.3549922633228785E-2</c:v>
                </c:pt>
                <c:pt idx="4">
                  <c:v>2.4581308545838943E-2</c:v>
                </c:pt>
                <c:pt idx="5">
                  <c:v>1.1768599211880466E-3</c:v>
                </c:pt>
              </c:numCache>
            </c:numRef>
          </c:val>
        </c:ser>
        <c:ser>
          <c:idx val="3"/>
          <c:order val="3"/>
          <c:explosion val="25"/>
          <c:dLbls>
            <c:showCatName val="1"/>
            <c:showPercent val="1"/>
          </c:dLbls>
          <c:cat>
            <c:strRef>
              <c:f>'[Quadros Rel. da Audiência Pública 2017 - 3º Quad..xlsx]Plan1'!$A$37:$A$39,'[Quadros Rel. da Audiência Pública 2017 - 3º Quad..xlsx]Plan1'!$A$41:$A$43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2017 - 3º Quad..xlsx]Plan1'!$E$37:$E$39,'[Quadros Rel. da Audiência Pública 2017 - 3º Quad..xlsx]Plan1'!$E$41:$E$43</c:f>
              <c:numCache>
                <c:formatCode>General</c:formatCode>
                <c:ptCount val="6"/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txPr>
    <a:bodyPr/>
    <a:lstStyle/>
    <a:p>
      <a:pPr>
        <a:defRPr sz="1800"/>
      </a:pPr>
      <a:endParaRPr lang="pt-BR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style val="28"/>
  <c:chart>
    <c:autoTitleDeleted val="1"/>
    <c:plotArea>
      <c:layout>
        <c:manualLayout>
          <c:layoutTarget val="inner"/>
          <c:xMode val="edge"/>
          <c:yMode val="edge"/>
          <c:x val="0.15501618547681631"/>
          <c:y val="0.14387758821813937"/>
          <c:w val="0.8295885826771654"/>
          <c:h val="0.5252354913969085"/>
        </c:manualLayout>
      </c:layout>
      <c:barChart>
        <c:barDir val="col"/>
        <c:grouping val="clustered"/>
        <c:ser>
          <c:idx val="0"/>
          <c:order val="0"/>
          <c:cat>
            <c:strRef>
              <c:f>Plan1!$A$49:$A$62</c:f>
              <c:strCache>
                <c:ptCount val="14"/>
                <c:pt idx="0">
                  <c:v>Educação</c:v>
                </c:pt>
                <c:pt idx="1">
                  <c:v>Administração</c:v>
                </c:pt>
                <c:pt idx="2">
                  <c:v>Saúde</c:v>
                </c:pt>
                <c:pt idx="3">
                  <c:v>Urbanismo</c:v>
                </c:pt>
                <c:pt idx="4">
                  <c:v>Previdência Social</c:v>
                </c:pt>
                <c:pt idx="5">
                  <c:v>Legislativa</c:v>
                </c:pt>
                <c:pt idx="6">
                  <c:v>Segurança Pública</c:v>
                </c:pt>
                <c:pt idx="7">
                  <c:v>Assistência Social</c:v>
                </c:pt>
                <c:pt idx="8">
                  <c:v>Cultura</c:v>
                </c:pt>
                <c:pt idx="9">
                  <c:v>Despesas Intra-Orçamentárias</c:v>
                </c:pt>
                <c:pt idx="10">
                  <c:v>Transporte</c:v>
                </c:pt>
                <c:pt idx="11">
                  <c:v>Trabalho</c:v>
                </c:pt>
                <c:pt idx="12">
                  <c:v>Desporto e Lazer</c:v>
                </c:pt>
                <c:pt idx="13">
                  <c:v>Agricultura</c:v>
                </c:pt>
              </c:strCache>
            </c:strRef>
          </c:cat>
          <c:val>
            <c:numRef>
              <c:f>Plan1!$B$49:$B$62</c:f>
              <c:numCache>
                <c:formatCode>_-* #,##0.0_-;\-* #,##0.0_-;_-* "-"??_-;_-@_-</c:formatCode>
                <c:ptCount val="14"/>
                <c:pt idx="0">
                  <c:v>89104.8</c:v>
                </c:pt>
                <c:pt idx="1">
                  <c:v>40308</c:v>
                </c:pt>
                <c:pt idx="2">
                  <c:v>38812.9</c:v>
                </c:pt>
                <c:pt idx="3">
                  <c:v>17787.099999999995</c:v>
                </c:pt>
                <c:pt idx="4">
                  <c:v>12223.9</c:v>
                </c:pt>
                <c:pt idx="5">
                  <c:v>8933.5</c:v>
                </c:pt>
                <c:pt idx="6">
                  <c:v>2418.5</c:v>
                </c:pt>
                <c:pt idx="7">
                  <c:v>992.5</c:v>
                </c:pt>
                <c:pt idx="8">
                  <c:v>968.3</c:v>
                </c:pt>
                <c:pt idx="9">
                  <c:v>250</c:v>
                </c:pt>
                <c:pt idx="10">
                  <c:v>497.8</c:v>
                </c:pt>
                <c:pt idx="11">
                  <c:v>86.6</c:v>
                </c:pt>
                <c:pt idx="12" formatCode="_-* #,##0.00_-;\-* #,##0.00_-;_-* &quot;-&quot;??_-;_-@_-">
                  <c:v>37.800000000000011</c:v>
                </c:pt>
                <c:pt idx="13">
                  <c:v>8</c:v>
                </c:pt>
              </c:numCache>
            </c:numRef>
          </c:val>
        </c:ser>
        <c:axId val="129034880"/>
        <c:axId val="133230976"/>
      </c:barChart>
      <c:catAx>
        <c:axId val="129034880"/>
        <c:scaling>
          <c:orientation val="minMax"/>
        </c:scaling>
        <c:axPos val="b"/>
        <c:majorTickMark val="none"/>
        <c:tickLblPos val="nextTo"/>
        <c:crossAx val="133230976"/>
        <c:crosses val="autoZero"/>
        <c:auto val="1"/>
        <c:lblAlgn val="ctr"/>
        <c:lblOffset val="100"/>
      </c:catAx>
      <c:valAx>
        <c:axId val="133230976"/>
        <c:scaling>
          <c:orientation val="minMax"/>
        </c:scaling>
        <c:axPos val="l"/>
        <c:majorGridlines/>
        <c:numFmt formatCode="_-* #,##0.0_-;\-* #,##0.0_-;_-* &quot;-&quot;??_-;_-@_-" sourceLinked="1"/>
        <c:majorTickMark val="none"/>
        <c:tickLblPos val="nextTo"/>
        <c:crossAx val="129034880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t-BR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style val="28"/>
  <c:chart>
    <c:plotArea>
      <c:layout>
        <c:manualLayout>
          <c:layoutTarget val="inner"/>
          <c:xMode val="edge"/>
          <c:yMode val="edge"/>
          <c:x val="0.17941797448502569"/>
          <c:y val="6.7475386582304467E-2"/>
          <c:w val="0.79002645524664616"/>
          <c:h val="0.72564573476301153"/>
        </c:manualLayout>
      </c:layout>
      <c:barChart>
        <c:barDir val="col"/>
        <c:grouping val="clustered"/>
        <c:ser>
          <c:idx val="0"/>
          <c:order val="0"/>
          <c:cat>
            <c:strRef>
              <c:f>'[Quadros Rel. da Audiência Pública 2017 - 3º Quad..xlsx]Plan1'!$A$67,'[Quadros Rel. da Audiência Pública 2017 - 3º Quad..xlsx]Plan1'!$A$74,'[Quadros Rel. da Audiência Pública 2017 - 3º Quad..xlsx]Plan1'!$A$76</c:f>
              <c:strCache>
                <c:ptCount val="3"/>
                <c:pt idx="0">
                  <c:v>Receitas Correntes</c:v>
                </c:pt>
                <c:pt idx="1">
                  <c:v>Despesa Total</c:v>
                </c:pt>
                <c:pt idx="2">
                  <c:v>Resultado orçamentário</c:v>
                </c:pt>
              </c:strCache>
            </c:strRef>
          </c:cat>
          <c:val>
            <c:numRef>
              <c:f>'[Quadros Rel. da Audiência Pública 2017 - 3º Quad..xlsx]Plan1'!$B$67,'[Quadros Rel. da Audiência Pública 2017 - 3º Quad..xlsx]Plan1'!$B$74,'[Quadros Rel. da Audiência Pública 2017 - 3º Quad..xlsx]Plan1'!$B$76</c:f>
              <c:numCache>
                <c:formatCode>#,##0.00</c:formatCode>
                <c:ptCount val="3"/>
                <c:pt idx="0" formatCode="_-* #,##0.00_-;\-* #,##0.00_-;_-* &quot;-&quot;??_-;_-@_-">
                  <c:v>229943.80000000002</c:v>
                </c:pt>
                <c:pt idx="1">
                  <c:v>212179.7</c:v>
                </c:pt>
                <c:pt idx="2" formatCode="_-* #,##0.00_-;\-* #,##0.00_-;_-* &quot;-&quot;??_-;_-@_-">
                  <c:v>17764.099999999984</c:v>
                </c:pt>
              </c:numCache>
            </c:numRef>
          </c:val>
        </c:ser>
        <c:axId val="133328256"/>
        <c:axId val="133334144"/>
      </c:barChart>
      <c:catAx>
        <c:axId val="133328256"/>
        <c:scaling>
          <c:orientation val="minMax"/>
        </c:scaling>
        <c:axPos val="b"/>
        <c:tickLblPos val="nextTo"/>
        <c:crossAx val="133334144"/>
        <c:crosses val="autoZero"/>
        <c:auto val="1"/>
        <c:lblAlgn val="ctr"/>
        <c:lblOffset val="100"/>
      </c:catAx>
      <c:valAx>
        <c:axId val="133334144"/>
        <c:scaling>
          <c:orientation val="minMax"/>
        </c:scaling>
        <c:axPos val="l"/>
        <c:majorGridlines/>
        <c:numFmt formatCode="_-* #,##0.00_-;\-* #,##0.00_-;_-* &quot;-&quot;??_-;_-@_-" sourceLinked="1"/>
        <c:tickLblPos val="nextTo"/>
        <c:crossAx val="133328256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t-BR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863" y="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863" y="9431338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3121D9A2-107D-4489-A5F8-89D6FE2F2B0A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ítulo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16" name="Espaço Reservado para Data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5" name="Espaço Reservado para Número de Slide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17AF6290-2A9A-4BB4-8D28-4898D9552F79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BEE623-65CE-45F2-8392-287574EB8C8E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542D8A-FDE4-4BE5-B78D-2BEE97C330B3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ítulo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27" name="Espaço Reservado para Conteúdo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5" name="Espaço Reservado para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6" name="Espaço Reservado para Número de Slide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95215589-C877-486C-8E75-A4F98155E3B1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9" name="Espaço Reservado para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1" name="Espaço Reservado para Rodapé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6" name="Espaço Reservado para Número de Slid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2EA461-3F4B-4D9B-A574-1B20B122EFC9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ítulo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4" name="Espaço Reservado para Conteúdo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31" name="Espaço Reservado para Número de Slid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B41232-9E50-4D54-B802-0AA435459CF8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ítulo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25" name="Espaço Reservado para Texto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8" name="Espaço Reservado para Conteúdo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pPr>
              <a:defRPr/>
            </a:pPr>
            <a:fld id="{C734E83D-4FC2-4D23-B69D-A2C5AF24FA6E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83A16E-7B59-4D5D-824B-464FAD1C0C2F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24" name="Espaço Reservado para Rodapé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510314-8920-4B11-BB1D-9FA26FB36B67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ítulo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26" name="Espaço Reservado para Texto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4" name="Espaço Reservado para Conteúdo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5" name="Espaço Reservado para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29" name="Espaço Reservado para Rodapé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F7CA7A-DB3E-4944-935D-9A8625A4C931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ço Reservado para Imagem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31" name="Espaço Reservado para Número de Slid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5DE7DA-E5A8-49C0-B29F-19FD6936DFA0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17" name="Título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26" name="Espaço Reservado para Texto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Espaço Reservado para Texto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Data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8" name="Espaço Reservado para Rodapé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10" name="Espaço Reservado para Título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  <p:sldLayoutId id="2147484423" r:id="rId8"/>
    <p:sldLayoutId id="2147484424" r:id="rId9"/>
    <p:sldLayoutId id="2147484425" r:id="rId10"/>
    <p:sldLayoutId id="2147484426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4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pic>
        <p:nvPicPr>
          <p:cNvPr id="6147" name="Imagem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43213" y="549275"/>
            <a:ext cx="3386137" cy="278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Imagem 0" descr="Logo do Govern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92275" y="3716338"/>
            <a:ext cx="5495925" cy="18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642910" y="500042"/>
            <a:ext cx="7772400" cy="298450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1" i="0" u="none" strike="noStrike" kern="1200" cap="all" spc="0" normalizeH="0" baseline="0" noProof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Century Gothic" pitchFamily="34" charset="0"/>
                <a:ea typeface="+mj-ea"/>
                <a:cs typeface="+mj-cs"/>
              </a:rPr>
              <a:t>Despesas Por função de governo</a:t>
            </a:r>
            <a:endParaRPr kumimoji="0" lang="pt-BR" sz="2000" b="1" i="0" u="none" strike="noStrike" kern="1200" cap="all" spc="0" normalizeH="0" baseline="0" noProof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>
                <a:reflection blurRad="12700" stA="48000" endA="300" endPos="55000" dir="5400000" sy="-90000" algn="bl" rotWithShape="0"/>
              </a:effectLst>
              <a:uLnTx/>
              <a:uFillTx/>
              <a:latin typeface="Century Gothic" pitchFamily="34" charset="0"/>
              <a:ea typeface="+mj-ea"/>
              <a:cs typeface="+mj-cs"/>
            </a:endParaRPr>
          </a:p>
        </p:txBody>
      </p:sp>
      <p:graphicFrame>
        <p:nvGraphicFramePr>
          <p:cNvPr id="9" name="Gráfico 8"/>
          <p:cNvGraphicFramePr/>
          <p:nvPr/>
        </p:nvGraphicFramePr>
        <p:xfrm>
          <a:off x="357158" y="714356"/>
          <a:ext cx="8286807" cy="57864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500042"/>
            <a:ext cx="7772400" cy="29845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6 – Composição do Resultado Orçamentário </a:t>
            </a:r>
            <a:b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3º QUADRIMESTRE DE 2018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714348" y="1142988"/>
          <a:ext cx="7929618" cy="4833273"/>
        </p:xfrm>
        <a:graphic>
          <a:graphicData uri="http://schemas.openxmlformats.org/drawingml/2006/table">
            <a:tbl>
              <a:tblPr/>
              <a:tblGrid>
                <a:gridCol w="3749968"/>
                <a:gridCol w="2089825"/>
                <a:gridCol w="2089825"/>
              </a:tblGrid>
              <a:tr h="319227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227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6184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229.943,80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6184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(-) Despesas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199.830,90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6184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Superávit Corrente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30.112,90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6184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  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6184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(-) Despesas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12.348,80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19227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Déficit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-12.348,80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19227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Despesa 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212.179,70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6184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Resultado orçamentário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17.764,10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ítulo 1"/>
          <p:cNvSpPr>
            <a:spLocks noGrp="1"/>
          </p:cNvSpPr>
          <p:nvPr>
            <p:ph type="title"/>
          </p:nvPr>
        </p:nvSpPr>
        <p:spPr>
          <a:xfrm>
            <a:off x="1214414" y="285728"/>
            <a:ext cx="8831262" cy="7921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Resultado Orçamentário - 3º QUADRIMESTRE DE 2018</a:t>
            </a:r>
            <a:endParaRPr lang="pt-BR" sz="2000" b="1" dirty="0">
              <a:solidFill>
                <a:schemeClr val="bg2">
                  <a:lumMod val="25000"/>
                </a:schemeClr>
              </a:solidFill>
              <a:latin typeface="Century Gothic" pitchFamily="34" charset="0"/>
            </a:endParaRPr>
          </a:p>
        </p:txBody>
      </p:sp>
      <p:graphicFrame>
        <p:nvGraphicFramePr>
          <p:cNvPr id="5" name="Gráfico 4"/>
          <p:cNvGraphicFramePr/>
          <p:nvPr/>
        </p:nvGraphicFramePr>
        <p:xfrm>
          <a:off x="571472" y="1071546"/>
          <a:ext cx="7929618" cy="5357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72" y="357166"/>
            <a:ext cx="7772400" cy="6096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7 – Demonstrativo Resumido da Despesa com Pessoal – 3º QUADRIMESTRE DE 2018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500063" y="1143000"/>
          <a:ext cx="8143931" cy="3955754"/>
        </p:xfrm>
        <a:graphic>
          <a:graphicData uri="http://schemas.openxmlformats.org/drawingml/2006/table">
            <a:tbl>
              <a:tblPr/>
              <a:tblGrid>
                <a:gridCol w="2435568"/>
                <a:gridCol w="1357322"/>
                <a:gridCol w="1357322"/>
                <a:gridCol w="1064865"/>
                <a:gridCol w="1928854"/>
              </a:tblGrid>
              <a:tr h="500064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1029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3403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 Corrente Líquida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223.527,70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1029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 da Despesas com pessoal para fins de apuração do Limite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116.073,32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1029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do Total da Despesa Liquida com Pessoal para Fins de Apuração do Limite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51,93%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1029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Limite Legal (inc. III, art. 20 da LRF)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120.704,96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1029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Limite Prudencial (§ único, art. 22 da LRF)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114.669,71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500034" y="0"/>
            <a:ext cx="8183562" cy="1050925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8 – Demo. Resumido do Resultado Primário </a:t>
            </a:r>
            <a:b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3º QUADRIMESTRE DE 2018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642910" y="1071546"/>
          <a:ext cx="8072523" cy="4214828"/>
        </p:xfrm>
        <a:graphic>
          <a:graphicData uri="http://schemas.openxmlformats.org/drawingml/2006/table">
            <a:tbl>
              <a:tblPr/>
              <a:tblGrid>
                <a:gridCol w="2355760"/>
                <a:gridCol w="1393904"/>
                <a:gridCol w="1393904"/>
                <a:gridCol w="25858"/>
                <a:gridCol w="2903097"/>
              </a:tblGrid>
              <a:tr h="752823"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851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851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 Primárias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         235.025,90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3724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 Primárias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           -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8497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 Primária 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         235.025,90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851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Primárias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         200.080,90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7316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Despesas Primárias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              7.127,00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5064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Despesas Primárias 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         207.207,90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851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Resultado Primário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27.818,00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71472" y="0"/>
            <a:ext cx="7929563" cy="1431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indent="914400" algn="ctr">
              <a:defRPr/>
            </a:pPr>
            <a:endParaRPr lang="pt-BR" sz="1500" b="1" dirty="0">
              <a:latin typeface="Century Gothic" pitchFamily="34" charset="0"/>
              <a:ea typeface="Times New Roman" pitchFamily="18" charset="0"/>
              <a:cs typeface="Courier New" pitchFamily="49" charset="0"/>
            </a:endParaRPr>
          </a:p>
          <a:p>
            <a:pPr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ÍNDICES ATINGIDOS NA MANUTENÇÃO E DESENVOLVIMENTO DO ENSINO ATÉ O </a:t>
            </a: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3º QUADRIMESTRE DE 2018</a:t>
            </a:r>
            <a:endParaRPr lang="pt-BR" sz="2000" b="1" dirty="0">
              <a:solidFill>
                <a:schemeClr val="bg2">
                  <a:lumMod val="25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Century Gothic" pitchFamily="34" charset="0"/>
              <a:ea typeface="+mj-ea"/>
              <a:cs typeface="+mj-cs"/>
            </a:endParaRPr>
          </a:p>
          <a:p>
            <a:pPr>
              <a:defRPr/>
            </a:pPr>
            <a:endParaRPr lang="pt-BR" sz="1600" b="1" dirty="0"/>
          </a:p>
          <a:p>
            <a:pPr>
              <a:defRPr/>
            </a:pPr>
            <a:endParaRPr lang="pt-BR" sz="1600" b="1" dirty="0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142983"/>
            <a:ext cx="8215370" cy="1767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3071810"/>
            <a:ext cx="8215370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34" y="5929330"/>
            <a:ext cx="821537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0034" y="4286256"/>
            <a:ext cx="8215370" cy="1452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Retângulo 15"/>
          <p:cNvSpPr/>
          <p:nvPr/>
        </p:nvSpPr>
        <p:spPr>
          <a:xfrm>
            <a:off x="785786" y="3429000"/>
            <a:ext cx="7858180" cy="21431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Retângulo 16"/>
          <p:cNvSpPr/>
          <p:nvPr/>
        </p:nvSpPr>
        <p:spPr>
          <a:xfrm>
            <a:off x="785786" y="3714752"/>
            <a:ext cx="7858180" cy="21431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Retângulo 17"/>
          <p:cNvSpPr/>
          <p:nvPr/>
        </p:nvSpPr>
        <p:spPr>
          <a:xfrm>
            <a:off x="714348" y="4643446"/>
            <a:ext cx="5643602" cy="21431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Retângulo 18"/>
          <p:cNvSpPr/>
          <p:nvPr/>
        </p:nvSpPr>
        <p:spPr>
          <a:xfrm>
            <a:off x="571472" y="6072206"/>
            <a:ext cx="8072494" cy="21431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714348" y="-357214"/>
            <a:ext cx="7215191" cy="1985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indent="914400" algn="ctr">
              <a:defRPr/>
            </a:pPr>
            <a:endParaRPr lang="pt-BR" sz="1500" b="1" dirty="0">
              <a:latin typeface="Century Gothic" pitchFamily="34" charset="0"/>
              <a:ea typeface="Times New Roman" pitchFamily="18" charset="0"/>
              <a:cs typeface="Courier New" pitchFamily="49" charset="0"/>
            </a:endParaRPr>
          </a:p>
          <a:p>
            <a:pPr algn="ctr">
              <a:defRPr/>
            </a:pPr>
            <a:endParaRPr lang="pt-BR" sz="2000" b="1" dirty="0"/>
          </a:p>
          <a:p>
            <a:pPr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GASTOS COM RECUROS PRÓPRIOS COM </a:t>
            </a:r>
          </a:p>
          <a:p>
            <a:pPr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SAÚDE NO </a:t>
            </a: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MUNICÍPIO </a:t>
            </a: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</a:rPr>
              <a:t>ATÉ O 3º QUADRIMESTRE DE 2018</a:t>
            </a:r>
            <a:endParaRPr lang="pt-BR" sz="2000" b="1" dirty="0">
              <a:solidFill>
                <a:schemeClr val="bg2">
                  <a:lumMod val="25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Century Gothic" pitchFamily="34" charset="0"/>
              <a:ea typeface="+mj-ea"/>
              <a:cs typeface="+mj-cs"/>
            </a:endParaRPr>
          </a:p>
          <a:p>
            <a:pPr>
              <a:defRPr/>
            </a:pPr>
            <a:endParaRPr lang="pt-BR" sz="1600" b="1" dirty="0"/>
          </a:p>
          <a:p>
            <a:pPr>
              <a:defRPr/>
            </a:pPr>
            <a:endParaRPr lang="pt-BR" sz="1600" b="1" dirty="0"/>
          </a:p>
          <a:p>
            <a:pPr>
              <a:defRPr/>
            </a:pPr>
            <a:endParaRPr lang="pt-BR" sz="1600" b="1" dirty="0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285861"/>
            <a:ext cx="8643966" cy="1733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3214686"/>
            <a:ext cx="8643998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20" y="4214818"/>
            <a:ext cx="8643998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Retângulo 10"/>
          <p:cNvSpPr/>
          <p:nvPr/>
        </p:nvSpPr>
        <p:spPr>
          <a:xfrm>
            <a:off x="357158" y="3429000"/>
            <a:ext cx="8429684" cy="50006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Retângulo 11"/>
          <p:cNvSpPr/>
          <p:nvPr/>
        </p:nvSpPr>
        <p:spPr>
          <a:xfrm>
            <a:off x="285720" y="4214818"/>
            <a:ext cx="7215238" cy="57150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ChangeArrowheads="1"/>
          </p:cNvSpPr>
          <p:nvPr/>
        </p:nvSpPr>
        <p:spPr bwMode="auto">
          <a:xfrm>
            <a:off x="428596" y="2143116"/>
            <a:ext cx="8358187" cy="1122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 anchor="ctr">
            <a:spAutoFit/>
          </a:bodyPr>
          <a:lstStyle/>
          <a:p>
            <a:pPr algn="ctr" eaLnBrk="0" hangingPunct="0"/>
            <a:r>
              <a:rPr lang="pt-BR" sz="7000" b="1" dirty="0">
                <a:solidFill>
                  <a:schemeClr val="bg2">
                    <a:lumMod val="25000"/>
                  </a:schemeClr>
                </a:solidFill>
                <a:latin typeface="Helvetica-Bold"/>
              </a:rPr>
              <a:t>FIM</a:t>
            </a:r>
          </a:p>
        </p:txBody>
      </p:sp>
      <p:sp>
        <p:nvSpPr>
          <p:cNvPr id="5" name="Retângulo 4"/>
          <p:cNvSpPr/>
          <p:nvPr/>
        </p:nvSpPr>
        <p:spPr>
          <a:xfrm>
            <a:off x="285720" y="0"/>
            <a:ext cx="8643966" cy="10156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endParaRPr lang="pt-BR" sz="30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Century Gothic" pitchFamily="34" charset="0"/>
            </a:endParaRPr>
          </a:p>
          <a:p>
            <a:pPr algn="ctr">
              <a:defRPr/>
            </a:pPr>
            <a:r>
              <a:rPr lang="pt-BR" sz="3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entury Gothic" pitchFamily="34" charset="0"/>
              </a:rPr>
              <a:t>Controladoria </a:t>
            </a:r>
            <a:r>
              <a:rPr lang="pt-BR" sz="3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entury Gothic" pitchFamily="34" charset="0"/>
              </a:rPr>
              <a:t>Geral </a:t>
            </a:r>
            <a:r>
              <a:rPr lang="pt-BR" sz="3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entury Gothic" pitchFamily="34" charset="0"/>
              </a:rPr>
              <a:t>DO MUNICÍPIO</a:t>
            </a:r>
            <a:endParaRPr lang="pt-BR" sz="3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Century Gothic" pitchFamily="34" charset="0"/>
            </a:endParaRPr>
          </a:p>
        </p:txBody>
      </p:sp>
      <p:pic>
        <p:nvPicPr>
          <p:cNvPr id="22532" name="Imagem 0" descr="Logo do Govern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4143380"/>
            <a:ext cx="5500726" cy="1873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4005263"/>
            <a:ext cx="8175625" cy="2016125"/>
          </a:xfrm>
        </p:spPr>
        <p:txBody>
          <a:bodyPr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3200" dirty="0" smtClean="0">
                <a:solidFill>
                  <a:srgbClr val="002060"/>
                </a:solidFill>
                <a:latin typeface="Century Gothic" pitchFamily="34" charset="0"/>
              </a:rPr>
              <a:t>AUDIÊNCIA PÚBLICA PARA AVALIAÇÃO DO CUMPRIMENTO DAS METAS FISCAIS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3200" b="1" dirty="0" smtClean="0">
                <a:solidFill>
                  <a:srgbClr val="002060"/>
                </a:solidFill>
                <a:latin typeface="Century Gothic" pitchFamily="34" charset="0"/>
              </a:rPr>
              <a:t>3º Quadrimestre de 2018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pt-BR" sz="1800" dirty="0" smtClean="0">
              <a:solidFill>
                <a:srgbClr val="002060"/>
              </a:solidFill>
              <a:latin typeface="Century Gothic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1800" dirty="0" smtClean="0">
                <a:solidFill>
                  <a:srgbClr val="002060"/>
                </a:solidFill>
                <a:latin typeface="Century Gothic" pitchFamily="34" charset="0"/>
              </a:rPr>
              <a:t>(§4º, ART. 9º, LEI COMPLEMENTAR Nº 101, DE 04 DE MAIO DE 2000)  </a:t>
            </a:r>
          </a:p>
        </p:txBody>
      </p:sp>
      <p:sp>
        <p:nvSpPr>
          <p:cNvPr id="4" name="Retângulo 3"/>
          <p:cNvSpPr/>
          <p:nvPr/>
        </p:nvSpPr>
        <p:spPr>
          <a:xfrm>
            <a:off x="214282" y="642918"/>
            <a:ext cx="8643966" cy="193899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Century Gothic" pitchFamily="34" charset="0"/>
              </a:rPr>
              <a:t>Prefeitura Municipal de Seropédica</a:t>
            </a:r>
          </a:p>
        </p:txBody>
      </p:sp>
      <p:sp>
        <p:nvSpPr>
          <p:cNvPr id="7172" name="CaixaDeTexto 4"/>
          <p:cNvSpPr txBox="1">
            <a:spLocks noChangeArrowheads="1"/>
          </p:cNvSpPr>
          <p:nvPr/>
        </p:nvSpPr>
        <p:spPr bwMode="auto">
          <a:xfrm>
            <a:off x="2195513" y="3933825"/>
            <a:ext cx="1857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642910" y="3143248"/>
            <a:ext cx="8143900" cy="55399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3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entury Gothic" pitchFamily="34" charset="0"/>
              </a:rPr>
              <a:t>Controladoria Geral do Município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72" y="428604"/>
            <a:ext cx="7772400" cy="5334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1 – Execução Orçamentária da Receita</a:t>
            </a:r>
            <a:b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3º Quadrimestre de 2018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500034" y="1428736"/>
          <a:ext cx="8215370" cy="3895577"/>
        </p:xfrm>
        <a:graphic>
          <a:graphicData uri="http://schemas.openxmlformats.org/drawingml/2006/table">
            <a:tbl>
              <a:tblPr/>
              <a:tblGrid>
                <a:gridCol w="3068777"/>
                <a:gridCol w="1710203"/>
                <a:gridCol w="1710203"/>
                <a:gridCol w="1726187"/>
              </a:tblGrid>
              <a:tr h="371046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203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Previsão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Execução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203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(b/a)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275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245.959,0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229.943,8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93,49%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4217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65,0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  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0,00%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Intra-Orçamentária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7.532,0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7.535,3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100,04%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3246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253.556,0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237.479,1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93,66%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72" y="428604"/>
            <a:ext cx="8208963" cy="4572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2 – Composição das Receitas Arrecadadas </a:t>
            </a:r>
            <a:b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3º QUADRIMESTRE DE 2018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500063" y="1143000"/>
          <a:ext cx="8136000" cy="4692992"/>
        </p:xfrm>
        <a:graphic>
          <a:graphicData uri="http://schemas.openxmlformats.org/drawingml/2006/table">
            <a:tbl>
              <a:tblPr/>
              <a:tblGrid>
                <a:gridCol w="3853895"/>
                <a:gridCol w="878915"/>
                <a:gridCol w="1693680"/>
                <a:gridCol w="1709510"/>
              </a:tblGrid>
              <a:tr h="240908">
                <a:tc>
                  <a:txBody>
                    <a:bodyPr/>
                    <a:lstStyle/>
                    <a:p>
                      <a:pPr algn="l" fontAlgn="b"/>
                      <a:endParaRPr kumimoji="0" lang="pt-BR" sz="2000" b="1" kern="1200" cap="all" baseline="0" dirty="0">
                        <a:solidFill>
                          <a:schemeClr val="bg2">
                            <a:lumMod val="25000"/>
                          </a:schemeClr>
                        </a:solidFill>
                        <a:effectLst>
                          <a:reflection blurRad="12700" stA="48000" endA="300" endPos="55000" dir="5400000" sy="-90000" algn="bl" rotWithShape="0"/>
                        </a:effectLst>
                        <a:latin typeface="Century Gothic" pitchFamily="34" charset="0"/>
                        <a:ea typeface="+mj-ea"/>
                        <a:cs typeface="+mj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kumimoji="0" lang="pt-BR" sz="2000" b="1" kern="1200" cap="all" baseline="0" dirty="0">
                        <a:solidFill>
                          <a:schemeClr val="bg2">
                            <a:lumMod val="25000"/>
                          </a:schemeClr>
                        </a:solidFill>
                        <a:effectLst>
                          <a:reflection blurRad="12700" stA="48000" endA="300" endPos="55000" dir="5400000" sy="-90000" algn="bl" rotWithShape="0"/>
                        </a:effectLst>
                        <a:latin typeface="Century Gothic" pitchFamily="34" charset="0"/>
                        <a:ea typeface="+mj-ea"/>
                        <a:cs typeface="+mj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207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6243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Correntes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229.943,8 </a:t>
                      </a:r>
                      <a:endParaRPr lang="pt-BR" sz="2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96,83%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6243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pt-BR" sz="2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Tributárias</a:t>
                      </a:r>
                      <a:endParaRPr lang="pt-BR" sz="2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31.536,3 </a:t>
                      </a:r>
                      <a:endParaRPr lang="pt-BR" sz="2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13,28%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6243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Contribuições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8.430,9 </a:t>
                      </a:r>
                      <a:endParaRPr lang="pt-BR" sz="2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3,55%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6243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Patrimonial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2.453,2 </a:t>
                      </a:r>
                      <a:endParaRPr lang="pt-BR" sz="2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1,03%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400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Transferências Correntes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186.901,2 </a:t>
                      </a:r>
                      <a:endParaRPr lang="pt-BR" sz="2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400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Outras Receitas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622,2 </a:t>
                      </a:r>
                      <a:endParaRPr lang="pt-BR" sz="2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78,70%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7306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de Capital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   </a:t>
                      </a:r>
                      <a:endParaRPr lang="pt-BR" sz="2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548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Transferências de Capital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   </a:t>
                      </a:r>
                      <a:endParaRPr lang="pt-BR" sz="2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953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Intra-Orçamentária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7.535,3 </a:t>
                      </a:r>
                      <a:endParaRPr lang="pt-BR" sz="2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3,17%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953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237.479,1 </a:t>
                      </a:r>
                      <a:endParaRPr lang="pt-BR" sz="2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/>
          <p:nvPr/>
        </p:nvGraphicFramePr>
        <p:xfrm>
          <a:off x="357158" y="357166"/>
          <a:ext cx="8501122" cy="59293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áfico 4"/>
          <p:cNvGraphicFramePr/>
          <p:nvPr/>
        </p:nvGraphicFramePr>
        <p:xfrm>
          <a:off x="467544" y="836712"/>
          <a:ext cx="7884368" cy="57304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Gráfico 5"/>
          <p:cNvGraphicFramePr/>
          <p:nvPr/>
        </p:nvGraphicFramePr>
        <p:xfrm>
          <a:off x="0" y="1268760"/>
          <a:ext cx="8784976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Gráfico 6"/>
          <p:cNvGraphicFramePr/>
          <p:nvPr/>
        </p:nvGraphicFramePr>
        <p:xfrm>
          <a:off x="500034" y="642918"/>
          <a:ext cx="8215370" cy="5357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8" name="Gráfico 7"/>
          <p:cNvGraphicFramePr/>
          <p:nvPr/>
        </p:nvGraphicFramePr>
        <p:xfrm>
          <a:off x="571472" y="1214422"/>
          <a:ext cx="8215370" cy="5357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72" y="214290"/>
            <a:ext cx="7772400" cy="6731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3 – Execução Orçamentária da Despesa  </a:t>
            </a:r>
            <a:b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3º QUADRIMESTRE DE 2018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500063" y="1285875"/>
          <a:ext cx="8215369" cy="4093687"/>
        </p:xfrm>
        <a:graphic>
          <a:graphicData uri="http://schemas.openxmlformats.org/drawingml/2006/table">
            <a:tbl>
              <a:tblPr/>
              <a:tblGrid>
                <a:gridCol w="3357557"/>
                <a:gridCol w="121756"/>
                <a:gridCol w="1592785"/>
                <a:gridCol w="909063"/>
                <a:gridCol w="948325"/>
                <a:gridCol w="1285883"/>
              </a:tblGrid>
              <a:tr h="640860"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4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Fixação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Execução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%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43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a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b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(b/a)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8203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228.552,3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199.830,9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pt-BR" sz="25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94,07%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24.592,3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12.348,8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pt-BR" sz="25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5,81%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860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Reserva de Contingência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6,8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  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pt-BR" sz="25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860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Intra-Orçamentárias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404,6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250,0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pt-BR" sz="25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0,12%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264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253.556,0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212.429,7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pt-BR" sz="25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100,00%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72" y="357166"/>
            <a:ext cx="7772400" cy="5334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4 – Despesas por Categoria Econômica  </a:t>
            </a:r>
            <a:b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3º QUADRIMESTRE DE 2018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500063" y="928688"/>
          <a:ext cx="8072494" cy="4900780"/>
        </p:xfrm>
        <a:graphic>
          <a:graphicData uri="http://schemas.openxmlformats.org/drawingml/2006/table">
            <a:tbl>
              <a:tblPr/>
              <a:tblGrid>
                <a:gridCol w="3571900"/>
                <a:gridCol w="25400"/>
                <a:gridCol w="2689244"/>
                <a:gridCol w="1785950"/>
              </a:tblGrid>
              <a:tr h="462646">
                <a:tc>
                  <a:txBody>
                    <a:bodyPr/>
                    <a:lstStyle/>
                    <a:p>
                      <a:pPr algn="l" fontAlgn="b"/>
                      <a:endParaRPr lang="pt-BR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32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Valor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%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64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199.830,9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94,07%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64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Pessoal e Encargos Sociais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136.559,6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64,28%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64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Juros e Encargos da Dívida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  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64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Outras Despesas Correntes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63.271,3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29,78%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64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Despesas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12.348,8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5,81%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64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Investimentos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7.127,0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3,35%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64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Amortização da Dívida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5.221,8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2,46%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646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Intra-Orçamentária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250,0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0,12%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646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212.429,7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/>
          <p:nvPr/>
        </p:nvGraphicFramePr>
        <p:xfrm>
          <a:off x="142844" y="142852"/>
          <a:ext cx="8858312" cy="6572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áfico 5"/>
          <p:cNvGraphicFramePr/>
          <p:nvPr/>
        </p:nvGraphicFramePr>
        <p:xfrm>
          <a:off x="714348" y="357166"/>
          <a:ext cx="7929618" cy="61436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188913"/>
            <a:ext cx="7772400" cy="6731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 smtClean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Onde foram aplicados os recursos, por função de Governo?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571472" y="928665"/>
          <a:ext cx="7929618" cy="5699760"/>
        </p:xfrm>
        <a:graphic>
          <a:graphicData uri="http://schemas.openxmlformats.org/drawingml/2006/table">
            <a:tbl>
              <a:tblPr/>
              <a:tblGrid>
                <a:gridCol w="3749968"/>
                <a:gridCol w="2089825"/>
                <a:gridCol w="2089825"/>
              </a:tblGrid>
              <a:tr h="331977">
                <a:tc>
                  <a:txBody>
                    <a:bodyPr/>
                    <a:lstStyle/>
                    <a:p>
                      <a:pPr algn="l" fontAlgn="b"/>
                      <a:endParaRPr lang="pt-BR" sz="2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1977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Funções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977">
                <a:tc>
                  <a:txBody>
                    <a:bodyPr/>
                    <a:lstStyle/>
                    <a:p>
                      <a:pPr algn="l" fontAlgn="b"/>
                      <a:r>
                        <a:rPr kumimoji="0" lang="pt-BR" sz="22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Educação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pt-BR" sz="22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                89.104,8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41,95%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977">
                <a:tc>
                  <a:txBody>
                    <a:bodyPr/>
                    <a:lstStyle/>
                    <a:p>
                      <a:pPr algn="l" fontAlgn="b"/>
                      <a:r>
                        <a:rPr kumimoji="0" lang="pt-BR" sz="22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Administração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pt-BR" sz="22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                40.308,0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18,97%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977">
                <a:tc>
                  <a:txBody>
                    <a:bodyPr/>
                    <a:lstStyle/>
                    <a:p>
                      <a:pPr algn="l" fontAlgn="b"/>
                      <a:r>
                        <a:rPr kumimoji="0" lang="pt-BR" sz="22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Saúde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pt-BR" sz="22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                38.812,9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18,27%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977">
                <a:tc>
                  <a:txBody>
                    <a:bodyPr/>
                    <a:lstStyle/>
                    <a:p>
                      <a:pPr algn="l" fontAlgn="b"/>
                      <a:r>
                        <a:rPr kumimoji="0" lang="pt-BR" sz="22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Urbanismo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pt-BR" sz="22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                17.787,1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8,37%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977">
                <a:tc>
                  <a:txBody>
                    <a:bodyPr/>
                    <a:lstStyle/>
                    <a:p>
                      <a:pPr algn="l" fontAlgn="b"/>
                      <a:r>
                        <a:rPr kumimoji="0" lang="pt-BR" sz="22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Previdência Social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pt-BR" sz="22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                12.223,9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5,75%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977">
                <a:tc>
                  <a:txBody>
                    <a:bodyPr/>
                    <a:lstStyle/>
                    <a:p>
                      <a:pPr algn="l" fontAlgn="b"/>
                      <a:r>
                        <a:rPr kumimoji="0" lang="pt-BR" sz="22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Legislativa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pt-BR" sz="22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                  8.933,5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4,21%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977">
                <a:tc>
                  <a:txBody>
                    <a:bodyPr/>
                    <a:lstStyle/>
                    <a:p>
                      <a:pPr algn="l" fontAlgn="b"/>
                      <a:r>
                        <a:rPr kumimoji="0" lang="pt-BR" sz="22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Segurança Pública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pt-BR" sz="22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                  2.418,5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1,14%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977">
                <a:tc>
                  <a:txBody>
                    <a:bodyPr/>
                    <a:lstStyle/>
                    <a:p>
                      <a:pPr algn="l" fontAlgn="b"/>
                      <a:r>
                        <a:rPr kumimoji="0" lang="pt-BR" sz="22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Assistência Social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pt-BR" sz="22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                      992,5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0,47%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977">
                <a:tc>
                  <a:txBody>
                    <a:bodyPr/>
                    <a:lstStyle/>
                    <a:p>
                      <a:pPr algn="l" fontAlgn="b"/>
                      <a:r>
                        <a:rPr kumimoji="0" lang="pt-BR" sz="22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Cultura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pt-BR" sz="22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                      968,3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0,46%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977">
                <a:tc>
                  <a:txBody>
                    <a:bodyPr/>
                    <a:lstStyle/>
                    <a:p>
                      <a:pPr algn="l" fontAlgn="b"/>
                      <a:r>
                        <a:rPr kumimoji="0" lang="pt-BR" sz="22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Despesas Intra-Orçamentárias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pt-BR" sz="22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                      250,0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0,12%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977">
                <a:tc>
                  <a:txBody>
                    <a:bodyPr/>
                    <a:lstStyle/>
                    <a:p>
                      <a:pPr algn="l" fontAlgn="b"/>
                      <a:r>
                        <a:rPr kumimoji="0" lang="pt-BR" sz="22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Transporte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pt-BR" sz="22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                      497,8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0,23%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977">
                <a:tc>
                  <a:txBody>
                    <a:bodyPr/>
                    <a:lstStyle/>
                    <a:p>
                      <a:pPr algn="l" fontAlgn="b"/>
                      <a:r>
                        <a:rPr kumimoji="0" lang="pt-BR" sz="22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Trabalho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pt-BR" sz="22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                        86,6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977">
                <a:tc>
                  <a:txBody>
                    <a:bodyPr/>
                    <a:lstStyle/>
                    <a:p>
                      <a:pPr algn="l" fontAlgn="b"/>
                      <a:r>
                        <a:rPr kumimoji="0" lang="pt-BR" sz="22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Desporto e Lazer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pt-BR" sz="22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                      37,80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977">
                <a:tc>
                  <a:txBody>
                    <a:bodyPr/>
                    <a:lstStyle/>
                    <a:p>
                      <a:pPr algn="l" fontAlgn="b"/>
                      <a:r>
                        <a:rPr kumimoji="0" lang="pt-BR" sz="22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Agricultura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pt-BR" sz="22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                           8,0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977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Despesa 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212.429,7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Overr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theme/_rels/themeOverr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theme/_rels/themeOverr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theme/_rels/themeOverr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theme/_rels/themeOverr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theme/theme1.xml><?xml version="1.0" encoding="utf-8"?>
<a:theme xmlns:a="http://schemas.openxmlformats.org/drawingml/2006/main" name="Viagem">
  <a:themeElements>
    <a:clrScheme name="Viagem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Viagem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Viagem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ívico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ívico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ívico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ppt/theme/themeOverride2.xml><?xml version="1.0" encoding="utf-8"?>
<a:themeOverride xmlns:a="http://schemas.openxmlformats.org/drawingml/2006/main">
  <a:clrScheme name="Cívico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ívico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ívico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ppt/theme/themeOverride3.xml><?xml version="1.0" encoding="utf-8"?>
<a:themeOverride xmlns:a="http://schemas.openxmlformats.org/drawingml/2006/main">
  <a:clrScheme name="Cívico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ívico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ívico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ppt/theme/themeOverride4.xml><?xml version="1.0" encoding="utf-8"?>
<a:themeOverride xmlns:a="http://schemas.openxmlformats.org/drawingml/2006/main">
  <a:clrScheme name="Aspecto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  <a:fontScheme name="Aspecto">
    <a:majorFont>
      <a:latin typeface="Verdana"/>
      <a:ea typeface=""/>
      <a:cs typeface=""/>
      <a:font script="Jpan" typeface="ＭＳ ゴシック"/>
      <a:font script="Hang" typeface="굴림"/>
      <a:font script="Hans" typeface="微软雅黑"/>
      <a:font script="Hant" typeface="微軟正黑體"/>
      <a:font script="Arab" typeface="Tahoma"/>
      <a:font script="Hebr" typeface="Tahoma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Verdana"/>
      <a:font script="Uigh" typeface="Microsoft Uighur"/>
    </a:majorFont>
    <a:minorFont>
      <a:latin typeface="Verdana"/>
      <a:ea typeface=""/>
      <a:cs typeface=""/>
      <a:font script="Jpan" typeface="ＭＳ ゴシック"/>
      <a:font script="Hang" typeface="굴림"/>
      <a:font script="Hans" typeface="微软雅黑"/>
      <a:font script="Hant" typeface="微軟正黑體"/>
      <a:font script="Arab" typeface="Tahoma"/>
      <a:font script="Hebr" typeface="Tahoma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Verdana"/>
      <a:font script="Uigh" typeface="Microsoft Uighur"/>
    </a:minorFont>
  </a:fontScheme>
  <a:fmtScheme name="Aspecto">
    <a:fillStyleLst>
      <a:solidFill>
        <a:schemeClr val="phClr"/>
      </a:solidFill>
      <a:gradFill rotWithShape="1">
        <a:gsLst>
          <a:gs pos="0">
            <a:schemeClr val="phClr">
              <a:tint val="65000"/>
              <a:satMod val="270000"/>
            </a:schemeClr>
          </a:gs>
          <a:gs pos="25000">
            <a:schemeClr val="phClr">
              <a:tint val="60000"/>
              <a:satMod val="300000"/>
            </a:schemeClr>
          </a:gs>
          <a:gs pos="100000">
            <a:schemeClr val="phClr">
              <a:tint val="29000"/>
              <a:satMod val="40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45000"/>
              <a:satMod val="155000"/>
            </a:schemeClr>
          </a:gs>
          <a:gs pos="60000">
            <a:schemeClr val="phClr">
              <a:shade val="95000"/>
              <a:satMod val="150000"/>
            </a:schemeClr>
          </a:gs>
          <a:gs pos="100000">
            <a:schemeClr val="phClr">
              <a:tint val="87000"/>
              <a:satMod val="2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atMod val="150000"/>
          </a:schemeClr>
        </a:solidFill>
        <a:prstDash val="solid"/>
      </a:ln>
      <a:ln w="425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65500" dist="381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65500" dist="381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contrasting" dir="t">
            <a:rot lat="0" lon="0" rev="12000000"/>
          </a:lightRig>
        </a:scene3d>
        <a:sp3d prstMaterial="powder">
          <a:bevelT h="508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shade val="35000"/>
              <a:satMod val="150000"/>
            </a:schemeClr>
          </a:gs>
          <a:gs pos="45000">
            <a:schemeClr val="phClr">
              <a:shade val="68000"/>
              <a:satMod val="155000"/>
            </a:schemeClr>
          </a:gs>
          <a:gs pos="100000">
            <a:schemeClr val="phClr">
              <a:tint val="70000"/>
              <a:satMod val="175000"/>
            </a:schemeClr>
          </a:gs>
        </a:gsLst>
        <a:lin ang="16200000" scaled="0"/>
      </a:gradFill>
      <a:blipFill>
        <a:blip xmlns:r="http://schemas.openxmlformats.org/officeDocument/2006/relationships" r:embed="rId1">
          <a:duotone>
            <a:schemeClr val="phClr">
              <a:shade val="800"/>
              <a:satMod val="150000"/>
            </a:schemeClr>
            <a:schemeClr val="phClr">
              <a:tint val="80000"/>
              <a:satMod val="150000"/>
            </a:schemeClr>
          </a:duotone>
        </a:blip>
        <a:tile tx="0" ty="0" sx="75000" sy="75000" flip="none" algn="tl"/>
      </a:blipFill>
    </a:bgFillStyleLst>
  </a:fmtScheme>
</a:themeOverride>
</file>

<file path=ppt/theme/themeOverride5.xml><?xml version="1.0" encoding="utf-8"?>
<a:themeOverride xmlns:a="http://schemas.openxmlformats.org/drawingml/2006/main">
  <a:clrScheme name="Cívico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ívico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ívico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1563</TotalTime>
  <Words>616</Words>
  <Application>Microsoft Office PowerPoint</Application>
  <PresentationFormat>Apresentação na tela (4:3)</PresentationFormat>
  <Paragraphs>251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18" baseType="lpstr">
      <vt:lpstr>Viagem</vt:lpstr>
      <vt:lpstr>Slide 1</vt:lpstr>
      <vt:lpstr>Slide 2</vt:lpstr>
      <vt:lpstr>Quadro 1 – Execução Orçamentária da Receita 3º Quadrimestre de 2018</vt:lpstr>
      <vt:lpstr>Quadro 2 – Composição das Receitas Arrecadadas  3º QUADRIMESTRE DE 2018</vt:lpstr>
      <vt:lpstr>Slide 5</vt:lpstr>
      <vt:lpstr>Quadro 3 – Execução Orçamentária da Despesa   3º QUADRIMESTRE DE 2018</vt:lpstr>
      <vt:lpstr>Quadro 4 – Despesas por Categoria Econômica   3º QUADRIMESTRE DE 2018</vt:lpstr>
      <vt:lpstr>Slide 8</vt:lpstr>
      <vt:lpstr>Onde foram aplicados os recursos, por função de Governo?</vt:lpstr>
      <vt:lpstr>Slide 10</vt:lpstr>
      <vt:lpstr>Quadro 6 – Composição do Resultado Orçamentário  3º QUADRIMESTRE DE 2018</vt:lpstr>
      <vt:lpstr>Resultado Orçamentário - 3º QUADRIMESTRE DE 2018</vt:lpstr>
      <vt:lpstr>Quadro 7 – Demonstrativo Resumido da Despesa com Pessoal – 3º QUADRIMESTRE DE 2018</vt:lpstr>
      <vt:lpstr>Quadro 8 – Demo. Resumido do Resultado Primário  3º QUADRIMESTRE DE 2018</vt:lpstr>
      <vt:lpstr>Slide 15</vt:lpstr>
      <vt:lpstr>Slide 16</vt:lpstr>
      <vt:lpstr>Slide 17</vt:lpstr>
    </vt:vector>
  </TitlesOfParts>
  <Company>FBN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dcf</dc:creator>
  <cp:lastModifiedBy>CGM-SIGFIS</cp:lastModifiedBy>
  <cp:revision>196</cp:revision>
  <dcterms:created xsi:type="dcterms:W3CDTF">2009-09-30T17:11:41Z</dcterms:created>
  <dcterms:modified xsi:type="dcterms:W3CDTF">2019-02-27T18:32:39Z</dcterms:modified>
</cp:coreProperties>
</file>