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5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297" r:id="rId11"/>
    <p:sldId id="268" r:id="rId12"/>
    <p:sldId id="289" r:id="rId13"/>
    <p:sldId id="269" r:id="rId14"/>
    <p:sldId id="271" r:id="rId15"/>
    <p:sldId id="291" r:id="rId16"/>
    <p:sldId id="293" r:id="rId17"/>
    <p:sldId id="292" r:id="rId18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4578" autoAdjust="0"/>
    <p:restoredTop sz="90877" autoAdjust="0"/>
  </p:normalViewPr>
  <p:slideViewPr>
    <p:cSldViewPr>
      <p:cViewPr>
        <p:scale>
          <a:sx n="60" d="100"/>
          <a:sy n="60" d="100"/>
        </p:scale>
        <p:origin x="-408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G:\Audi&#234;ncia%20Publica\Quadros%20Rel.%20da%20Audi&#234;ncia%20P&#250;blica%202015%20-%201&#186;%20Quad.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E:\Audi&#234;ncia%20Publica\2016\3&#186;%20Quad\Quadros%20Rel.%20da%20Audi&#234;ncia%20P&#250;blica%202016%20-%202&#186;%20Quad.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Quadros%20Rel.%20da%20Audi&#234;ncia%20P&#250;blica%202018%20-%201&#186;%20Quad.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Quadros%20Rel.%20da%20Audi&#234;ncia%20P&#250;blica%202018%20-%201&#186;%20Quad.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Quadros%20Rel.%20da%20Audi&#234;ncia%20P&#250;blica%202018%20-%201&#186;%20Quad.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Quadros%20Rel.%20da%20Audi&#234;ncia%20P&#250;blica%202018%20-%201&#186;%20Quad.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000" b="1" kern="1200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</c:ser>
        <c:dLbls>
          <c:showCatName val="1"/>
          <c:showPercent val="1"/>
        </c:dLbls>
      </c:pie3DChart>
      <c:spPr>
        <a:ln>
          <a:noFill/>
        </a:ln>
      </c:spPr>
    </c:plotArea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8098509873101245E-3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'[Quadros Rel. da Audiência Pública 2013.xlsx]Plan1'!$A$13:$A$18,'[Quadros Rel. da Audiência Pública 2013.xlsx]Plan1'!$A$20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2013.xlsx]Plan1'!$C$13:$C$18,'[Quadros Rel. da Audiência Pública 2013.xlsx]Plan1'!$C$20</c:f>
              <c:numCache>
                <c:formatCode>General</c:formatCode>
                <c:ptCount val="7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2013.xlsx]Plan1'!$A$13:$A$18,'[Quadros Rel. da Audiência Pública 2013.xlsx]Plan1'!$A$20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2013.xlsx]Plan1'!$D$13:$D$18,'[Quadros Rel. da Audiência Pública 2013.xlsx]Plan1'!$D$20</c:f>
              <c:numCache>
                <c:formatCode>0.00%</c:formatCode>
                <c:ptCount val="7"/>
                <c:pt idx="0">
                  <c:v>0.17054937654743618</c:v>
                </c:pt>
                <c:pt idx="1">
                  <c:v>1.8870387045654982E-2</c:v>
                </c:pt>
                <c:pt idx="2">
                  <c:v>1.1561635541661683E-2</c:v>
                </c:pt>
                <c:pt idx="3">
                  <c:v>0</c:v>
                </c:pt>
                <c:pt idx="4">
                  <c:v>0.78413852648032334</c:v>
                </c:pt>
                <c:pt idx="5">
                  <c:v>1.4880074384926643E-2</c:v>
                </c:pt>
                <c:pt idx="6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(Plan1!$A$12:$A$17,Plan1!$A$19)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(Plan1!$C$12:$C$17,Plan1!$C$19)</c:f>
              <c:numCache>
                <c:formatCode>General</c:formatCode>
                <c:ptCount val="7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(Plan1!$A$12:$A$17,Plan1!$A$19)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(Plan1!$D$12:$D$17,Plan1!$D$19)</c:f>
              <c:numCache>
                <c:formatCode>0.00%</c:formatCode>
                <c:ptCount val="7"/>
                <c:pt idx="0">
                  <c:v>0.20224973510156494</c:v>
                </c:pt>
                <c:pt idx="1">
                  <c:v>0</c:v>
                </c:pt>
                <c:pt idx="2">
                  <c:v>5.8693356400282325E-3</c:v>
                </c:pt>
                <c:pt idx="3">
                  <c:v>0</c:v>
                </c:pt>
                <c:pt idx="4">
                  <c:v>0.77322040434381034</c:v>
                </c:pt>
                <c:pt idx="5">
                  <c:v>1.8660524914604636E-2</c:v>
                </c:pt>
                <c:pt idx="6">
                  <c:v>0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'[Quadros Rel. da Audiência Pública 2016 - 2º Quad..xlsx]Plan1'!$A$13:$A$18,'[Quadros Rel. da Audiência Pública 2016 - 2º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2016 - 2º Quad..xlsx]Plan1'!$C$13:$C$18,'[Quadros Rel. da Audiência Pública 2016 - 2º Quad..xlsx]Plan1'!$C$20</c:f>
              <c:numCache>
                <c:formatCode>General</c:formatCode>
                <c:ptCount val="7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2016 - 2º Quad..xlsx]Plan1'!$A$13:$A$18,'[Quadros Rel. da Audiência Pública 2016 - 2º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2016 - 2º Quad..xlsx]Plan1'!$D$13:$D$18,'[Quadros Rel. da Audiência Pública 2016 - 2º Quad..xlsx]Plan1'!$D$20</c:f>
              <c:numCache>
                <c:formatCode>0.00%</c:formatCode>
                <c:ptCount val="7"/>
                <c:pt idx="0">
                  <c:v>9.0169359235097654E-2</c:v>
                </c:pt>
                <c:pt idx="1">
                  <c:v>2.6493183587503098E-2</c:v>
                </c:pt>
                <c:pt idx="2">
                  <c:v>1.2804032918333803E-2</c:v>
                </c:pt>
                <c:pt idx="3">
                  <c:v>0</c:v>
                </c:pt>
                <c:pt idx="4">
                  <c:v>0.85103166508753603</c:v>
                </c:pt>
                <c:pt idx="5">
                  <c:v>1.6920836275344041E-2</c:v>
                </c:pt>
                <c:pt idx="6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pt-BR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explosion val="7"/>
          <c:dPt>
            <c:idx val="4"/>
            <c:explosion val="22"/>
          </c:dPt>
          <c:dLbls>
            <c:dLbl>
              <c:idx val="0"/>
              <c:layout>
                <c:manualLayout>
                  <c:x val="-0.13373370516185476"/>
                  <c:y val="9.1032427247138503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4.3760279965004381E-2"/>
                  <c:y val="-2.9471051226677307E-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1.3145231846019252E-4"/>
                  <c:y val="8.6695074980507117E-2"/>
                </c:manualLayout>
              </c:layout>
              <c:showCatName val="1"/>
              <c:showPercent val="1"/>
            </c:dLbl>
            <c:dLbl>
              <c:idx val="3"/>
              <c:delete val="1"/>
            </c:dLbl>
            <c:dLbl>
              <c:idx val="4"/>
              <c:layout>
                <c:manualLayout>
                  <c:x val="0.24344936570428699"/>
                  <c:y val="-0.30597070159331774"/>
                </c:manualLayout>
              </c:layout>
              <c:showCatName val="1"/>
              <c:showPercent val="1"/>
            </c:dLbl>
            <c:dLbl>
              <c:idx val="5"/>
              <c:delete val="1"/>
            </c:dLbl>
            <c:dLbl>
              <c:idx val="6"/>
              <c:delete val="1"/>
            </c:dLbl>
            <c:txPr>
              <a:bodyPr/>
              <a:lstStyle/>
              <a:p>
                <a:pPr>
                  <a:defRPr sz="1500"/>
                </a:pPr>
                <a:endParaRPr lang="pt-BR"/>
              </a:p>
            </c:txPr>
            <c:showCatName val="1"/>
            <c:showPercent val="1"/>
          </c:dLbls>
          <c:cat>
            <c:strRef>
              <c:f>'[Quadros Rel. da Audiência Pública 2018 - 1º Quad..xlsx]Plan1'!$A$13:$A$18,'[Quadros Rel. da Audiência Pública 2018 - 1º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2018 - 1º Quad..xlsx]Plan1'!$B$13:$B$18,'[Quadros Rel. da Audiência Pública 2018 - 1º Quad..xlsx]Plan1'!$B$20</c:f>
              <c:numCache>
                <c:formatCode>_-* #,##0.0_-;\-* #,##0.0_-;_-* "-"??_-;_-@_-</c:formatCode>
                <c:ptCount val="7"/>
                <c:pt idx="0">
                  <c:v>12735.9</c:v>
                </c:pt>
                <c:pt idx="1">
                  <c:v>3035.9</c:v>
                </c:pt>
                <c:pt idx="2">
                  <c:v>808.4</c:v>
                </c:pt>
                <c:pt idx="3">
                  <c:v>0</c:v>
                </c:pt>
                <c:pt idx="4">
                  <c:v>62946.3</c:v>
                </c:pt>
                <c:pt idx="5">
                  <c:v>163.69999999999999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2018 - 1º Quad..xlsx]Plan1'!$A$13:$A$18,'[Quadros Rel. da Audiência Pública 2018 - 1º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2018 - 1º Quad..xlsx]Plan1'!$C$13:$C$18,'[Quadros Rel. da Audiência Pública 2018 - 1º Quad..xlsx]Plan1'!$C$20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explosion val="25"/>
          <c:dLbls>
            <c:showCatName val="1"/>
            <c:showPercent val="1"/>
          </c:dLbls>
          <c:cat>
            <c:strRef>
              <c:f>'[Quadros Rel. da Audiência Pública 2018 - 1º Quad..xlsx]Plan1'!$A$13:$A$18,'[Quadros Rel. da Audiência Pública 2018 - 1º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2018 - 1º Quad..xlsx]Plan1'!$D$13:$D$18,'[Quadros Rel. da Audiência Pública 2018 - 1º Quad..xlsx]Plan1'!$D$20</c:f>
              <c:numCache>
                <c:formatCode>0.00%</c:formatCode>
                <c:ptCount val="7"/>
                <c:pt idx="0">
                  <c:v>0.15488896456108781</c:v>
                </c:pt>
                <c:pt idx="1">
                  <c:v>3.6921411718921042E-2</c:v>
                </c:pt>
                <c:pt idx="2">
                  <c:v>9.8314401770729538E-3</c:v>
                </c:pt>
                <c:pt idx="3">
                  <c:v>0</c:v>
                </c:pt>
                <c:pt idx="4">
                  <c:v>0.76552793520297724</c:v>
                </c:pt>
                <c:pt idx="5">
                  <c:v>1.9908544742538877E-3</c:v>
                </c:pt>
                <c:pt idx="6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</c:ser>
        <c:ser>
          <c:idx val="3"/>
          <c:order val="2"/>
          <c:explosion val="25"/>
          <c:dLbls>
            <c:showCatName val="1"/>
            <c:showPercent val="1"/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>
              <a:defRPr/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0.34345261020139939"/>
          <c:y val="1.9868481527105093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6.8950271445525124E-2"/>
          <c:y val="0.21034046761641423"/>
          <c:w val="0.81666666666666654"/>
          <c:h val="0.67519513331862335"/>
        </c:manualLayout>
      </c:layout>
      <c:pie3DChart>
        <c:varyColors val="1"/>
        <c:ser>
          <c:idx val="0"/>
          <c:order val="0"/>
          <c:explosion val="25"/>
          <c:dPt>
            <c:idx val="0"/>
            <c:explosion val="18"/>
          </c:dPt>
          <c:dLbls>
            <c:dLbl>
              <c:idx val="0"/>
              <c:layout>
                <c:manualLayout>
                  <c:x val="-0.1280506040770186"/>
                  <c:y val="-0.28827780149686916"/>
                </c:manualLayout>
              </c:layout>
              <c:showCatName val="1"/>
              <c:showPercent val="1"/>
            </c:dLbl>
            <c:dLbl>
              <c:idx val="1"/>
              <c:delete val="1"/>
            </c:dLbl>
            <c:dLbl>
              <c:idx val="3"/>
              <c:delete val="1"/>
            </c:dLbl>
            <c:dLbl>
              <c:idx val="4"/>
              <c:layout>
                <c:manualLayout>
                  <c:x val="9.7835828913826653E-2"/>
                  <c:y val="1.1915343841279617E-2"/>
                </c:manualLayout>
              </c:layout>
              <c:showCatName val="1"/>
              <c:showPercent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sz="1500"/>
                </a:pPr>
                <a:endParaRPr lang="pt-BR"/>
              </a:p>
            </c:txPr>
            <c:showCatName val="1"/>
            <c:showPercent val="1"/>
          </c:dLbls>
          <c:cat>
            <c:strRef>
              <c:f>'[Quadros Rel. da Audiência Pública 2018 - 1º Quad..xlsx]Plan1'!$A$37:$A$39,'[Quadros Rel. da Audiência Pública 2018 - 1º Quad..xlsx]Plan1'!$A$41:$A$43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2018 - 1º Quad..xlsx]Plan1'!$B$37:$B$39,'[Quadros Rel. da Audiência Pública 2018 - 1º Quad..xlsx]Plan1'!$B$41:$B$43</c:f>
              <c:numCache>
                <c:formatCode>_-* #,##0.0_-;\-* #,##0.0_-;_-* "-"??_-;_-@_-</c:formatCode>
                <c:ptCount val="6"/>
                <c:pt idx="0">
                  <c:v>45691.8</c:v>
                </c:pt>
                <c:pt idx="1">
                  <c:v>0</c:v>
                </c:pt>
                <c:pt idx="2">
                  <c:v>2953.7</c:v>
                </c:pt>
                <c:pt idx="3">
                  <c:v>54.25</c:v>
                </c:pt>
                <c:pt idx="4">
                  <c:v>529.6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2018 - 1º Quad..xlsx]Plan1'!$A$37:$A$39,'[Quadros Rel. da Audiência Pública 2018 - 1º Quad..xlsx]Plan1'!$A$41:$A$43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2018 - 1º Quad..xlsx]Plan1'!$C$37:$C$39,'[Quadros Rel. da Audiência Pública 2018 - 1º Quad..xlsx]Plan1'!$C$41:$C$43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explosion val="25"/>
          <c:dLbls>
            <c:showCatName val="1"/>
            <c:showPercent val="1"/>
          </c:dLbls>
          <c:cat>
            <c:strRef>
              <c:f>'[Quadros Rel. da Audiência Pública 2018 - 1º Quad..xlsx]Plan1'!$A$37:$A$39,'[Quadros Rel. da Audiência Pública 2018 - 1º Quad..xlsx]Plan1'!$A$41:$A$43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2018 - 1º Quad..xlsx]Plan1'!$D$37:$D$39,'[Quadros Rel. da Audiência Pública 2018 - 1º Quad..xlsx]Plan1'!$D$41:$D$43</c:f>
              <c:numCache>
                <c:formatCode>0.00%</c:formatCode>
                <c:ptCount val="6"/>
                <c:pt idx="0">
                  <c:v>0.9281414440775676</c:v>
                </c:pt>
                <c:pt idx="1">
                  <c:v>0</c:v>
                </c:pt>
                <c:pt idx="2">
                  <c:v>5.9998760901779122E-2</c:v>
                </c:pt>
                <c:pt idx="3">
                  <c:v>1.1019848931582482E-3</c:v>
                </c:pt>
                <c:pt idx="4">
                  <c:v>1.0757810127495082E-2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explosion val="25"/>
          <c:dLbls>
            <c:showCatName val="1"/>
            <c:showPercent val="1"/>
          </c:dLbls>
          <c:cat>
            <c:strRef>
              <c:f>'[Quadros Rel. da Audiência Pública 2018 - 1º Quad..xlsx]Plan1'!$A$37:$A$39,'[Quadros Rel. da Audiência Pública 2018 - 1º Quad..xlsx]Plan1'!$A$41:$A$43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2018 - 1º Quad..xlsx]Plan1'!$E$37:$E$39,'[Quadros Rel. da Audiência Pública 2018 - 1º Quad..xlsx]Plan1'!$E$41:$E$43</c:f>
              <c:numCache>
                <c:formatCode>General</c:formatCode>
                <c:ptCount val="6"/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30"/>
  <c:chart>
    <c:autoTitleDeleted val="1"/>
    <c:plotArea>
      <c:layout>
        <c:manualLayout>
          <c:layoutTarget val="inner"/>
          <c:xMode val="edge"/>
          <c:yMode val="edge"/>
          <c:x val="0.15501618547681631"/>
          <c:y val="0.14387758821813937"/>
          <c:w val="0.8295885826771654"/>
          <c:h val="0.5252354913969085"/>
        </c:manualLayout>
      </c:layout>
      <c:barChart>
        <c:barDir val="col"/>
        <c:grouping val="clustered"/>
        <c:ser>
          <c:idx val="0"/>
          <c:order val="0"/>
          <c:cat>
            <c:strRef>
              <c:f>Plan1!$A$49:$A$60</c:f>
              <c:strCache>
                <c:ptCount val="12"/>
                <c:pt idx="0">
                  <c:v>Educação</c:v>
                </c:pt>
                <c:pt idx="1">
                  <c:v>Administração</c:v>
                </c:pt>
                <c:pt idx="2">
                  <c:v>Saúde</c:v>
                </c:pt>
                <c:pt idx="3">
                  <c:v>Previdência Social</c:v>
                </c:pt>
                <c:pt idx="4">
                  <c:v>Legislativa</c:v>
                </c:pt>
                <c:pt idx="5">
                  <c:v>Segurança Pública</c:v>
                </c:pt>
                <c:pt idx="6">
                  <c:v>Urbanismo</c:v>
                </c:pt>
                <c:pt idx="7">
                  <c:v>Assistência Social</c:v>
                </c:pt>
                <c:pt idx="8">
                  <c:v>Desporto e Lazer</c:v>
                </c:pt>
                <c:pt idx="9">
                  <c:v>Cultura</c:v>
                </c:pt>
                <c:pt idx="10">
                  <c:v>Transporte</c:v>
                </c:pt>
                <c:pt idx="11">
                  <c:v>Trabalho</c:v>
                </c:pt>
              </c:strCache>
            </c:strRef>
          </c:cat>
          <c:val>
            <c:numRef>
              <c:f>Plan1!$B$49:$B$60</c:f>
              <c:numCache>
                <c:formatCode>_-* #,##0.0_-;\-* #,##0.0_-;_-* "-"??_-;_-@_-</c:formatCode>
                <c:ptCount val="12"/>
                <c:pt idx="0">
                  <c:v>23965.7</c:v>
                </c:pt>
                <c:pt idx="1">
                  <c:v>8219.9</c:v>
                </c:pt>
                <c:pt idx="2">
                  <c:v>8135.9</c:v>
                </c:pt>
                <c:pt idx="3">
                  <c:v>3791.9</c:v>
                </c:pt>
                <c:pt idx="4">
                  <c:v>3202.8</c:v>
                </c:pt>
                <c:pt idx="5">
                  <c:v>646.54</c:v>
                </c:pt>
                <c:pt idx="6">
                  <c:v>573.04</c:v>
                </c:pt>
                <c:pt idx="7">
                  <c:v>346.5</c:v>
                </c:pt>
                <c:pt idx="8">
                  <c:v>204.65</c:v>
                </c:pt>
                <c:pt idx="9">
                  <c:v>64.900000000000006</c:v>
                </c:pt>
                <c:pt idx="10">
                  <c:v>62.75</c:v>
                </c:pt>
                <c:pt idx="11">
                  <c:v>14.8</c:v>
                </c:pt>
              </c:numCache>
            </c:numRef>
          </c:val>
        </c:ser>
        <c:axId val="125406592"/>
        <c:axId val="125416576"/>
      </c:barChart>
      <c:catAx>
        <c:axId val="125406592"/>
        <c:scaling>
          <c:orientation val="minMax"/>
        </c:scaling>
        <c:axPos val="b"/>
        <c:majorTickMark val="none"/>
        <c:tickLblPos val="nextTo"/>
        <c:crossAx val="125416576"/>
        <c:crosses val="autoZero"/>
        <c:auto val="1"/>
        <c:lblAlgn val="ctr"/>
        <c:lblOffset val="100"/>
      </c:catAx>
      <c:valAx>
        <c:axId val="125416576"/>
        <c:scaling>
          <c:orientation val="minMax"/>
        </c:scaling>
        <c:axPos val="l"/>
        <c:majorGridlines/>
        <c:numFmt formatCode="_-* #,##0.0_-;\-* #,##0.0_-;_-* &quot;-&quot;??_-;_-@_-" sourceLinked="1"/>
        <c:majorTickMark val="none"/>
        <c:tickLblPos val="nextTo"/>
        <c:crossAx val="1254065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plotArea>
      <c:layout>
        <c:manualLayout>
          <c:layoutTarget val="inner"/>
          <c:xMode val="edge"/>
          <c:yMode val="edge"/>
          <c:x val="0.15896066425114241"/>
          <c:y val="9.6512474523748684E-2"/>
          <c:w val="0.81048372203104457"/>
          <c:h val="0.71918622957011069"/>
        </c:manualLayout>
      </c:layout>
      <c:barChart>
        <c:barDir val="col"/>
        <c:grouping val="clustered"/>
        <c:ser>
          <c:idx val="0"/>
          <c:order val="0"/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2">
                  <a:lumMod val="75000"/>
                </a:schemeClr>
              </a:solidFill>
            </c:spPr>
          </c:dPt>
          <c:cat>
            <c:strRef>
              <c:f>'[Quadros Rel. da Audiência Pública 2018 - 1º Quad..xlsx]Plan1'!$A$66,'[Quadros Rel. da Audiência Pública 2018 - 1º Quad..xlsx]Plan1'!$A$72,'[Quadros Rel. da Audiência Pública 2018 - 1º Quad..xlsx]Plan1'!$A$73</c:f>
              <c:strCache>
                <c:ptCount val="3"/>
                <c:pt idx="0">
                  <c:v>Receitas Correntes</c:v>
                </c:pt>
                <c:pt idx="1">
                  <c:v>Despesa Total</c:v>
                </c:pt>
                <c:pt idx="2">
                  <c:v>Resultado orçamentário</c:v>
                </c:pt>
              </c:strCache>
            </c:strRef>
          </c:cat>
          <c:val>
            <c:numRef>
              <c:f>'[Quadros Rel. da Audiência Pública 2018 - 1º Quad..xlsx]Plan1'!$B$66,'[Quadros Rel. da Audiência Pública 2018 - 1º Quad..xlsx]Plan1'!$B$72,'[Quadros Rel. da Audiência Pública 2018 - 1º Quad..xlsx]Plan1'!$B$73</c:f>
              <c:numCache>
                <c:formatCode>#,##0.00</c:formatCode>
                <c:ptCount val="3"/>
                <c:pt idx="0" formatCode="_-* #,##0.00_-;\-* #,##0.00_-;_-* &quot;-&quot;??_-;_-@_-">
                  <c:v>79690.2</c:v>
                </c:pt>
                <c:pt idx="1">
                  <c:v>49229.350000000013</c:v>
                </c:pt>
                <c:pt idx="2" formatCode="_-* #,##0.00_-;\-* #,##0.00_-;_-* &quot;-&quot;??_-;_-@_-">
                  <c:v>30460.85</c:v>
                </c:pt>
              </c:numCache>
            </c:numRef>
          </c:val>
        </c:ser>
        <c:axId val="125437056"/>
        <c:axId val="125438592"/>
      </c:barChart>
      <c:catAx>
        <c:axId val="125437056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/>
            </a:pPr>
            <a:endParaRPr lang="pt-BR"/>
          </a:p>
        </c:txPr>
        <c:crossAx val="125438592"/>
        <c:crosses val="autoZero"/>
        <c:auto val="1"/>
        <c:lblAlgn val="ctr"/>
        <c:lblOffset val="100"/>
      </c:catAx>
      <c:valAx>
        <c:axId val="125438592"/>
        <c:scaling>
          <c:orientation val="minMax"/>
        </c:scaling>
        <c:axPos val="l"/>
        <c:majorGridlines/>
        <c:numFmt formatCode="_-* #,##0.00_-;\-* #,##0.00_-;_-* &quot;-&quot;??_-;_-@_-" sourceLinked="1"/>
        <c:tickLblPos val="nextTo"/>
        <c:txPr>
          <a:bodyPr/>
          <a:lstStyle/>
          <a:p>
            <a:pPr>
              <a:defRPr sz="1500"/>
            </a:pPr>
            <a:endParaRPr lang="pt-BR"/>
          </a:p>
        </c:txPr>
        <c:crossAx val="125437056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17AF6290-2A9A-4BB4-8D28-4898D9552F7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EE623-65CE-45F2-8392-287574EB8C8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542D8A-FDE4-4BE5-B78D-2BEE97C330B3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95215589-C877-486C-8E75-A4F98155E3B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B41232-9E50-4D54-B802-0AA435459CF8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83A16E-7B59-4D5D-824B-464FAD1C0C2F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510314-8920-4B11-BB1D-9FA26FB36B67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5DE7DA-E5A8-49C0-B29F-19FD6936DFA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  <p:sldLayoutId id="2147484423" r:id="rId8"/>
    <p:sldLayoutId id="2147484424" r:id="rId9"/>
    <p:sldLayoutId id="2147484425" r:id="rId10"/>
    <p:sldLayoutId id="2147484426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549275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Imagem 0" descr="Logo do Gover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3716338"/>
            <a:ext cx="54959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42910" y="500042"/>
            <a:ext cx="7772400" cy="29845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all" spc="0" normalizeH="0" baseline="0" noProof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Century Gothic" pitchFamily="34" charset="0"/>
                <a:ea typeface="+mj-ea"/>
                <a:cs typeface="+mj-cs"/>
              </a:rPr>
              <a:t>Despesas Por função de governo</a:t>
            </a:r>
            <a:endParaRPr kumimoji="0" lang="pt-BR" sz="2000" b="1" i="0" u="none" strike="noStrike" kern="1200" cap="all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graphicFrame>
        <p:nvGraphicFramePr>
          <p:cNvPr id="4" name="Gráfico 3"/>
          <p:cNvGraphicFramePr/>
          <p:nvPr/>
        </p:nvGraphicFramePr>
        <p:xfrm>
          <a:off x="285720" y="642918"/>
          <a:ext cx="8501122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2019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714348" y="1142988"/>
          <a:ext cx="7929618" cy="4833273"/>
        </p:xfrm>
        <a:graphic>
          <a:graphicData uri="http://schemas.openxmlformats.org/drawingml/2006/table">
            <a:tbl>
              <a:tblPr/>
              <a:tblGrid>
                <a:gridCol w="3749968"/>
                <a:gridCol w="2089825"/>
                <a:gridCol w="2089825"/>
              </a:tblGrid>
              <a:tr h="319227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22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79.690,20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(-) 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48.645,50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Superávit Corrente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31.044,70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(-) 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583,85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1922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Déficit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-583,85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1922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49.229,35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orçamentário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30.460,85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>
          <a:xfrm>
            <a:off x="1214414" y="285728"/>
            <a:ext cx="8831262" cy="7921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Resultado Orçamentário - 1º QUADRIMESTRE DE 2019</a:t>
            </a:r>
            <a:endParaRPr lang="pt-BR" sz="2000" b="1" dirty="0">
              <a:solidFill>
                <a:schemeClr val="bg2">
                  <a:lumMod val="25000"/>
                </a:schemeClr>
              </a:solidFill>
              <a:latin typeface="Century Gothic" pitchFamily="34" charset="0"/>
            </a:endParaRPr>
          </a:p>
        </p:txBody>
      </p:sp>
      <p:graphicFrame>
        <p:nvGraphicFramePr>
          <p:cNvPr id="4" name="Gráfico 3"/>
          <p:cNvGraphicFramePr/>
          <p:nvPr/>
        </p:nvGraphicFramePr>
        <p:xfrm>
          <a:off x="285720" y="1295400"/>
          <a:ext cx="8501122" cy="5062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Demonstrativo Resumido da Despesa com Pessoal – 1º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1143000"/>
          <a:ext cx="8143931" cy="3955754"/>
        </p:xfrm>
        <a:graphic>
          <a:graphicData uri="http://schemas.openxmlformats.org/drawingml/2006/table">
            <a:tbl>
              <a:tblPr/>
              <a:tblGrid>
                <a:gridCol w="2435568"/>
                <a:gridCol w="1357322"/>
                <a:gridCol w="1357322"/>
                <a:gridCol w="1064865"/>
                <a:gridCol w="1928854"/>
              </a:tblGrid>
              <a:tr h="500064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340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226.038,82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120.251,90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53,20%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122.060,96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115.957,91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500034" y="0"/>
            <a:ext cx="8183562" cy="1050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Primário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42910" y="1071546"/>
          <a:ext cx="8072523" cy="4214828"/>
        </p:xfrm>
        <a:graphic>
          <a:graphicData uri="http://schemas.openxmlformats.org/drawingml/2006/table">
            <a:tbl>
              <a:tblPr/>
              <a:tblGrid>
                <a:gridCol w="2355760"/>
                <a:gridCol w="1393904"/>
                <a:gridCol w="1393904"/>
                <a:gridCol w="25858"/>
                <a:gridCol w="2903097"/>
              </a:tblGrid>
              <a:tr h="752823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8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78.881,80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72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49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78.881,80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48.645,50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31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54,30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06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48.699,80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30.182,00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1472" y="0"/>
            <a:ext cx="7929563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1º QUADRIMESTRE DE 2019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85861"/>
            <a:ext cx="8286808" cy="1285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643182"/>
            <a:ext cx="828680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347488"/>
            <a:ext cx="8286808" cy="295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4786322"/>
            <a:ext cx="8286808" cy="800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0" name="Conector de seta reta 19"/>
          <p:cNvCxnSpPr/>
          <p:nvPr/>
        </p:nvCxnSpPr>
        <p:spPr>
          <a:xfrm>
            <a:off x="6929454" y="5000636"/>
            <a:ext cx="121444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/>
          <p:nvPr/>
        </p:nvCxnSpPr>
        <p:spPr>
          <a:xfrm>
            <a:off x="6929454" y="5284800"/>
            <a:ext cx="121444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tângulo 21"/>
          <p:cNvSpPr/>
          <p:nvPr/>
        </p:nvSpPr>
        <p:spPr>
          <a:xfrm>
            <a:off x="7286644" y="3071810"/>
            <a:ext cx="1000132" cy="2143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Retângulo 22"/>
          <p:cNvSpPr/>
          <p:nvPr/>
        </p:nvSpPr>
        <p:spPr>
          <a:xfrm>
            <a:off x="7786710" y="4357694"/>
            <a:ext cx="100013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14348" y="-357214"/>
            <a:ext cx="7215191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MUNICÍPIO 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1º QUADRIMESTRE DE 2019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90" y="1285860"/>
            <a:ext cx="850109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7" y="5894355"/>
            <a:ext cx="8429685" cy="677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643182"/>
            <a:ext cx="8446156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tângulo 12"/>
          <p:cNvSpPr/>
          <p:nvPr/>
        </p:nvSpPr>
        <p:spPr>
          <a:xfrm>
            <a:off x="7500958" y="5500702"/>
            <a:ext cx="785818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5" name="Conector de seta reta 14"/>
          <p:cNvCxnSpPr/>
          <p:nvPr/>
        </p:nvCxnSpPr>
        <p:spPr>
          <a:xfrm>
            <a:off x="7786710" y="6143644"/>
            <a:ext cx="428628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28596" y="2143116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solidFill>
                  <a:schemeClr val="bg2">
                    <a:lumMod val="25000"/>
                  </a:schemeClr>
                </a:solidFill>
                <a:latin typeface="Helvetica-Bold"/>
              </a:rPr>
              <a:t>FIM</a:t>
            </a:r>
          </a:p>
        </p:txBody>
      </p:sp>
      <p:sp>
        <p:nvSpPr>
          <p:cNvPr id="5" name="Retângulo 4"/>
          <p:cNvSpPr/>
          <p:nvPr/>
        </p:nvSpPr>
        <p:spPr>
          <a:xfrm>
            <a:off x="285720" y="0"/>
            <a:ext cx="8643966" cy="10156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pt-BR" sz="3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entury Gothic" pitchFamily="34" charset="0"/>
            </a:endParaRPr>
          </a:p>
          <a:p>
            <a:pPr algn="ctr">
              <a:defRPr/>
            </a:pPr>
            <a:r>
              <a:rPr lang="pt-BR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</a:t>
            </a:r>
            <a:r>
              <a:rPr lang="pt-BR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Geral </a:t>
            </a:r>
            <a:r>
              <a:rPr lang="pt-BR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DO MUNICÍPIO</a:t>
            </a:r>
            <a:endParaRPr lang="pt-BR" sz="3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entury Gothic" pitchFamily="34" charset="0"/>
            </a:endParaRPr>
          </a:p>
        </p:txBody>
      </p:sp>
      <p:pic>
        <p:nvPicPr>
          <p:cNvPr id="22532" name="Imagem 0" descr="Logo do Govern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4143380"/>
            <a:ext cx="5500726" cy="187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005263"/>
            <a:ext cx="8175625" cy="2016125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3200" dirty="0" smtClean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3200" b="1" dirty="0" smtClean="0">
                <a:solidFill>
                  <a:srgbClr val="002060"/>
                </a:solidFill>
                <a:latin typeface="Century Gothic" pitchFamily="34" charset="0"/>
              </a:rPr>
              <a:t>1º Quadrimestre de 2019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800" dirty="0" smtClean="0">
              <a:solidFill>
                <a:srgbClr val="002060"/>
              </a:solidFill>
              <a:latin typeface="Century Gothic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 smtClean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</p:txBody>
      </p:sp>
      <p:sp>
        <p:nvSpPr>
          <p:cNvPr id="4" name="Retângulo 3"/>
          <p:cNvSpPr/>
          <p:nvPr/>
        </p:nvSpPr>
        <p:spPr>
          <a:xfrm>
            <a:off x="214282" y="642918"/>
            <a:ext cx="8643966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2910" y="3143248"/>
            <a:ext cx="81439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2019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00034" y="1428736"/>
          <a:ext cx="8215370" cy="3910817"/>
        </p:xfrm>
        <a:graphic>
          <a:graphicData uri="http://schemas.openxmlformats.org/drawingml/2006/table">
            <a:tbl>
              <a:tblPr/>
              <a:tblGrid>
                <a:gridCol w="3068777"/>
                <a:gridCol w="1710203"/>
                <a:gridCol w="1710203"/>
                <a:gridCol w="1726187"/>
              </a:tblGrid>
              <a:tr h="37104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3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3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27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285.387,9 </a:t>
                      </a:r>
                      <a:endParaRPr lang="pt-BR" sz="2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79.690,2 </a:t>
                      </a:r>
                      <a:endParaRPr lang="pt-BR" sz="2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27,92%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21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75,4 </a:t>
                      </a:r>
                      <a:endParaRPr lang="pt-BR" sz="2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8.739,4 </a:t>
                      </a:r>
                      <a:endParaRPr lang="pt-BR" sz="2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2.535,8 </a:t>
                      </a:r>
                      <a:endParaRPr lang="pt-BR" sz="2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29,02%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2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294.202,7 </a:t>
                      </a:r>
                      <a:endParaRPr lang="pt-BR" sz="2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82.226,0 </a:t>
                      </a:r>
                      <a:endParaRPr lang="pt-BR" sz="2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27,95%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1143000"/>
          <a:ext cx="8136000" cy="5243874"/>
        </p:xfrm>
        <a:graphic>
          <a:graphicData uri="http://schemas.openxmlformats.org/drawingml/2006/table">
            <a:tbl>
              <a:tblPr/>
              <a:tblGrid>
                <a:gridCol w="3853895"/>
                <a:gridCol w="878915"/>
                <a:gridCol w="1693680"/>
                <a:gridCol w="1709510"/>
              </a:tblGrid>
              <a:tr h="2409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79.690,2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96,92%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Tributárias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12.735,9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3.035,9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808,4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Serviços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62.946,3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76,55%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163,7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306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4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5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2.535,8</a:t>
                      </a:r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3,08%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82.226,0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357158" y="357166"/>
          <a:ext cx="8501122" cy="5929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/>
          <p:nvPr/>
        </p:nvGraphicFramePr>
        <p:xfrm>
          <a:off x="467544" y="836712"/>
          <a:ext cx="7884368" cy="5730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/>
          <p:cNvGraphicFramePr/>
          <p:nvPr/>
        </p:nvGraphicFramePr>
        <p:xfrm>
          <a:off x="0" y="1268760"/>
          <a:ext cx="878497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/>
          <p:cNvGraphicFramePr/>
          <p:nvPr/>
        </p:nvGraphicFramePr>
        <p:xfrm>
          <a:off x="500034" y="642918"/>
          <a:ext cx="8215370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Gráfico 7"/>
          <p:cNvGraphicFramePr/>
          <p:nvPr/>
        </p:nvGraphicFramePr>
        <p:xfrm>
          <a:off x="0" y="642918"/>
          <a:ext cx="9144000" cy="6215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14290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1285875"/>
          <a:ext cx="8215369" cy="4093687"/>
        </p:xfrm>
        <a:graphic>
          <a:graphicData uri="http://schemas.openxmlformats.org/drawingml/2006/table">
            <a:tbl>
              <a:tblPr/>
              <a:tblGrid>
                <a:gridCol w="3357557"/>
                <a:gridCol w="121756"/>
                <a:gridCol w="1592785"/>
                <a:gridCol w="909063"/>
                <a:gridCol w="948325"/>
                <a:gridCol w="1285883"/>
              </a:tblGrid>
              <a:tr h="640860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43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20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256.326,8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48.645,5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19,98%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35.876,0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583,9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86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2.000,0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86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294.202,8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49.229,4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16,73%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928688"/>
          <a:ext cx="8072494" cy="4900780"/>
        </p:xfrm>
        <a:graphic>
          <a:graphicData uri="http://schemas.openxmlformats.org/drawingml/2006/table">
            <a:tbl>
              <a:tblPr/>
              <a:tblGrid>
                <a:gridCol w="3571900"/>
                <a:gridCol w="25400"/>
                <a:gridCol w="2689244"/>
                <a:gridCol w="1785950"/>
              </a:tblGrid>
              <a:tr h="462646">
                <a:tc>
                  <a:txBody>
                    <a:bodyPr/>
                    <a:lstStyle/>
                    <a:p>
                      <a:pPr algn="l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3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Valor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48.645,5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98,81%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 e Encargos Sociais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45.691,8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92,81%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Juros e Encargos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Outras Despesas Correntes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2.953,7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583,9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Investimentos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54,3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Amortização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529,6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49.229,4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/>
          <p:nvPr/>
        </p:nvGraphicFramePr>
        <p:xfrm>
          <a:off x="-928726" y="357166"/>
          <a:ext cx="10572824" cy="6858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71472" y="762000"/>
          <a:ext cx="7929618" cy="5409678"/>
        </p:xfrm>
        <a:graphic>
          <a:graphicData uri="http://schemas.openxmlformats.org/drawingml/2006/table">
            <a:tbl>
              <a:tblPr/>
              <a:tblGrid>
                <a:gridCol w="3749968"/>
                <a:gridCol w="2089825"/>
                <a:gridCol w="2089825"/>
              </a:tblGrid>
              <a:tr h="331977">
                <a:tc>
                  <a:txBody>
                    <a:bodyPr/>
                    <a:lstStyle/>
                    <a:p>
                      <a:pPr algn="l" fontAlgn="b"/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Funções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Educação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23.965,7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48,68%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Administração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8.219,9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Saúde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8.135,9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Previdência Social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3.791,9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Legislativa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3.202,8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Segurança Pública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646,5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Urbanismo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573,0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Assistência Social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346,5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Desporto e Lazer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204,7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Cultura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64,9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Transporte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62,8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Trabalho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14,8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Agricultura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49.229,4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Aspecto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Aspecto">
    <a:maj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</a:majorFont>
    <a:min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</a:minorFont>
  </a:fontScheme>
  <a:fmtScheme name="Aspecto">
    <a:fillStyleLst>
      <a:solidFill>
        <a:schemeClr val="phClr"/>
      </a:solidFill>
      <a:gradFill rotWithShape="1">
        <a:gsLst>
          <a:gs pos="0">
            <a:schemeClr val="phClr">
              <a:tint val="65000"/>
              <a:satMod val="270000"/>
            </a:schemeClr>
          </a:gs>
          <a:gs pos="25000">
            <a:schemeClr val="phClr">
              <a:tint val="60000"/>
              <a:satMod val="300000"/>
            </a:schemeClr>
          </a:gs>
          <a:gs pos="100000">
            <a:schemeClr val="phClr">
              <a:tint val="29000"/>
              <a:satMod val="40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5000"/>
              <a:satMod val="155000"/>
            </a:schemeClr>
          </a:gs>
          <a:gs pos="60000">
            <a:schemeClr val="phClr">
              <a:shade val="95000"/>
              <a:satMod val="150000"/>
            </a:schemeClr>
          </a:gs>
          <a:gs pos="100000">
            <a:schemeClr val="phClr">
              <a:tint val="87000"/>
              <a:satMod val="2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atMod val="150000"/>
          </a:schemeClr>
        </a:solidFill>
        <a:prstDash val="solid"/>
      </a:ln>
      <a:ln w="425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35000"/>
              <a:satMod val="150000"/>
            </a:schemeClr>
          </a:gs>
          <a:gs pos="45000">
            <a:schemeClr val="phClr">
              <a:shade val="68000"/>
              <a:satMod val="155000"/>
            </a:schemeClr>
          </a:gs>
          <a:gs pos="100000">
            <a:schemeClr val="phClr">
              <a:tint val="70000"/>
              <a:satMod val="175000"/>
            </a:schemeClr>
          </a:gs>
        </a:gsLst>
        <a:lin ang="16200000" scaled="0"/>
      </a:gradFill>
      <a:blipFill>
        <a:blip xmlns:r="http://schemas.openxmlformats.org/officeDocument/2006/relationships" r:embed="rId1">
          <a:duotone>
            <a:schemeClr val="phClr">
              <a:shade val="800"/>
              <a:satMod val="150000"/>
            </a:schemeClr>
            <a:schemeClr val="phClr">
              <a:tint val="80000"/>
              <a:satMod val="150000"/>
            </a:schemeClr>
          </a:duotone>
        </a:blip>
        <a:tile tx="0" ty="0" sx="75000" sy="75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1633</TotalTime>
  <Words>593</Words>
  <Application>Microsoft Office PowerPoint</Application>
  <PresentationFormat>Apresentação na tela (4:3)</PresentationFormat>
  <Paragraphs>249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Viagem</vt:lpstr>
      <vt:lpstr>Slide 1</vt:lpstr>
      <vt:lpstr>Slide 2</vt:lpstr>
      <vt:lpstr>Quadro 1 – Execução Orçamentária da Receita 1º Quadrimestre de 2019</vt:lpstr>
      <vt:lpstr>Quadro 2 – Composição das Receitas Arrecadadas  1º QUADRIMESTRE DE 2019</vt:lpstr>
      <vt:lpstr>Slide 5</vt:lpstr>
      <vt:lpstr>Quadro 3 – Execução Orçamentária da Despesa   1º QUADRIMESTRE DE 2019</vt:lpstr>
      <vt:lpstr>Quadro 4 – Despesas por Categoria Econômica   1º QUADRIMESTRE DE 2019</vt:lpstr>
      <vt:lpstr>Slide 8</vt:lpstr>
      <vt:lpstr>Onde foram aplicados os recursos, por função de Governo?</vt:lpstr>
      <vt:lpstr>Slide 10</vt:lpstr>
      <vt:lpstr>Quadro 6 – Composição do Resultado Orçamentário  1º QUADRIMESTRE DE 2019</vt:lpstr>
      <vt:lpstr>Resultado Orçamentário - 1º QUADRIMESTRE DE 2019</vt:lpstr>
      <vt:lpstr>Quadro 7 – Demonstrativo Resumido da Despesa com Pessoal – 1º QUADRIMESTRE DE 2019</vt:lpstr>
      <vt:lpstr>Quadro 8 – Demo. Resumido do Resultado Primário  1º QUADRIMESTRE DE 2019</vt:lpstr>
      <vt:lpstr>Slide 15</vt:lpstr>
      <vt:lpstr>Slide 16</vt:lpstr>
      <vt:lpstr>Slide 17</vt:lpstr>
    </vt:vector>
  </TitlesOfParts>
  <Company>FBN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CGM-SIGFIS</cp:lastModifiedBy>
  <cp:revision>212</cp:revision>
  <dcterms:created xsi:type="dcterms:W3CDTF">2009-09-30T17:11:41Z</dcterms:created>
  <dcterms:modified xsi:type="dcterms:W3CDTF">2019-05-29T18:42:06Z</dcterms:modified>
</cp:coreProperties>
</file>