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89" r:id="rId13"/>
    <p:sldId id="271" r:id="rId14"/>
    <p:sldId id="298" r:id="rId15"/>
    <p:sldId id="269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1&#186;%20Quad\Quadros%20Rel.%20da%20Audi&#234;ncia%20P&#250;blica%202018%20-%201&#186;%20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G:\Audi&#234;ncia%20Publica\Quadros%20Rel.%20da%20Audi&#234;ncia%20P&#250;blica%202015%20-%201&#186;%20Quad.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Audi&#234;ncia%20Publica\2016\3&#186;%20Quad\Quadros%20Rel.%20da%20Audi&#234;ncia%20P&#250;blica%202016%20-%202&#186;%20Quad.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1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1&#186;%20Quad\Quadros%20Rel.%20da%20Audi&#234;ncia%20P&#250;blica%202018%20-%201&#186;%20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3E40-4FA6-96AA-DBBD5AD8472D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40-4FA6-96AA-DBBD5AD8472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Resultado Primário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75000"/>
                    <a:shade val="85000"/>
                    <a:satMod val="230000"/>
                  </a:schemeClr>
                </a:gs>
                <a:gs pos="25000">
                  <a:schemeClr val="accent1">
                    <a:tint val="90000"/>
                    <a:shade val="70000"/>
                    <a:satMod val="220000"/>
                  </a:schemeClr>
                </a:gs>
                <a:gs pos="50000">
                  <a:schemeClr val="accent1">
                    <a:tint val="90000"/>
                    <a:shade val="58000"/>
                    <a:satMod val="225000"/>
                  </a:schemeClr>
                </a:gs>
                <a:gs pos="65000">
                  <a:schemeClr val="accent1">
                    <a:tint val="90000"/>
                    <a:shade val="58000"/>
                    <a:satMod val="225000"/>
                  </a:schemeClr>
                </a:gs>
                <a:gs pos="80000">
                  <a:schemeClr val="accent1">
                    <a:tint val="90000"/>
                    <a:shade val="69000"/>
                    <a:satMod val="220000"/>
                  </a:schemeClr>
                </a:gs>
                <a:gs pos="100000">
                  <a:schemeClr val="accent1">
                    <a:tint val="77000"/>
                    <a:shade val="80000"/>
                    <a:satMod val="23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0"/>
              </a:lightRig>
            </a:scene3d>
            <a:sp3d prstMaterial="metal">
              <a:bevelT w="10000" h="100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(Plan1!$A$96,Plan1!$A$99,Plan1!$A$100)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(Plan1!$E$96,Plan1!$E$99,Plan1!$E$100)</c:f>
              <c:numCache>
                <c:formatCode>_(* #,##0.00_);_(* \(#,##0.00\);_(* "-"??_);_(@_)</c:formatCode>
                <c:ptCount val="3"/>
                <c:pt idx="0">
                  <c:v>149424.4</c:v>
                </c:pt>
                <c:pt idx="1">
                  <c:v>107560.1</c:v>
                </c:pt>
                <c:pt idx="2" formatCode="#,##0.00">
                  <c:v>41864.299999999988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74-4A0A-B3F5-759E9F9B92C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gradFill rotWithShape="1">
                    <a:gsLst>
                      <a:gs pos="0">
                        <a:schemeClr val="accent2">
                          <a:tint val="75000"/>
                          <a:shade val="85000"/>
                          <a:satMod val="230000"/>
                        </a:schemeClr>
                      </a:gs>
                      <a:gs pos="25000">
                        <a:schemeClr val="accent2">
                          <a:tint val="90000"/>
                          <a:shade val="70000"/>
                          <a:satMod val="220000"/>
                        </a:schemeClr>
                      </a:gs>
                      <a:gs pos="50000">
                        <a:schemeClr val="accent2">
                          <a:tint val="90000"/>
                          <a:shade val="58000"/>
                          <a:satMod val="225000"/>
                        </a:schemeClr>
                      </a:gs>
                      <a:gs pos="65000">
                        <a:schemeClr val="accent2">
                          <a:tint val="90000"/>
                          <a:shade val="58000"/>
                          <a:satMod val="225000"/>
                        </a:schemeClr>
                      </a:gs>
                      <a:gs pos="80000">
                        <a:schemeClr val="accent2">
                          <a:tint val="90000"/>
                          <a:shade val="69000"/>
                          <a:satMod val="220000"/>
                        </a:schemeClr>
                      </a:gs>
                      <a:gs pos="100000">
                        <a:schemeClr val="accent2">
                          <a:tint val="77000"/>
                          <a:shade val="80000"/>
                          <a:satMod val="230000"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>
                    <a:outerShdw blurRad="76200" dist="50800" dir="5400000" rotWithShape="0">
                      <a:srgbClr val="4E3B30">
                        <a:alpha val="60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l">
                      <a:rot lat="0" lon="0" rev="0"/>
                    </a:lightRig>
                  </a:scene3d>
                  <a:sp3d prstMaterial="metal">
                    <a:bevelT w="10000" h="100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97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(Plan1!$A$96,Plan1!$A$99,Plan1!$A$100)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(Plan1!$F$96,Plan1!$F$99,Plan1!$F$100)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EE74-4A0A-B3F5-759E9F9B92CD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1.8098509873101245E-3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2013.xlsx]Plan1'!$C$13:$C$18,'[Quadros Rel. da Audiência Pública 2013.xlsx]Plan1'!$C$20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0-E798-435E-8B8F-ABE648608A5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2013.xlsx]Plan1'!$A$13:$A$18,'[Quadros Rel. da Audiência Pública 2013.xlsx]Plan1'!$A$20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2013.xlsx]Plan1'!$D$13:$D$18,'[Quadros Rel. da Audiência Pública 2013.xlsx]Plan1'!$D$20</c:f>
              <c:numCache>
                <c:formatCode>0.00%</c:formatCode>
                <c:ptCount val="7"/>
                <c:pt idx="0">
                  <c:v>0.17054937654743618</c:v>
                </c:pt>
                <c:pt idx="1">
                  <c:v>1.8870387045654982E-2</c:v>
                </c:pt>
                <c:pt idx="2">
                  <c:v>1.1561635541661683E-2</c:v>
                </c:pt>
                <c:pt idx="3">
                  <c:v>0</c:v>
                </c:pt>
                <c:pt idx="4">
                  <c:v>0.78413852648032334</c:v>
                </c:pt>
                <c:pt idx="5">
                  <c:v>1.4880074384926643E-2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98-435E-8B8F-ABE648608A5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(Plan1!$C$12:$C$17,Plan1!$C$19)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0-A402-48CB-A501-37C8C3735942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(Plan1!$A$12:$A$17,Plan1!$A$19)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(Plan1!$D$12:$D$17,Plan1!$D$19)</c:f>
              <c:numCache>
                <c:formatCode>0.00%</c:formatCode>
                <c:ptCount val="7"/>
                <c:pt idx="0">
                  <c:v>0.20224973510156494</c:v>
                </c:pt>
                <c:pt idx="1">
                  <c:v>0</c:v>
                </c:pt>
                <c:pt idx="2">
                  <c:v>5.8693356400282325E-3</c:v>
                </c:pt>
                <c:pt idx="3">
                  <c:v>0</c:v>
                </c:pt>
                <c:pt idx="4">
                  <c:v>0.77322040434381034</c:v>
                </c:pt>
                <c:pt idx="5">
                  <c:v>1.8660524914604636E-2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02-48CB-A501-37C8C373594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Quad..xlsx]Plan1'!$C$13:$C$18,'[Quadros Rel. da Audiência Pública 2016 - 2º Quad..xlsx]Plan1'!$C$20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0-A36B-41F2-87A3-0D1F4E08F034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2016 - 2º Quad..xlsx]Plan1'!$A$13:$A$18,'[Quadros Rel. da Audiência Pública 2016 - 2º Quad..xlsx]Plan1'!$A$20</c:f>
              <c:strCache>
                <c:ptCount val="7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  <c:pt idx="6">
                  <c:v>Transferências de Capital</c:v>
                </c:pt>
              </c:strCache>
            </c:strRef>
          </c:cat>
          <c:val>
            <c:numRef>
              <c:f>'[Quadros Rel. da Audiência Pública 2016 - 2º Quad..xlsx]Plan1'!$D$13:$D$18,'[Quadros Rel. da Audiência Pública 2016 - 2º Quad..xlsx]Plan1'!$D$20</c:f>
              <c:numCache>
                <c:formatCode>0.00%</c:formatCode>
                <c:ptCount val="7"/>
                <c:pt idx="0">
                  <c:v>9.0169359235097654E-2</c:v>
                </c:pt>
                <c:pt idx="1">
                  <c:v>2.6493183587503098E-2</c:v>
                </c:pt>
                <c:pt idx="2">
                  <c:v>1.2804032918333803E-2</c:v>
                </c:pt>
                <c:pt idx="3">
                  <c:v>0</c:v>
                </c:pt>
                <c:pt idx="4">
                  <c:v>0.85103166508753603</c:v>
                </c:pt>
                <c:pt idx="5">
                  <c:v>1.6920836275344041E-2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B-41F2-87A3-0D1F4E08F03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0"/>
          <c:order val="0"/>
          <c:explosion val="13"/>
          <c:dPt>
            <c:idx val="4"/>
            <c:bubble3D val="0"/>
            <c:explosion val="21"/>
            <c:extLst>
              <c:ext xmlns:c16="http://schemas.microsoft.com/office/drawing/2014/chart" uri="{C3380CC4-5D6E-409C-BE32-E72D297353CC}">
                <c16:uniqueId val="{00000001-23C1-486F-A1A8-F04F8748EA68}"/>
              </c:ext>
            </c:extLst>
          </c:dPt>
          <c:dLbls>
            <c:dLbl>
              <c:idx val="0"/>
              <c:layout>
                <c:manualLayout>
                  <c:x val="-0.12497556942043148"/>
                  <c:y val="8.32956689114080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3C1-486F-A1A8-F04F8748EA68}"/>
                </c:ext>
              </c:extLst>
            </c:dLbl>
            <c:dLbl>
              <c:idx val="1"/>
              <c:layout>
                <c:manualLayout>
                  <c:x val="-6.4381184937668562E-2"/>
                  <c:y val="-1.024670050938587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C1-486F-A1A8-F04F8748EA68}"/>
                </c:ext>
              </c:extLst>
            </c:dLbl>
            <c:dLbl>
              <c:idx val="2"/>
              <c:layout>
                <c:manualLayout>
                  <c:x val="-3.9963093456969441E-3"/>
                  <c:y val="5.00864682057018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3C1-486F-A1A8-F04F8748EA68}"/>
                </c:ext>
              </c:extLst>
            </c:dLbl>
            <c:dLbl>
              <c:idx val="3"/>
              <c:layout>
                <c:manualLayout>
                  <c:x val="-1.3597224007197132E-2"/>
                  <c:y val="0.24656893112733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C1-486F-A1A8-F04F8748EA68}"/>
                </c:ext>
              </c:extLst>
            </c:dLbl>
            <c:dLbl>
              <c:idx val="4"/>
              <c:layout>
                <c:manualLayout>
                  <c:x val="0.19566287497605439"/>
                  <c:y val="-0.2824475650169359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C1-486F-A1A8-F04F8748EA68}"/>
                </c:ext>
              </c:extLst>
            </c:dLbl>
            <c:dLbl>
              <c:idx val="5"/>
              <c:layout>
                <c:manualLayout>
                  <c:x val="-8.0837938568307413E-2"/>
                  <c:y val="2.425507335400659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3C1-486F-A1A8-F04F8748EA68}"/>
                </c:ext>
              </c:extLst>
            </c:dLbl>
            <c:dLbl>
              <c:idx val="6"/>
              <c:layout>
                <c:manualLayout>
                  <c:x val="-0.28753531219007111"/>
                  <c:y val="3.782682974925091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C1-486F-A1A8-F04F8748EA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21609.7</c:v>
                </c:pt>
                <c:pt idx="1">
                  <c:v>5435.1</c:v>
                </c:pt>
                <c:pt idx="2">
                  <c:v>1672.2</c:v>
                </c:pt>
                <c:pt idx="3">
                  <c:v>0</c:v>
                </c:pt>
                <c:pt idx="4">
                  <c:v>122026.3</c:v>
                </c:pt>
                <c:pt idx="5">
                  <c:v>353.3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C1-486F-A1A8-F04F8748EA68}"/>
            </c:ext>
          </c:extLst>
        </c:ser>
        <c:ser>
          <c:idx val="1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9-23C1-486F-A1A8-F04F8748EA68}"/>
            </c:ext>
          </c:extLst>
        </c:ser>
        <c:ser>
          <c:idx val="2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0.13903091341554352</c:v>
                </c:pt>
                <c:pt idx="1">
                  <c:v>3.4967950388243269E-2</c:v>
                </c:pt>
                <c:pt idx="2">
                  <c:v>1.0758478526470605E-2</c:v>
                </c:pt>
                <c:pt idx="3">
                  <c:v>0</c:v>
                </c:pt>
                <c:pt idx="4">
                  <c:v>0.78508391831997371</c:v>
                </c:pt>
                <c:pt idx="5">
                  <c:v>2.2730357991879351E-3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3C1-486F-A1A8-F04F8748EA6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1.0722222222222223E-2"/>
          <c:y val="1.2461059190031223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12"/>
          <c:dLbls>
            <c:dLbl>
              <c:idx val="0"/>
              <c:layout>
                <c:manualLayout>
                  <c:x val="-0.21584948034289209"/>
                  <c:y val="-0.2416968038034088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D7-4C5E-942A-17A30DC8A84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rgbClr val="002060"/>
                      </a:solidFill>
                    </a:defRPr>
                  </a:pPr>
                  <a:endParaRPr lang="pt-B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9DD7-4C5E-942A-17A30DC8A845}"/>
                </c:ext>
              </c:extLst>
            </c:dLbl>
            <c:dLbl>
              <c:idx val="2"/>
              <c:layout>
                <c:manualLayout>
                  <c:x val="0.13301109365429406"/>
                  <c:y val="7.95060127418792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D7-4C5E-942A-17A30DC8A845}"/>
                </c:ext>
              </c:extLst>
            </c:dLbl>
            <c:dLbl>
              <c:idx val="3"/>
              <c:layout>
                <c:manualLayout>
                  <c:x val="-0.13597923731188177"/>
                  <c:y val="-5.98105638326265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rgbClr val="002060"/>
                      </a:solidFill>
                    </a:defRPr>
                  </a:pPr>
                  <a:endParaRPr lang="pt-B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D7-4C5E-942A-17A30DC8A845}"/>
                </c:ext>
              </c:extLst>
            </c:dLbl>
            <c:dLbl>
              <c:idx val="4"/>
              <c:layout>
                <c:manualLayout>
                  <c:x val="2.4455861836393734E-2"/>
                  <c:y val="-1.401041646713583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D7-4C5E-942A-17A30DC8A845}"/>
                </c:ext>
              </c:extLst>
            </c:dLbl>
            <c:dLbl>
              <c:idx val="5"/>
              <c:layout>
                <c:manualLayout>
                  <c:x val="0.24253192614783214"/>
                  <c:y val="1.077322826199387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rgbClr val="002060"/>
                      </a:solidFill>
                    </a:defRPr>
                  </a:pPr>
                  <a:endParaRPr lang="pt-B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D7-4C5E-942A-17A30DC8A8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>
                    <a:solidFill>
                      <a:srgbClr val="00206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95577.3</c:v>
                </c:pt>
                <c:pt idx="1">
                  <c:v>0</c:v>
                </c:pt>
                <c:pt idx="2">
                  <c:v>14558.8</c:v>
                </c:pt>
                <c:pt idx="3">
                  <c:v>59.3</c:v>
                </c:pt>
                <c:pt idx="4">
                  <c:v>1111.0999999999999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D7-4C5E-942A-17A30DC8A845}"/>
            </c:ext>
          </c:extLst>
        </c:ser>
        <c:ser>
          <c:idx val="1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3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9893100389975775E-3"/>
                  <c:y val="4.37274280711191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8D-42FB-8C28-A2B11068357A}"/>
                </c:ext>
              </c:extLst>
            </c:dLbl>
            <c:dLbl>
              <c:idx val="2"/>
              <c:layout>
                <c:manualLayout>
                  <c:x val="1.046258513649137E-2"/>
                  <c:y val="4.37274280711191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8D-42FB-8C28-A2B1106835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Plan1!$A$49:$A$60</c:f>
              <c:strCache>
                <c:ptCount val="12"/>
                <c:pt idx="0">
                  <c:v>Educação</c:v>
                </c:pt>
                <c:pt idx="1">
                  <c:v>Administração</c:v>
                </c:pt>
                <c:pt idx="2">
                  <c:v>Saúde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Segurança Pública</c:v>
                </c:pt>
                <c:pt idx="6">
                  <c:v>Urbanismo</c:v>
                </c:pt>
                <c:pt idx="7">
                  <c:v>Assistência Social</c:v>
                </c:pt>
                <c:pt idx="8">
                  <c:v>Desporto e Lazer</c:v>
                </c:pt>
                <c:pt idx="9">
                  <c:v>Cultura</c:v>
                </c:pt>
                <c:pt idx="10">
                  <c:v>Transporte</c:v>
                </c:pt>
                <c:pt idx="11">
                  <c:v>Trabalho</c:v>
                </c:pt>
              </c:strCache>
            </c:strRef>
          </c:cat>
          <c:val>
            <c:numRef>
              <c:f>Plan1!$B$49:$B$60</c:f>
              <c:numCache>
                <c:formatCode>_-* #,##0.0_-;\-* #,##0.0_-;_-* "-"??_-;_-@_-</c:formatCode>
                <c:ptCount val="12"/>
                <c:pt idx="0">
                  <c:v>54517.14</c:v>
                </c:pt>
                <c:pt idx="1">
                  <c:v>19008.240000000002</c:v>
                </c:pt>
                <c:pt idx="2">
                  <c:v>19067.650000000001</c:v>
                </c:pt>
                <c:pt idx="3">
                  <c:v>7931.85</c:v>
                </c:pt>
                <c:pt idx="4">
                  <c:v>6499.4</c:v>
                </c:pt>
                <c:pt idx="5">
                  <c:v>1297.8</c:v>
                </c:pt>
                <c:pt idx="6">
                  <c:v>1280.2</c:v>
                </c:pt>
                <c:pt idx="7">
                  <c:v>907.75</c:v>
                </c:pt>
                <c:pt idx="8">
                  <c:v>385.45</c:v>
                </c:pt>
                <c:pt idx="9">
                  <c:v>189.15</c:v>
                </c:pt>
                <c:pt idx="10">
                  <c:v>181.45</c:v>
                </c:pt>
                <c:pt idx="11">
                  <c:v>36.25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D-42FB-8C28-A2B11068357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40589885292982"/>
          <c:y val="0.12692282157910795"/>
          <c:w val="0.78403849916380974"/>
          <c:h val="0.66619835043449771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30000"/>
                    <a:satMod val="250000"/>
                  </a:schemeClr>
                </a:gs>
                <a:gs pos="72000">
                  <a:schemeClr val="accent1">
                    <a:tint val="75000"/>
                    <a:satMod val="210000"/>
                  </a:schemeClr>
                </a:gs>
                <a:gs pos="100000">
                  <a:schemeClr val="accent1">
                    <a:tint val="85000"/>
                    <a:satMod val="210000"/>
                  </a:schemeClr>
                </a:gs>
              </a:gsLst>
              <a:lin ang="5400000" scaled="1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30000"/>
                      <a:satMod val="250000"/>
                    </a:schemeClr>
                  </a:gs>
                  <a:gs pos="72000">
                    <a:schemeClr val="accent1">
                      <a:tint val="75000"/>
                      <a:satMod val="210000"/>
                    </a:schemeClr>
                  </a:gs>
                  <a:gs pos="100000">
                    <a:schemeClr val="accent1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ED4-4025-96AF-D3CEBE69D45B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30000"/>
                      <a:satMod val="250000"/>
                    </a:schemeClr>
                  </a:gs>
                  <a:gs pos="72000">
                    <a:schemeClr val="accent1">
                      <a:tint val="75000"/>
                      <a:satMod val="210000"/>
                    </a:schemeClr>
                  </a:gs>
                  <a:gs pos="100000">
                    <a:schemeClr val="accent1">
                      <a:tint val="85000"/>
                      <a:satMod val="210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76200" dist="50800" dir="5400000" rotWithShape="0">
                  <a:srgbClr val="4E3B30">
                    <a:alpha val="60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ED4-4025-96AF-D3CEBE69D4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(Plan1!$A$66,Plan1!$A$72,Plan1!$A$73)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</c:v>
                </c:pt>
              </c:strCache>
            </c:strRef>
          </c:cat>
          <c:val>
            <c:numRef>
              <c:f>(Plan1!$B$66,Plan1!$B$72,Plan1!$B$73)</c:f>
              <c:numCache>
                <c:formatCode>#,##0.00</c:formatCode>
                <c:ptCount val="3"/>
                <c:pt idx="0" formatCode="_(* #,##0.00_);_(* \(#,##0.00\);_(* &quot;-&quot;??_);_(@_)">
                  <c:v>151096.6</c:v>
                </c:pt>
                <c:pt idx="1">
                  <c:v>111306.5</c:v>
                </c:pt>
                <c:pt idx="2" formatCode="_(* #,##0.00_);_(* \(#,##0.00\);_(* &quot;-&quot;??_);_(@_)">
                  <c:v>39790.1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D4-4025-96AF-D3CEBE69D4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17AF6290-2A9A-4BB4-8D28-4898D9552F7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EE623-65CE-45F2-8392-287574EB8C8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542D8A-FDE4-4BE5-B78D-2BEE97C330B3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5215589-C877-486C-8E75-A4F98155E3B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B41232-9E50-4D54-B802-0AA435459CF8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3A16E-7B59-4D5D-824B-464FAD1C0C2F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10314-8920-4B11-BB1D-9FA26FB36B67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5DE7DA-E5A8-49C0-B29F-19FD6936DFA0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549275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Imagem 0" descr="Logo do Govern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3716338"/>
            <a:ext cx="54959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42910" y="50004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6027642"/>
              </p:ext>
            </p:extLst>
          </p:nvPr>
        </p:nvGraphicFramePr>
        <p:xfrm>
          <a:off x="251520" y="332656"/>
          <a:ext cx="8496945" cy="661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831009"/>
              </p:ext>
            </p:extLst>
          </p:nvPr>
        </p:nvGraphicFramePr>
        <p:xfrm>
          <a:off x="714348" y="1142988"/>
          <a:ext cx="7929618" cy="4852323"/>
        </p:xfrm>
        <a:graphic>
          <a:graphicData uri="http://schemas.openxmlformats.org/drawingml/2006/table">
            <a:tbl>
              <a:tblPr/>
              <a:tblGrid>
                <a:gridCol w="3929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22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151.096,60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110.136,10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Superávit Corrente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40.960,50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(-) 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1.170,40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Déficit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-1.170,40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2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111.306,50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184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orçamentário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39.790,10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1214414" y="285728"/>
            <a:ext cx="8831262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Resultado Orçamentário - 2º Quadrimestre DE 2019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9892663"/>
              </p:ext>
            </p:extLst>
          </p:nvPr>
        </p:nvGraphicFramePr>
        <p:xfrm>
          <a:off x="395536" y="908720"/>
          <a:ext cx="8136904" cy="5663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00034" y="0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597528"/>
              </p:ext>
            </p:extLst>
          </p:nvPr>
        </p:nvGraphicFramePr>
        <p:xfrm>
          <a:off x="642910" y="1071546"/>
          <a:ext cx="8072523" cy="4214828"/>
        </p:xfrm>
        <a:graphic>
          <a:graphicData uri="http://schemas.openxmlformats.org/drawingml/2006/table">
            <a:tbl>
              <a:tblPr/>
              <a:tblGrid>
                <a:gridCol w="235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3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2823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149.424,40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72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49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149.424,40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107.500,80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31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0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107.560,10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85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41.864,30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2º Quadrimestre de 2019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452285"/>
              </p:ext>
            </p:extLst>
          </p:nvPr>
        </p:nvGraphicFramePr>
        <p:xfrm>
          <a:off x="539552" y="1484784"/>
          <a:ext cx="8064896" cy="4916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2º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017339"/>
              </p:ext>
            </p:extLst>
          </p:nvPr>
        </p:nvGraphicFramePr>
        <p:xfrm>
          <a:off x="500063" y="1143000"/>
          <a:ext cx="8143931" cy="3955754"/>
        </p:xfrm>
        <a:graphic>
          <a:graphicData uri="http://schemas.openxmlformats.org/drawingml/2006/table">
            <a:tbl>
              <a:tblPr/>
              <a:tblGrid>
                <a:gridCol w="2435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4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8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0064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0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224.921,77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124.187,58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121.457,76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02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115.384,87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2019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0DED371-907D-4BE4-B880-0A7C9FC25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8760"/>
            <a:ext cx="9144000" cy="151216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7DD3571-75D4-4555-9A87-057FF4DD4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2874809"/>
            <a:ext cx="9144000" cy="117196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C24A15B-EFD9-42DE-9B3E-49686F5FA7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077072"/>
            <a:ext cx="9144000" cy="28803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9FC3542-33FE-4D4D-8908-84312015E9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96544"/>
            <a:ext cx="9144000" cy="36004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613744D6-6804-44E7-8D01-C3DD88FFB869}"/>
              </a:ext>
            </a:extLst>
          </p:cNvPr>
          <p:cNvSpPr/>
          <p:nvPr/>
        </p:nvSpPr>
        <p:spPr>
          <a:xfrm>
            <a:off x="7668344" y="4581128"/>
            <a:ext cx="93610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0779C6AC-21BE-4981-AE65-6E4BE286690E}"/>
              </a:ext>
            </a:extLst>
          </p:cNvPr>
          <p:cNvSpPr/>
          <p:nvPr/>
        </p:nvSpPr>
        <p:spPr>
          <a:xfrm>
            <a:off x="8207896" y="4068688"/>
            <a:ext cx="93610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50D997D-BC88-48CF-8F8D-42A81395BA5A}"/>
              </a:ext>
            </a:extLst>
          </p:cNvPr>
          <p:cNvSpPr/>
          <p:nvPr/>
        </p:nvSpPr>
        <p:spPr>
          <a:xfrm>
            <a:off x="8172400" y="3429000"/>
            <a:ext cx="93610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ED4177F-A734-470F-B559-D9D37822D813}"/>
              </a:ext>
            </a:extLst>
          </p:cNvPr>
          <p:cNvSpPr/>
          <p:nvPr/>
        </p:nvSpPr>
        <p:spPr>
          <a:xfrm>
            <a:off x="8172400" y="3140968"/>
            <a:ext cx="93610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34" name="Conector de Seta Reta 1033">
            <a:extLst>
              <a:ext uri="{FF2B5EF4-FFF2-40B4-BE49-F238E27FC236}">
                <a16:creationId xmlns:a16="http://schemas.microsoft.com/office/drawing/2014/main" id="{F54B9182-AF60-48A4-BFD5-CE497289AB3D}"/>
              </a:ext>
            </a:extLst>
          </p:cNvPr>
          <p:cNvCxnSpPr>
            <a:cxnSpLocks/>
          </p:cNvCxnSpPr>
          <p:nvPr/>
        </p:nvCxnSpPr>
        <p:spPr>
          <a:xfrm flipV="1">
            <a:off x="7308304" y="3573016"/>
            <a:ext cx="793104" cy="21239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Conector de Seta Reta 1035">
            <a:extLst>
              <a:ext uri="{FF2B5EF4-FFF2-40B4-BE49-F238E27FC236}">
                <a16:creationId xmlns:a16="http://schemas.microsoft.com/office/drawing/2014/main" id="{D080025F-FF9C-464D-8538-EB1EF5057C92}"/>
              </a:ext>
            </a:extLst>
          </p:cNvPr>
          <p:cNvCxnSpPr/>
          <p:nvPr/>
        </p:nvCxnSpPr>
        <p:spPr>
          <a:xfrm>
            <a:off x="7308304" y="3797610"/>
            <a:ext cx="432048" cy="68635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>
            <a:extLst>
              <a:ext uri="{FF2B5EF4-FFF2-40B4-BE49-F238E27FC236}">
                <a16:creationId xmlns:a16="http://schemas.microsoft.com/office/drawing/2014/main" id="{96C19B13-311C-4A7D-94DE-ED52DAB5F390}"/>
              </a:ext>
            </a:extLst>
          </p:cNvPr>
          <p:cNvCxnSpPr>
            <a:cxnSpLocks/>
          </p:cNvCxnSpPr>
          <p:nvPr/>
        </p:nvCxnSpPr>
        <p:spPr>
          <a:xfrm flipV="1">
            <a:off x="7343800" y="3276414"/>
            <a:ext cx="793104" cy="2123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>
            <a:extLst>
              <a:ext uri="{FF2B5EF4-FFF2-40B4-BE49-F238E27FC236}">
                <a16:creationId xmlns:a16="http://schemas.microsoft.com/office/drawing/2014/main" id="{59BA325E-7CD0-4BE1-B824-C874ED2A6B47}"/>
              </a:ext>
            </a:extLst>
          </p:cNvPr>
          <p:cNvCxnSpPr>
            <a:cxnSpLocks/>
          </p:cNvCxnSpPr>
          <p:nvPr/>
        </p:nvCxnSpPr>
        <p:spPr>
          <a:xfrm>
            <a:off x="7343800" y="3501008"/>
            <a:ext cx="828600" cy="6772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14348" y="-357214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2º Quadrimestre DE 2019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4A55EA9-DC9E-44F0-BFBA-E3D8926B4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8338"/>
            <a:ext cx="9144000" cy="106255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36BDA58-C58B-48F6-A423-9B2B279E4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9144000" cy="70433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41395C5-7EEA-4351-8CC0-03D4157C4E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64903"/>
            <a:ext cx="9144000" cy="778593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B806B38D-92B6-4366-AA54-37A3B5F22CF2}"/>
              </a:ext>
            </a:extLst>
          </p:cNvPr>
          <p:cNvSpPr/>
          <p:nvPr/>
        </p:nvSpPr>
        <p:spPr>
          <a:xfrm>
            <a:off x="7668344" y="3717032"/>
            <a:ext cx="936104" cy="3521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36922953-B7DE-41D3-BA00-0C2A7973253E}"/>
              </a:ext>
            </a:extLst>
          </p:cNvPr>
          <p:cNvCxnSpPr>
            <a:cxnSpLocks/>
          </p:cNvCxnSpPr>
          <p:nvPr/>
        </p:nvCxnSpPr>
        <p:spPr>
          <a:xfrm flipV="1">
            <a:off x="7271792" y="3018003"/>
            <a:ext cx="793104" cy="2123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E658CF7A-6375-47D5-997A-6DFB218DCC91}"/>
              </a:ext>
            </a:extLst>
          </p:cNvPr>
          <p:cNvCxnSpPr>
            <a:cxnSpLocks/>
          </p:cNvCxnSpPr>
          <p:nvPr/>
        </p:nvCxnSpPr>
        <p:spPr>
          <a:xfrm>
            <a:off x="7266353" y="3215909"/>
            <a:ext cx="663186" cy="43698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>
            <a:extLst>
              <a:ext uri="{FF2B5EF4-FFF2-40B4-BE49-F238E27FC236}">
                <a16:creationId xmlns:a16="http://schemas.microsoft.com/office/drawing/2014/main" id="{C8A73C8C-D32E-4A48-A134-6318649F3311}"/>
              </a:ext>
            </a:extLst>
          </p:cNvPr>
          <p:cNvSpPr/>
          <p:nvPr/>
        </p:nvSpPr>
        <p:spPr>
          <a:xfrm>
            <a:off x="8118575" y="2708920"/>
            <a:ext cx="936104" cy="35216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28596" y="2143116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5" name="Retângulo 4"/>
          <p:cNvSpPr/>
          <p:nvPr/>
        </p:nvSpPr>
        <p:spPr>
          <a:xfrm>
            <a:off x="285720" y="0"/>
            <a:ext cx="8643966" cy="10156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endParaRPr lang="pt-BR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Gothic" pitchFamily="34" charset="0"/>
            </a:endParaRPr>
          </a:p>
          <a:p>
            <a:pPr algn="ctr">
              <a:defRPr/>
            </a:pPr>
            <a:r>
              <a:rPr lang="pt-BR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  <p:pic>
        <p:nvPicPr>
          <p:cNvPr id="22532" name="Imagem 0" descr="Logo do Govern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143380"/>
            <a:ext cx="5500726" cy="187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05263"/>
            <a:ext cx="8175625" cy="2016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3200" b="1" dirty="0">
                <a:solidFill>
                  <a:srgbClr val="002060"/>
                </a:solidFill>
                <a:latin typeface="Century Gothic" pitchFamily="34" charset="0"/>
              </a:rPr>
              <a:t>2º Quadrimestre de 2019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214282" y="64291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2910" y="3143248"/>
            <a:ext cx="81439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525282"/>
              </p:ext>
            </p:extLst>
          </p:nvPr>
        </p:nvGraphicFramePr>
        <p:xfrm>
          <a:off x="571472" y="1340768"/>
          <a:ext cx="8176992" cy="4752529"/>
        </p:xfrm>
        <a:graphic>
          <a:graphicData uri="http://schemas.openxmlformats.org/drawingml/2006/table">
            <a:tbl>
              <a:tblPr/>
              <a:tblGrid>
                <a:gridCol w="3054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2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8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981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9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95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899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285.387,9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151.096,6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52,94%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549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75,4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3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8.739,4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4.334,3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49,59%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7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294.202,7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155.430,9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pt-BR" sz="27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52,83%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922473"/>
              </p:ext>
            </p:extLst>
          </p:nvPr>
        </p:nvGraphicFramePr>
        <p:xfrm>
          <a:off x="500063" y="1143000"/>
          <a:ext cx="8136000" cy="5097810"/>
        </p:xfrm>
        <a:graphic>
          <a:graphicData uri="http://schemas.openxmlformats.org/drawingml/2006/table">
            <a:tbl>
              <a:tblPr/>
              <a:tblGrid>
                <a:gridCol w="385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9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0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151.096,6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21.609,7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5.435,1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1.672,2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24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122.026,3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78,51%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7306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54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4.334,3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9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155.430,9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357158" y="357166"/>
          <a:ext cx="8501122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/>
        </p:nvGraphicFramePr>
        <p:xfrm>
          <a:off x="467544" y="836712"/>
          <a:ext cx="7884368" cy="573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/>
          <p:nvPr/>
        </p:nvGraphicFramePr>
        <p:xfrm>
          <a:off x="0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500034" y="642918"/>
          <a:ext cx="821537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4163028"/>
              </p:ext>
            </p:extLst>
          </p:nvPr>
        </p:nvGraphicFramePr>
        <p:xfrm>
          <a:off x="467544" y="857232"/>
          <a:ext cx="8247860" cy="573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14290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114230"/>
              </p:ext>
            </p:extLst>
          </p:nvPr>
        </p:nvGraphicFramePr>
        <p:xfrm>
          <a:off x="500063" y="1285875"/>
          <a:ext cx="8215369" cy="4447382"/>
        </p:xfrm>
        <a:graphic>
          <a:graphicData uri="http://schemas.openxmlformats.org/drawingml/2006/table">
            <a:tbl>
              <a:tblPr/>
              <a:tblGrid>
                <a:gridCol w="3357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8683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3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32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256.326,8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110.136,1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42,97%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91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35.876,0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2.000,0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2656">
                <a:tc>
                  <a:txBody>
                    <a:bodyPr/>
                    <a:lstStyle/>
                    <a:p>
                      <a:pPr algn="l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14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294.202,8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111.306,5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2019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411726"/>
              </p:ext>
            </p:extLst>
          </p:nvPr>
        </p:nvGraphicFramePr>
        <p:xfrm>
          <a:off x="500063" y="928688"/>
          <a:ext cx="8082019" cy="4900780"/>
        </p:xfrm>
        <a:graphic>
          <a:graphicData uri="http://schemas.openxmlformats.org/drawingml/2006/table">
            <a:tbl>
              <a:tblPr/>
              <a:tblGrid>
                <a:gridCol w="35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646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3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110.136,1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95.577,3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85,87%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14.558,8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1.170,4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1.111,1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111.306,5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000179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167506"/>
              </p:ext>
            </p:extLst>
          </p:nvPr>
        </p:nvGraphicFramePr>
        <p:xfrm>
          <a:off x="571472" y="762000"/>
          <a:ext cx="7929618" cy="5589270"/>
        </p:xfrm>
        <a:graphic>
          <a:graphicData uri="http://schemas.openxmlformats.org/drawingml/2006/table">
            <a:tbl>
              <a:tblPr/>
              <a:tblGrid>
                <a:gridCol w="3749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977">
                <a:tc>
                  <a:txBody>
                    <a:bodyPr/>
                    <a:lstStyle/>
                    <a:p>
                      <a:pPr algn="l" fontAlgn="b"/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Funções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25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54.517,1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48,98%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Administração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19.008,2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Saúde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19.067,7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Previdência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7.931,9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Legislativa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6.499,4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Segurança Pública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1.297,8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Urbanismo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1.280,2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Assistência Social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907,8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Desporto e Lazer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385,5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189,2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181,5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Trabalho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36,3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Agricultura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4,2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19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111.306,5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_rels/themeOverr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4.xml><?xml version="1.0" encoding="utf-8"?>
<a:themeOverride xmlns:a="http://schemas.openxmlformats.org/drawingml/2006/main">
  <a:clrScheme name="Aspecto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Aspecto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</a:minorFont>
  </a:fontScheme>
  <a:fmtScheme name="Aspecto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5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1713</TotalTime>
  <Words>618</Words>
  <Application>Microsoft Office PowerPoint</Application>
  <PresentationFormat>Apresentação na tela (4:3)</PresentationFormat>
  <Paragraphs>260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Calibri</vt:lpstr>
      <vt:lpstr>Century Gothic</vt:lpstr>
      <vt:lpstr>Franklin Gothic Book</vt:lpstr>
      <vt:lpstr>Franklin Gothic Medium</vt:lpstr>
      <vt:lpstr>Helvetica-Bold</vt:lpstr>
      <vt:lpstr>Times New Roman</vt:lpstr>
      <vt:lpstr>Wingdings 2</vt:lpstr>
      <vt:lpstr>Viagem</vt:lpstr>
      <vt:lpstr>Apresentação do PowerPoint</vt:lpstr>
      <vt:lpstr>Apresentação do PowerPoint</vt:lpstr>
      <vt:lpstr>Quadro 1 – Execução Orçamentária da Receita 2º Quadrimestre de 2019</vt:lpstr>
      <vt:lpstr>Quadro 2 – Composição das Receitas Arrecadadas  2º Quadrimestre DE 2019</vt:lpstr>
      <vt:lpstr>Apresentação do PowerPoint</vt:lpstr>
      <vt:lpstr>Quadro 3 – Execução Orçamentária da Despesa   2º Quadrimestre DE 2019</vt:lpstr>
      <vt:lpstr>Quadro 4 – Despesas por Categoria Econômica   2º Quadrimestre DE 2019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2º Quadrimestre DE 2019</vt:lpstr>
      <vt:lpstr>Resultado Orçamentário - 2º Quadrimestre DE 2019</vt:lpstr>
      <vt:lpstr>Quadro 8 – Demo. Resumido do Resultado Primário  2º Quadrimestre DE 2019</vt:lpstr>
      <vt:lpstr>Resultado primário – 2º Quadrimestre de 2019</vt:lpstr>
      <vt:lpstr>Quadro 7 – Demonstrativo Resumido da Despesa com Pessoal – 2º Quadrimestre DE 2019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CGM-SIGFIS</cp:lastModifiedBy>
  <cp:revision>219</cp:revision>
  <dcterms:created xsi:type="dcterms:W3CDTF">2009-09-30T17:11:41Z</dcterms:created>
  <dcterms:modified xsi:type="dcterms:W3CDTF">2019-09-27T14:33:26Z</dcterms:modified>
</cp:coreProperties>
</file>