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theme/themeOverride3.xml" ContentType="application/vnd.openxmlformats-officedocument.themeOverrid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5" r:id="rId1"/>
  </p:sldMasterIdLst>
  <p:handoutMasterIdLst>
    <p:handoutMasterId r:id="rId20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297" r:id="rId11"/>
    <p:sldId id="268" r:id="rId12"/>
    <p:sldId id="299" r:id="rId13"/>
    <p:sldId id="271" r:id="rId14"/>
    <p:sldId id="298" r:id="rId15"/>
    <p:sldId id="269" r:id="rId16"/>
    <p:sldId id="291" r:id="rId17"/>
    <p:sldId id="293" r:id="rId18"/>
    <p:sldId id="292" r:id="rId19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92" d="100"/>
          <a:sy n="92" d="100"/>
        </p:scale>
        <p:origin x="188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3&#186;%20Quad\Quadros%20Rel.%20da%20Audi&#234;ncia%20P&#250;blica%202018%20-%203&#186;Quad.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3&#186;%20Quad\Quadros%20Rel.%20da%20Audi&#234;ncia%20P&#250;blica%202018%20-%203&#186;Quad.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3&#186;%20Quad\Quadros%20Rel.%20da%20Audi&#234;ncia%20P&#250;blica%202018%20-%203&#186;Quad.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ln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82D0-481A-AFFD-CE13716ECD9E}"/>
              </c:ext>
            </c:extLst>
          </c:dPt>
          <c:dPt>
            <c:idx val="4"/>
            <c:bubble3D val="0"/>
            <c:explosion val="21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82D0-481A-AFFD-CE13716ECD9E}"/>
              </c:ext>
            </c:extLst>
          </c:dPt>
          <c:dLbls>
            <c:dLbl>
              <c:idx val="0"/>
              <c:layout>
                <c:manualLayout>
                  <c:x val="-2.109213109293313E-2"/>
                  <c:y val="-9.8579258323376342E-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D0-481A-AFFD-CE13716ECD9E}"/>
                </c:ext>
              </c:extLst>
            </c:dLbl>
            <c:dLbl>
              <c:idx val="1"/>
              <c:layout>
                <c:manualLayout>
                  <c:x val="-1.5065807923523586E-2"/>
                  <c:y val="-1.07542251402960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2D0-481A-AFFD-CE13716ECD9E}"/>
                </c:ext>
              </c:extLst>
            </c:dLbl>
            <c:dLbl>
              <c:idx val="2"/>
              <c:layout>
                <c:manualLayout>
                  <c:x val="1.6572388715875946E-2"/>
                  <c:y val="0.1096930964310197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2D0-481A-AFFD-CE13716ECD9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82D0-481A-AFFD-CE13716ECD9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(Plan1!$B$13:$B$18,Plan1!$B$20)</c:f>
              <c:numCache>
                <c:formatCode>_-* #,##0.0_-;\-* #,##0.0_-;_-* "-"??_-;_-@_-</c:formatCode>
                <c:ptCount val="7"/>
                <c:pt idx="0">
                  <c:v>32682.3</c:v>
                </c:pt>
                <c:pt idx="1">
                  <c:v>7931.4</c:v>
                </c:pt>
                <c:pt idx="2">
                  <c:v>5006.5</c:v>
                </c:pt>
                <c:pt idx="3">
                  <c:v>0</c:v>
                </c:pt>
                <c:pt idx="4">
                  <c:v>203142.39999999999</c:v>
                </c:pt>
                <c:pt idx="5">
                  <c:v>3787.6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2D0-481A-AFFD-CE13716ECD9E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82D0-481A-AFFD-CE13716ECD9E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0.12588184270653108</c:v>
                </c:pt>
                <c:pt idx="1">
                  <c:v>3.0549234516621549E-2</c:v>
                </c:pt>
                <c:pt idx="2">
                  <c:v>1.9283448395928309E-2</c:v>
                </c:pt>
                <c:pt idx="3">
                  <c:v>0</c:v>
                </c:pt>
                <c:pt idx="4">
                  <c:v>0.78244002545191793</c:v>
                </c:pt>
                <c:pt idx="5">
                  <c:v>1.4588632606495169E-2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82D0-481A-AFFD-CE13716ECD9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1.0722222222222223E-2"/>
          <c:y val="1.2461059190031223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5753675730110775"/>
          <c:w val="0.93982110225300641"/>
          <c:h val="0.77751134867146954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A-691E-42C5-B67D-096AC465E9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691E-42C5-B67D-096AC465E9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C-691E-42C5-B67D-096AC465E9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691E-42C5-B67D-096AC465E95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691E-42C5-B67D-096AC465E95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691E-42C5-B67D-096AC465E95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A-691E-42C5-B67D-096AC465E95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691E-42C5-B67D-096AC465E95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C-691E-42C5-B67D-096AC465E95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691E-42C5-B67D-096AC465E95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691E-42C5-B67D-096AC465E95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691E-42C5-B67D-096AC465E9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691E-42C5-B67D-096AC465E958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691E-42C5-B67D-096AC465E9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691E-42C5-B67D-096AC465E9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691E-42C5-B67D-096AC465E9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3-691E-42C5-B67D-096AC465E95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691E-42C5-B67D-096AC465E95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5-691E-42C5-B67D-096AC465E95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691E-42C5-B67D-096AC465E95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1-691E-42C5-B67D-096AC465E95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691E-42C5-B67D-096AC465E95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3-691E-42C5-B67D-096AC465E95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691E-42C5-B67D-096AC465E95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5-691E-42C5-B67D-096AC465E9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0.52370769528224592</c:v>
                </c:pt>
                <c:pt idx="1">
                  <c:v>3.178802399285256E-4</c:v>
                </c:pt>
                <c:pt idx="2">
                  <c:v>0.24729474566402004</c:v>
                </c:pt>
                <c:pt idx="3">
                  <c:v>0.22095331909977811</c:v>
                </c:pt>
                <c:pt idx="4">
                  <c:v>7.7263597140274573E-3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91E-42C5-B67D-096AC465E958}"/>
            </c:ext>
          </c:extLst>
        </c:ser>
        <c:ser>
          <c:idx val="3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691E-42C5-B67D-096AC465E9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7-691E-42C5-B67D-096AC465E95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691E-42C5-B67D-096AC465E9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9-691E-42C5-B67D-096AC465E95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691E-42C5-B67D-096AC465E95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691E-42C5-B67D-096AC465E95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691E-42C5-B67D-096AC465E95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7-691E-42C5-B67D-096AC465E95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691E-42C5-B67D-096AC465E95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9-691E-42C5-B67D-096AC465E95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691E-42C5-B67D-096AC465E95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691E-42C5-B67D-096AC465E9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691E-42C5-B67D-096AC465E95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6834351979501419"/>
          <c:w val="0.92381936277393428"/>
          <c:h val="0.76473699688726549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55FD-4C78-8635-A5E71D8288F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55FD-4C78-8635-A5E71D8288F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55FD-4C78-8635-A5E71D8288F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55FD-4C78-8635-A5E71D8288F8}"/>
              </c:ext>
            </c:extLst>
          </c:dPt>
          <c:dPt>
            <c:idx val="4"/>
            <c:bubble3D val="0"/>
            <c:explosion val="24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55FD-4C78-8635-A5E71D8288F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55FD-4C78-8635-A5E71D8288F8}"/>
              </c:ext>
            </c:extLst>
          </c:dPt>
          <c:dLbls>
            <c:dLbl>
              <c:idx val="0"/>
              <c:layout>
                <c:manualLayout>
                  <c:x val="-0.27085834228225986"/>
                  <c:y val="-0.1790836837842779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FD-4C78-8635-A5E71D8288F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FD-4C78-8635-A5E71D8288F8}"/>
                </c:ext>
              </c:extLst>
            </c:dLbl>
            <c:dLbl>
              <c:idx val="2"/>
              <c:layout>
                <c:manualLayout>
                  <c:x val="0.16668205678908302"/>
                  <c:y val="5.770474255271178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5FD-4C78-8635-A5E71D8288F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55FD-4C78-8635-A5E71D8288F8}"/>
                </c:ext>
              </c:extLst>
            </c:dLbl>
            <c:dLbl>
              <c:idx val="4"/>
              <c:layout>
                <c:manualLayout>
                  <c:x val="9.2270424293956654E-2"/>
                  <c:y val="9.949093543570998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5FD-4C78-8635-A5E71D8288F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5FD-4C78-8635-A5E71D8288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(Plan1!$B$37:$B$39,Plan1!$B$41:$B$43)</c:f>
              <c:numCache>
                <c:formatCode>_-* #,##0.0_-;\-* #,##0.0_-;_-* "-"??_-;_-@_-</c:formatCode>
                <c:ptCount val="6"/>
                <c:pt idx="0">
                  <c:v>138643.5</c:v>
                </c:pt>
                <c:pt idx="1">
                  <c:v>85</c:v>
                </c:pt>
                <c:pt idx="2">
                  <c:v>38538.800000000003</c:v>
                </c:pt>
                <c:pt idx="3">
                  <c:v>1340.3</c:v>
                </c:pt>
                <c:pt idx="4">
                  <c:v>2066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5FD-4C78-8635-A5E71D8288F8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55FD-4C78-8635-A5E71D8288F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55FD-4C78-8635-A5E71D8288F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55FD-4C78-8635-A5E71D8288F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55FD-4C78-8635-A5E71D8288F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55FD-4C78-8635-A5E71D8288F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55FD-4C78-8635-A5E71D8288F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55FD-4C78-8635-A5E71D8288F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55FD-4C78-8635-A5E71D8288F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55FD-4C78-8635-A5E71D8288F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55FD-4C78-8635-A5E71D8288F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55FD-4C78-8635-A5E71D8288F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55FD-4C78-8635-A5E71D8288F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55FD-4C78-8635-A5E71D8288F8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55FD-4C78-8635-A5E71D8288F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55FD-4C78-8635-A5E71D8288F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55FD-4C78-8635-A5E71D8288F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55FD-4C78-8635-A5E71D8288F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55FD-4C78-8635-A5E71D8288F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55FD-4C78-8635-A5E71D8288F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55FD-4C78-8635-A5E71D8288F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55FD-4C78-8635-A5E71D8288F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55FD-4C78-8635-A5E71D8288F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55FD-4C78-8635-A5E71D8288F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55FD-4C78-8635-A5E71D8288F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55FD-4C78-8635-A5E71D8288F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0.76736999760894797</c:v>
                </c:pt>
                <c:pt idx="1">
                  <c:v>4.7046165018021455E-4</c:v>
                </c:pt>
                <c:pt idx="2">
                  <c:v>0.21330620522312063</c:v>
                </c:pt>
                <c:pt idx="3">
                  <c:v>7.4183499969004887E-3</c:v>
                </c:pt>
                <c:pt idx="4">
                  <c:v>1.1434985520850862E-2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55FD-4C78-8635-A5E71D8288F8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55FD-4C78-8635-A5E71D8288F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55FD-4C78-8635-A5E71D8288F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55FD-4C78-8635-A5E71D8288F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55FD-4C78-8635-A5E71D8288F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55FD-4C78-8635-A5E71D8288F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55FD-4C78-8635-A5E71D8288F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55FD-4C78-8635-A5E71D8288F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55FD-4C78-8635-A5E71D8288F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55FD-4C78-8635-A5E71D8288F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55FD-4C78-8635-A5E71D8288F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55FD-4C78-8635-A5E71D8288F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55FD-4C78-8635-A5E71D8288F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33-55FD-4C78-8635-A5E71D8288F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/>
              <a:t>Principais Áreas de Investimento</a:t>
            </a:r>
          </a:p>
        </c:rich>
      </c:tx>
      <c:layout>
        <c:manualLayout>
          <c:xMode val="edge"/>
          <c:yMode val="edge"/>
          <c:x val="0.32320814081550375"/>
          <c:y val="1.23785610770150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5501618547681612"/>
          <c:y val="0.14387758821813937"/>
          <c:w val="0.8295885826771654"/>
          <c:h val="0.525235491396908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Plan1!$A$49:$A$53</c:f>
              <c:strCache>
                <c:ptCount val="5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  <c:pt idx="3">
                  <c:v>Previdência Social</c:v>
                </c:pt>
                <c:pt idx="4">
                  <c:v>Legislativa</c:v>
                </c:pt>
              </c:strCache>
            </c:strRef>
          </c:cat>
          <c:val>
            <c:numRef>
              <c:f>Plan1!$B$49:$B$53</c:f>
              <c:numCache>
                <c:formatCode>_-* #,##0.0_-;\-* #,##0.0_-;_-* "-"??_-;_-@_-</c:formatCode>
                <c:ptCount val="5"/>
                <c:pt idx="0">
                  <c:v>85017.3</c:v>
                </c:pt>
                <c:pt idx="1">
                  <c:v>32031.5</c:v>
                </c:pt>
                <c:pt idx="2">
                  <c:v>30569.9</c:v>
                </c:pt>
                <c:pt idx="3">
                  <c:v>12071.1</c:v>
                </c:pt>
                <c:pt idx="4">
                  <c:v>9383.5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94-4077-B56F-EFEDE0AFBC3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62322176"/>
        <c:axId val="62323712"/>
      </c:barChart>
      <c:catAx>
        <c:axId val="62322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3712"/>
        <c:crosses val="autoZero"/>
        <c:auto val="1"/>
        <c:lblAlgn val="ctr"/>
        <c:lblOffset val="100"/>
        <c:noMultiLvlLbl val="0"/>
      </c:catAx>
      <c:valAx>
        <c:axId val="62323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2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066885389326341"/>
          <c:y val="0.17177092446777489"/>
          <c:w val="0.73877559055118813"/>
          <c:h val="0.6213502478856809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ED3-4ACA-9358-74AD7A2A8DE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ED3-4ACA-9358-74AD7A2A8DE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(Plan1!$A$66,Plan1!$A$72,Plan1!$A$73)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 no ano</c:v>
                </c:pt>
              </c:strCache>
            </c:strRef>
          </c:cat>
          <c:val>
            <c:numRef>
              <c:f>(Plan1!$B$66,Plan1!$B$72,Plan1!$B$73)</c:f>
              <c:numCache>
                <c:formatCode>#,##0.00</c:formatCode>
                <c:ptCount val="3"/>
                <c:pt idx="0" formatCode="_(* #,##0.00_);_(* \(#,##0.00\);_(* &quot;-&quot;??_);_(@_)">
                  <c:v>259626.8</c:v>
                </c:pt>
                <c:pt idx="1">
                  <c:v>180673.59999999998</c:v>
                </c:pt>
                <c:pt idx="2" formatCode="_(* #,##0.00_);_(* \(#,##0.00\);_(* &quot;-&quot;??_);_(@_)">
                  <c:v>78953.2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D3-4ACA-9358-74AD7A2A8DE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5325312"/>
        <c:axId val="45335296"/>
      </c:barChart>
      <c:catAx>
        <c:axId val="45325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35296"/>
        <c:crosses val="autoZero"/>
        <c:auto val="1"/>
        <c:lblAlgn val="ctr"/>
        <c:lblOffset val="100"/>
        <c:noMultiLvlLbl val="0"/>
      </c:catAx>
      <c:valAx>
        <c:axId val="4533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2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(Plan1!$A$99,Plan1!$A$102,Plan1!$A$103)</c:f>
              <c:strCache>
                <c:ptCount val="3"/>
                <c:pt idx="0">
                  <c:v>Receita Primária Total</c:v>
                </c:pt>
                <c:pt idx="1">
                  <c:v>Despesas Primárias Total</c:v>
                </c:pt>
                <c:pt idx="2">
                  <c:v>Resultado Primário</c:v>
                </c:pt>
              </c:strCache>
            </c:strRef>
          </c:cat>
          <c:val>
            <c:numRef>
              <c:f>(Plan1!$E$99,Plan1!$E$102,Plan1!$E$103)</c:f>
              <c:numCache>
                <c:formatCode>_(* #,##0.00_);_(* \(#,##0.00\);_(* "-"??_);_(@_)</c:formatCode>
                <c:ptCount val="3"/>
                <c:pt idx="0">
                  <c:v>247543.7</c:v>
                </c:pt>
                <c:pt idx="1">
                  <c:v>174104.90000000002</c:v>
                </c:pt>
                <c:pt idx="2" formatCode="#,##0.00">
                  <c:v>73438.799999999988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D1-4545-8C9C-D2EBA95835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99629408"/>
        <c:axId val="39963203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(Plan1!$A$99,Plan1!$A$102,Plan1!$A$103)</c15:sqref>
                        </c15:formulaRef>
                      </c:ext>
                    </c:extLst>
                    <c:strCache>
                      <c:ptCount val="3"/>
                      <c:pt idx="0">
                        <c:v>Receita Primária Total</c:v>
                      </c:pt>
                      <c:pt idx="1">
                        <c:v>Despesas Primárias Total</c:v>
                      </c:pt>
                      <c:pt idx="2">
                        <c:v>Resultado Primário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(Plan1!$F$99,Plan1!$F$102,Plan1!$F$103)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F4D1-4545-8C9C-D2EBA958358D}"/>
                  </c:ext>
                </c:extLst>
              </c15:ser>
            </c15:filteredBarSeries>
          </c:ext>
        </c:extLst>
      </c:barChart>
      <c:catAx>
        <c:axId val="39962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32032"/>
        <c:crosses val="autoZero"/>
        <c:auto val="1"/>
        <c:lblAlgn val="ctr"/>
        <c:lblOffset val="100"/>
        <c:noMultiLvlLbl val="0"/>
      </c:catAx>
      <c:valAx>
        <c:axId val="39963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29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0.04583</cdr:x>
      <cdr:y>0.02778</cdr:y>
    </cdr:from>
    <cdr:to>
      <cdr:x>0.95208</cdr:x>
      <cdr:y>0.11111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209550" y="76200"/>
          <a:ext cx="4143375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pt-BR" sz="2000" b="1" dirty="0"/>
            <a:t>Resultado Orçamentário - 3º Quadrimestre</a:t>
          </a:r>
          <a:r>
            <a:rPr lang="pt-BR" sz="2000" b="1" baseline="0" dirty="0"/>
            <a:t> de 2019</a:t>
          </a:r>
          <a:endParaRPr lang="pt-BR" sz="20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7AF6290-2A9A-4BB4-8D28-4898D9552F7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EE623-65CE-45F2-8392-287574EB8C8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42D8A-FDE4-4BE5-B78D-2BEE97C330B3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95215589-C877-486C-8E75-A4F98155E3B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B41232-9E50-4D54-B802-0AA435459CF8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3A16E-7B59-4D5D-824B-464FAD1C0C2F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10314-8920-4B11-BB1D-9FA26FB36B67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5DE7DA-E5A8-49C0-B29F-19FD6936DFA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  <p:sldLayoutId id="2147484423" r:id="rId8"/>
    <p:sldLayoutId id="2147484424" r:id="rId9"/>
    <p:sldLayoutId id="2147484425" r:id="rId10"/>
    <p:sldLayoutId id="2147484426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549275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Imagem 0" descr="Logo do Gover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3716338"/>
            <a:ext cx="54959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42910" y="500042"/>
            <a:ext cx="7772400" cy="29845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all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Century Gothic" pitchFamily="34" charset="0"/>
                <a:ea typeface="+mj-ea"/>
                <a:cs typeface="+mj-cs"/>
              </a:rPr>
              <a:t>Despesas Por função de governo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8659875"/>
              </p:ext>
            </p:extLst>
          </p:nvPr>
        </p:nvGraphicFramePr>
        <p:xfrm>
          <a:off x="107504" y="1124744"/>
          <a:ext cx="8640959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2019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705415"/>
              </p:ext>
            </p:extLst>
          </p:nvPr>
        </p:nvGraphicFramePr>
        <p:xfrm>
          <a:off x="671635" y="1069818"/>
          <a:ext cx="7956000" cy="4307394"/>
        </p:xfrm>
        <a:graphic>
          <a:graphicData uri="http://schemas.openxmlformats.org/drawingml/2006/table">
            <a:tbl>
              <a:tblPr/>
              <a:tblGrid>
                <a:gridCol w="3942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6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54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2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259.626,80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177.267,30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82.359,50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3.406,30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09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-3.406,30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09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180.673,60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Resultado orçamentário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78.953,20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4026564"/>
              </p:ext>
            </p:extLst>
          </p:nvPr>
        </p:nvGraphicFramePr>
        <p:xfrm>
          <a:off x="107504" y="476672"/>
          <a:ext cx="8568952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2051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500034" y="0"/>
            <a:ext cx="8183562" cy="1050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526643"/>
              </p:ext>
            </p:extLst>
          </p:nvPr>
        </p:nvGraphicFramePr>
        <p:xfrm>
          <a:off x="642910" y="1071546"/>
          <a:ext cx="8072523" cy="4599517"/>
        </p:xfrm>
        <a:graphic>
          <a:graphicData uri="http://schemas.openxmlformats.org/drawingml/2006/table">
            <a:tbl>
              <a:tblPr/>
              <a:tblGrid>
                <a:gridCol w="2355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3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9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03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2823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247.543,70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72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49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247.543,70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173.387,20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1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717,70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06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174.104,90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73.438,80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74D26-F0D8-4D13-B1E7-7AE3DD3D6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000" dirty="0"/>
              <a:t>Resultado primário – 3º Quadrimestre de 2019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4C4332D-C940-436F-9D42-8E455BDA73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9365945"/>
              </p:ext>
            </p:extLst>
          </p:nvPr>
        </p:nvGraphicFramePr>
        <p:xfrm>
          <a:off x="467544" y="1298448"/>
          <a:ext cx="8280920" cy="5298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010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Demonstrativo Resumido da Despesa com Pessoal – 3º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423073"/>
              </p:ext>
            </p:extLst>
          </p:nvPr>
        </p:nvGraphicFramePr>
        <p:xfrm>
          <a:off x="500063" y="1143000"/>
          <a:ext cx="8143931" cy="4859193"/>
        </p:xfrm>
        <a:graphic>
          <a:graphicData uri="http://schemas.openxmlformats.org/drawingml/2006/table">
            <a:tbl>
              <a:tblPr/>
              <a:tblGrid>
                <a:gridCol w="2435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4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8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0064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40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246.442,63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127.130,18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133.079,02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126.425,07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1472" y="0"/>
            <a:ext cx="7929563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3º Quadrimestre DE 2019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0B37B2C-A218-4641-9321-C1008C8BD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503" y="4085055"/>
            <a:ext cx="8268978" cy="31756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86FE131D-D912-4063-9A08-BF1DE9B9F2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558" y="1710202"/>
            <a:ext cx="8347922" cy="11514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375B9D49-1705-4009-BB8D-0233A13C8C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558" y="3092645"/>
            <a:ext cx="8347922" cy="709144"/>
          </a:xfrm>
          <a:prstGeom prst="rect">
            <a:avLst/>
          </a:prstGeom>
        </p:spPr>
      </p:pic>
      <p:sp>
        <p:nvSpPr>
          <p:cNvPr id="16" name="Retângulo 15">
            <a:extLst>
              <a:ext uri="{FF2B5EF4-FFF2-40B4-BE49-F238E27FC236}">
                <a16:creationId xmlns:a16="http://schemas.microsoft.com/office/drawing/2014/main" id="{0779C6AC-21BE-4981-AE65-6E4BE286690E}"/>
              </a:ext>
            </a:extLst>
          </p:cNvPr>
          <p:cNvSpPr/>
          <p:nvPr/>
        </p:nvSpPr>
        <p:spPr>
          <a:xfrm>
            <a:off x="8207896" y="4068688"/>
            <a:ext cx="714665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C50D997D-BC88-48CF-8F8D-42A81395BA5A}"/>
              </a:ext>
            </a:extLst>
          </p:cNvPr>
          <p:cNvSpPr/>
          <p:nvPr/>
        </p:nvSpPr>
        <p:spPr>
          <a:xfrm>
            <a:off x="8172400" y="3429000"/>
            <a:ext cx="714665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2ED4177F-A734-470F-B559-D9D37822D813}"/>
              </a:ext>
            </a:extLst>
          </p:cNvPr>
          <p:cNvSpPr/>
          <p:nvPr/>
        </p:nvSpPr>
        <p:spPr>
          <a:xfrm>
            <a:off x="8172400" y="3092388"/>
            <a:ext cx="714665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34" name="Conector de Seta Reta 1033">
            <a:extLst>
              <a:ext uri="{FF2B5EF4-FFF2-40B4-BE49-F238E27FC236}">
                <a16:creationId xmlns:a16="http://schemas.microsoft.com/office/drawing/2014/main" id="{F54B9182-AF60-48A4-BFD5-CE497289AB3D}"/>
              </a:ext>
            </a:extLst>
          </p:cNvPr>
          <p:cNvCxnSpPr>
            <a:cxnSpLocks/>
          </p:cNvCxnSpPr>
          <p:nvPr/>
        </p:nvCxnSpPr>
        <p:spPr>
          <a:xfrm flipV="1">
            <a:off x="7020272" y="3573017"/>
            <a:ext cx="1081136" cy="3637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de Seta Reta 45">
            <a:extLst>
              <a:ext uri="{FF2B5EF4-FFF2-40B4-BE49-F238E27FC236}">
                <a16:creationId xmlns:a16="http://schemas.microsoft.com/office/drawing/2014/main" id="{96C19B13-311C-4A7D-94DE-ED52DAB5F390}"/>
              </a:ext>
            </a:extLst>
          </p:cNvPr>
          <p:cNvCxnSpPr>
            <a:cxnSpLocks/>
          </p:cNvCxnSpPr>
          <p:nvPr/>
        </p:nvCxnSpPr>
        <p:spPr>
          <a:xfrm flipV="1">
            <a:off x="7262918" y="3276414"/>
            <a:ext cx="873986" cy="4479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de Seta Reta 46">
            <a:extLst>
              <a:ext uri="{FF2B5EF4-FFF2-40B4-BE49-F238E27FC236}">
                <a16:creationId xmlns:a16="http://schemas.microsoft.com/office/drawing/2014/main" id="{59BA325E-7CD0-4BE1-B824-C874ED2A6B47}"/>
              </a:ext>
            </a:extLst>
          </p:cNvPr>
          <p:cNvCxnSpPr>
            <a:cxnSpLocks/>
          </p:cNvCxnSpPr>
          <p:nvPr/>
        </p:nvCxnSpPr>
        <p:spPr>
          <a:xfrm>
            <a:off x="7262918" y="3321213"/>
            <a:ext cx="909482" cy="8570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>
            <a:extLst>
              <a:ext uri="{FF2B5EF4-FFF2-40B4-BE49-F238E27FC236}">
                <a16:creationId xmlns:a16="http://schemas.microsoft.com/office/drawing/2014/main" id="{869EDEF5-B64C-4F7A-857D-92D15EA199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503" y="4524388"/>
            <a:ext cx="8263562" cy="1681336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613744D6-6804-44E7-8D01-C3DD88FFB869}"/>
              </a:ext>
            </a:extLst>
          </p:cNvPr>
          <p:cNvSpPr/>
          <p:nvPr/>
        </p:nvSpPr>
        <p:spPr>
          <a:xfrm>
            <a:off x="6875748" y="4941168"/>
            <a:ext cx="936104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36" name="Conector de Seta Reta 1035">
            <a:extLst>
              <a:ext uri="{FF2B5EF4-FFF2-40B4-BE49-F238E27FC236}">
                <a16:creationId xmlns:a16="http://schemas.microsoft.com/office/drawing/2014/main" id="{D080025F-FF9C-464D-8538-EB1EF5057C92}"/>
              </a:ext>
            </a:extLst>
          </p:cNvPr>
          <p:cNvCxnSpPr>
            <a:cxnSpLocks/>
          </p:cNvCxnSpPr>
          <p:nvPr/>
        </p:nvCxnSpPr>
        <p:spPr>
          <a:xfrm>
            <a:off x="7020272" y="3609396"/>
            <a:ext cx="323528" cy="14757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14348" y="-357214"/>
            <a:ext cx="7215191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3º Quadrimestre DE 2019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0707244-97E2-40DB-845E-ED831B858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75" y="1235799"/>
            <a:ext cx="8376047" cy="1014932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E8516785-BE22-4B21-81DF-D312FC90B9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763" y="5622201"/>
            <a:ext cx="8488473" cy="763869"/>
          </a:xfrm>
          <a:prstGeom prst="rect">
            <a:avLst/>
          </a:prstGeom>
        </p:spPr>
      </p:pic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36922953-B7DE-41D3-BA00-0C2A7973253E}"/>
              </a:ext>
            </a:extLst>
          </p:cNvPr>
          <p:cNvCxnSpPr>
            <a:cxnSpLocks/>
          </p:cNvCxnSpPr>
          <p:nvPr/>
        </p:nvCxnSpPr>
        <p:spPr>
          <a:xfrm flipV="1">
            <a:off x="7308304" y="6004135"/>
            <a:ext cx="837259" cy="21983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 15">
            <a:extLst>
              <a:ext uri="{FF2B5EF4-FFF2-40B4-BE49-F238E27FC236}">
                <a16:creationId xmlns:a16="http://schemas.microsoft.com/office/drawing/2014/main" id="{C8A73C8C-D32E-4A48-A134-6318649F3311}"/>
              </a:ext>
            </a:extLst>
          </p:cNvPr>
          <p:cNvSpPr/>
          <p:nvPr/>
        </p:nvSpPr>
        <p:spPr>
          <a:xfrm>
            <a:off x="7929539" y="5814066"/>
            <a:ext cx="936104" cy="3521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3B64EF3-C803-426A-A830-B62F888B67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190" y="2273086"/>
            <a:ext cx="8376046" cy="3263395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B806B38D-92B6-4366-AA54-37A3B5F22CF2}"/>
              </a:ext>
            </a:extLst>
          </p:cNvPr>
          <p:cNvSpPr/>
          <p:nvPr/>
        </p:nvSpPr>
        <p:spPr>
          <a:xfrm>
            <a:off x="6572963" y="5160115"/>
            <a:ext cx="936104" cy="3521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E658CF7A-6375-47D5-997A-6DFB218DCC91}"/>
              </a:ext>
            </a:extLst>
          </p:cNvPr>
          <p:cNvCxnSpPr>
            <a:cxnSpLocks/>
          </p:cNvCxnSpPr>
          <p:nvPr/>
        </p:nvCxnSpPr>
        <p:spPr>
          <a:xfrm>
            <a:off x="6804248" y="4732834"/>
            <a:ext cx="144016" cy="58438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392906" y="0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solidFill>
                  <a:schemeClr val="bg2">
                    <a:lumMod val="25000"/>
                  </a:schemeClr>
                </a:solidFill>
                <a:latin typeface="Helvetica-Bold"/>
              </a:rPr>
              <a:t>FIM</a:t>
            </a:r>
          </a:p>
        </p:txBody>
      </p:sp>
      <p:pic>
        <p:nvPicPr>
          <p:cNvPr id="22532" name="Imagem 0" descr="Logo do Govern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648" y="1417952"/>
            <a:ext cx="5812128" cy="1946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EA405358-F487-4A42-A348-10D8A9E42A77}"/>
              </a:ext>
            </a:extLst>
          </p:cNvPr>
          <p:cNvSpPr/>
          <p:nvPr/>
        </p:nvSpPr>
        <p:spPr>
          <a:xfrm>
            <a:off x="594974" y="3861048"/>
            <a:ext cx="8143900" cy="12464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MUNICIPLA DE PLANEJAMENTO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MUNICIPAL DE FAZENDA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8357" y="4394200"/>
            <a:ext cx="8175625" cy="2016125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3º Quadrimestre de 2019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800" dirty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214282" y="642918"/>
            <a:ext cx="8643966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510082" y="3029596"/>
            <a:ext cx="8143900" cy="12464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MUNICIPLA DE PLANEJAMENTO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SECRETARIA MUNICIPAL DE FAZENDA</a:t>
            </a:r>
          </a:p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2019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30857"/>
              </p:ext>
            </p:extLst>
          </p:nvPr>
        </p:nvGraphicFramePr>
        <p:xfrm>
          <a:off x="571472" y="1124744"/>
          <a:ext cx="8176992" cy="4968553"/>
        </p:xfrm>
        <a:graphic>
          <a:graphicData uri="http://schemas.openxmlformats.org/drawingml/2006/table">
            <a:tbl>
              <a:tblPr/>
              <a:tblGrid>
                <a:gridCol w="3054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81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025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56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6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258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285.387,9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252.550,2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381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5741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8.739,4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7.076,6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80,97%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256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294.202,7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259.626,8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120327"/>
              </p:ext>
            </p:extLst>
          </p:nvPr>
        </p:nvGraphicFramePr>
        <p:xfrm>
          <a:off x="500063" y="1143000"/>
          <a:ext cx="8136000" cy="5401652"/>
        </p:xfrm>
        <a:graphic>
          <a:graphicData uri="http://schemas.openxmlformats.org/drawingml/2006/table">
            <a:tbl>
              <a:tblPr/>
              <a:tblGrid>
                <a:gridCol w="3853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3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9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09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0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252.550,2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32.682,3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7.931,4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5.006,5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                      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203.142,4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3.787,6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7306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54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95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7.076,6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9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259.626,8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4246900"/>
              </p:ext>
            </p:extLst>
          </p:nvPr>
        </p:nvGraphicFramePr>
        <p:xfrm>
          <a:off x="357158" y="357166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66474"/>
              </p:ext>
            </p:extLst>
          </p:nvPr>
        </p:nvGraphicFramePr>
        <p:xfrm>
          <a:off x="357158" y="836712"/>
          <a:ext cx="84296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14290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892569"/>
              </p:ext>
            </p:extLst>
          </p:nvPr>
        </p:nvGraphicFramePr>
        <p:xfrm>
          <a:off x="500063" y="1285875"/>
          <a:ext cx="8215369" cy="4447382"/>
        </p:xfrm>
        <a:graphic>
          <a:graphicData uri="http://schemas.openxmlformats.org/drawingml/2006/table">
            <a:tbl>
              <a:tblPr/>
              <a:tblGrid>
                <a:gridCol w="3357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9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8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58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8683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3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32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29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256.326,8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177.267,3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69,16%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29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35.876,0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3.406,3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65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265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81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294.202,8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180.673,6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61,41%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980066"/>
              </p:ext>
            </p:extLst>
          </p:nvPr>
        </p:nvGraphicFramePr>
        <p:xfrm>
          <a:off x="500063" y="928688"/>
          <a:ext cx="8082019" cy="4900780"/>
        </p:xfrm>
        <a:graphic>
          <a:graphicData uri="http://schemas.openxmlformats.org/drawingml/2006/table">
            <a:tbl>
              <a:tblPr/>
              <a:tblGrid>
                <a:gridCol w="357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646">
                <a:tc>
                  <a:txBody>
                    <a:bodyPr/>
                    <a:lstStyle/>
                    <a:p>
                      <a:pPr algn="l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3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Valor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177.267,3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 e Encargos Sociais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138.643,5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76,74%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Juros e Encargos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Outras Despesas Correntes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38.538,8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3.406,3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1.340,3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Amortização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2.066,0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180.673,6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0000179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6585630"/>
              </p:ext>
            </p:extLst>
          </p:nvPr>
        </p:nvGraphicFramePr>
        <p:xfrm>
          <a:off x="467544" y="260648"/>
          <a:ext cx="8352928" cy="645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9402414"/>
              </p:ext>
            </p:extLst>
          </p:nvPr>
        </p:nvGraphicFramePr>
        <p:xfrm>
          <a:off x="467544" y="332656"/>
          <a:ext cx="8533612" cy="6382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C819DE1-F76F-44EE-B89B-CC5BE4DB5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311580"/>
              </p:ext>
            </p:extLst>
          </p:nvPr>
        </p:nvGraphicFramePr>
        <p:xfrm>
          <a:off x="542090" y="901089"/>
          <a:ext cx="8280722" cy="545304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916008">
                  <a:extLst>
                    <a:ext uri="{9D8B030D-6E8A-4147-A177-3AD203B41FA5}">
                      <a16:colId xmlns:a16="http://schemas.microsoft.com/office/drawing/2014/main" val="2910624177"/>
                    </a:ext>
                  </a:extLst>
                </a:gridCol>
                <a:gridCol w="2182357">
                  <a:extLst>
                    <a:ext uri="{9D8B030D-6E8A-4147-A177-3AD203B41FA5}">
                      <a16:colId xmlns:a16="http://schemas.microsoft.com/office/drawing/2014/main" val="2652353163"/>
                    </a:ext>
                  </a:extLst>
                </a:gridCol>
                <a:gridCol w="2182357">
                  <a:extLst>
                    <a:ext uri="{9D8B030D-6E8A-4147-A177-3AD203B41FA5}">
                      <a16:colId xmlns:a16="http://schemas.microsoft.com/office/drawing/2014/main" val="372675436"/>
                    </a:ext>
                  </a:extLst>
                </a:gridCol>
              </a:tblGrid>
              <a:tr h="313215"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u="none" strike="noStrike" dirty="0">
                          <a:effectLst/>
                        </a:rPr>
                        <a:t>R$ milhares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562195"/>
                  </a:ext>
                </a:extLst>
              </a:tr>
              <a:tr h="1895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065442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85.017,3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47,06%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836697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32.031,5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17,73%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156229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30.569,9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16,92%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25417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12.071,1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79743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9.383,5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510251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4.770,2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866561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1.915,9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345477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1.884,3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869280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1.809,6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232143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710,3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1612053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Desporto e Lazer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452,3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143045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51,3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223910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6,3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5430924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180.673,5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45956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Viagem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1835</TotalTime>
  <Words>689</Words>
  <Application>Microsoft Office PowerPoint</Application>
  <PresentationFormat>Apresentação na tela (4:3)</PresentationFormat>
  <Paragraphs>257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6" baseType="lpstr">
      <vt:lpstr>Calibri</vt:lpstr>
      <vt:lpstr>Century Gothic</vt:lpstr>
      <vt:lpstr>Franklin Gothic Book</vt:lpstr>
      <vt:lpstr>Franklin Gothic Medium</vt:lpstr>
      <vt:lpstr>Helvetica-Bold</vt:lpstr>
      <vt:lpstr>Times New Roman</vt:lpstr>
      <vt:lpstr>Wingdings 2</vt:lpstr>
      <vt:lpstr>Viagem</vt:lpstr>
      <vt:lpstr>Apresentação do PowerPoint</vt:lpstr>
      <vt:lpstr>Apresentação do PowerPoint</vt:lpstr>
      <vt:lpstr>Quadro 1 – Execução Orçamentária da Receita 3º Quadrimestre de 2019</vt:lpstr>
      <vt:lpstr>Quadro 2 – Composição das Receitas Arrecadadas  3º Quadrimestre DE 2019</vt:lpstr>
      <vt:lpstr>Apresentação do PowerPoint</vt:lpstr>
      <vt:lpstr>Quadro 3 – Execução Orçamentária da Despesa   3º Quadrimestre DE 2019</vt:lpstr>
      <vt:lpstr>Quadro 4 – Despesas por Categoria Econômica   3º Quadrimestre DE 2019</vt:lpstr>
      <vt:lpstr>Apresentação do PowerPoint</vt:lpstr>
      <vt:lpstr>Onde foram aplicados os recursos, por função de Governo?</vt:lpstr>
      <vt:lpstr>Apresentação do PowerPoint</vt:lpstr>
      <vt:lpstr>Quadro 6 – Composição do Resultado Orçamentário  3º Quadrimestre DE 2019</vt:lpstr>
      <vt:lpstr>Apresentação do PowerPoint</vt:lpstr>
      <vt:lpstr>Quadro 8 – Demo. Resumido do Resultado Primário  3º Quadrimestre DE 2019</vt:lpstr>
      <vt:lpstr>Resultado primário – 3º Quadrimestre de 2019</vt:lpstr>
      <vt:lpstr>Quadro 7 – Demonstrativo Resumido da Despesa com Pessoal – 3º Quadrimestre DE 2019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SIGFIS-CGM</cp:lastModifiedBy>
  <cp:revision>230</cp:revision>
  <dcterms:created xsi:type="dcterms:W3CDTF">2009-09-30T17:11:41Z</dcterms:created>
  <dcterms:modified xsi:type="dcterms:W3CDTF">2020-02-14T18:25:34Z</dcterms:modified>
</cp:coreProperties>
</file>