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(Plan1!$A$101,Plan1!$A$104,Plan1!$A$105)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(Plan1!$E$101,Plan1!$E$104,Plan1!$E$105)</c:f>
              <c:numCache>
                <c:formatCode>_(* #,##0.00_);_(* \(#,##0.00\);_(* "-"??_);_(@_)</c:formatCode>
                <c:ptCount val="3"/>
                <c:pt idx="0">
                  <c:v>87607.8</c:v>
                </c:pt>
                <c:pt idx="1">
                  <c:v>50020.3</c:v>
                </c:pt>
                <c:pt idx="2" formatCode="#,##0.00">
                  <c:v>37587.5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584-9327-AFB972A98A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(Plan1!$A$101,Plan1!$A$104,Plan1!$A$105)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(Plan1!$F$101,Plan1!$F$104,Plan1!$F$105)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44E-4584-9327-AFB972A98A70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37B-4A52-90DF-2F5B4987BA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37B-4A52-90DF-2F5B4987BA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37B-4A52-90DF-2F5B4987BA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37B-4A52-90DF-2F5B4987BAF0}"/>
              </c:ext>
            </c:extLst>
          </c:dPt>
          <c:dPt>
            <c:idx val="4"/>
            <c:bubble3D val="0"/>
            <c:explosion val="12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37B-4A52-90DF-2F5B4987BA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D37B-4A52-90DF-2F5B4987BA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37B-4A52-90DF-2F5B4987BAF0}"/>
              </c:ext>
            </c:extLst>
          </c:dPt>
          <c:dLbls>
            <c:dLbl>
              <c:idx val="0"/>
              <c:layout>
                <c:manualLayout>
                  <c:x val="-0.11549248298532014"/>
                  <c:y val="8.60338011223685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7B-4A52-90DF-2F5B4987BAF0}"/>
                </c:ext>
              </c:extLst>
            </c:dLbl>
            <c:dLbl>
              <c:idx val="1"/>
              <c:layout>
                <c:manualLayout>
                  <c:x val="-2.925809568961452E-2"/>
                  <c:y val="2.150845028059213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7B-4A52-90DF-2F5B4987BAF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37B-4A52-90DF-2F5B4987BAF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7B-4A52-90DF-2F5B4987BAF0}"/>
                </c:ext>
              </c:extLst>
            </c:dLbl>
            <c:dLbl>
              <c:idx val="4"/>
              <c:layout>
                <c:manualLayout>
                  <c:x val="0.20018697050788806"/>
                  <c:y val="-0.288213233759934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37B-4A52-90DF-2F5B4987BAF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37B-4A52-90DF-2F5B4987BAF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37B-4A52-90DF-2F5B4987BA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15724.05</c:v>
                </c:pt>
                <c:pt idx="1">
                  <c:v>3198.45</c:v>
                </c:pt>
                <c:pt idx="2">
                  <c:v>335</c:v>
                </c:pt>
                <c:pt idx="3">
                  <c:v>0</c:v>
                </c:pt>
                <c:pt idx="4">
                  <c:v>68517.899999999994</c:v>
                </c:pt>
                <c:pt idx="5">
                  <c:v>167.4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37B-4A52-90DF-2F5B4987BAF0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D37B-4A52-90DF-2F5B4987BA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D37B-4A52-90DF-2F5B4987BA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D37B-4A52-90DF-2F5B4987BA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D37B-4A52-90DF-2F5B4987BA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D37B-4A52-90DF-2F5B4987BA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D37B-4A52-90DF-2F5B4987BA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D37B-4A52-90DF-2F5B4987BAF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D37B-4A52-90DF-2F5B4987BAF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D37B-4A52-90DF-2F5B4987BAF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D37B-4A52-90DF-2F5B4987BAF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D37B-4A52-90DF-2F5B4987BAF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D37B-4A52-90DF-2F5B4987BAF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D37B-4A52-90DF-2F5B4987BAF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D37B-4A52-90DF-2F5B4987BA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D37B-4A52-90DF-2F5B4987BAF0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D37B-4A52-90DF-2F5B4987BA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D37B-4A52-90DF-2F5B4987BA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D37B-4A52-90DF-2F5B4987BA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D37B-4A52-90DF-2F5B4987BA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D37B-4A52-90DF-2F5B4987BA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D37B-4A52-90DF-2F5B4987BA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D37B-4A52-90DF-2F5B4987BAF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D37B-4A52-90DF-2F5B4987BAF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D37B-4A52-90DF-2F5B4987BAF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D37B-4A52-90DF-2F5B4987BAF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D37B-4A52-90DF-2F5B4987BAF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D37B-4A52-90DF-2F5B4987BAF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D37B-4A52-90DF-2F5B4987BAF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D37B-4A52-90DF-2F5B4987BA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0.17426825078411598</c:v>
                </c:pt>
                <c:pt idx="1">
                  <c:v>3.5448137516762908E-2</c:v>
                </c:pt>
                <c:pt idx="2">
                  <c:v>3.7127752718083993E-3</c:v>
                </c:pt>
                <c:pt idx="3">
                  <c:v>0</c:v>
                </c:pt>
                <c:pt idx="4">
                  <c:v>0.75937780536191257</c:v>
                </c:pt>
                <c:pt idx="5">
                  <c:v>1.8552793447782867E-3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D37B-4A52-90DF-2F5B4987BAF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753675730110775"/>
          <c:w val="0.93982110225300641"/>
          <c:h val="0.77751134867146954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691E-42C5-B67D-096AC465E958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0.52370769528224592</c:v>
                </c:pt>
                <c:pt idx="1">
                  <c:v>3.178802399285256E-4</c:v>
                </c:pt>
                <c:pt idx="2">
                  <c:v>0.24729474566402004</c:v>
                </c:pt>
                <c:pt idx="3">
                  <c:v>0.22095331909977811</c:v>
                </c:pt>
                <c:pt idx="4">
                  <c:v>7.7263597140274573E-3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1E-42C5-B67D-096AC465E958}"/>
            </c:ext>
          </c:extLst>
        </c:ser>
        <c:ser>
          <c:idx val="3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9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7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9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691E-42C5-B67D-096AC465E95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246919443005605"/>
          <c:w val="1"/>
          <c:h val="0.84751005436018834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1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834-4925-AA97-36FC01B172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834-4925-AA97-36FC01B1727C}"/>
              </c:ext>
            </c:extLst>
          </c:dPt>
          <c:dPt>
            <c:idx val="2"/>
            <c:bubble3D val="0"/>
            <c:explosion val="7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9834-4925-AA97-36FC01B172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9834-4925-AA97-36FC01B1727C}"/>
              </c:ext>
            </c:extLst>
          </c:dPt>
          <c:dPt>
            <c:idx val="4"/>
            <c:bubble3D val="0"/>
            <c:explosion val="7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9834-4925-AA97-36FC01B1727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9834-4925-AA97-36FC01B1727C}"/>
              </c:ext>
            </c:extLst>
          </c:dPt>
          <c:dLbls>
            <c:dLbl>
              <c:idx val="0"/>
              <c:layout>
                <c:manualLayout>
                  <c:x val="-0.21821963284682117"/>
                  <c:y val="-0.33246630522315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34-4925-AA97-36FC01B1727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34-4925-AA97-36FC01B1727C}"/>
                </c:ext>
              </c:extLst>
            </c:dLbl>
            <c:dLbl>
              <c:idx val="2"/>
              <c:layout>
                <c:manualLayout>
                  <c:x val="0.13003498669639343"/>
                  <c:y val="8.51438098742237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34-4925-AA97-36FC01B1727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34-4925-AA97-36FC01B1727C}"/>
                </c:ext>
              </c:extLst>
            </c:dLbl>
            <c:dLbl>
              <c:idx val="4"/>
              <c:layout>
                <c:manualLayout>
                  <c:x val="1.4946550194987751E-2"/>
                  <c:y val="1.8582759707684862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34-4925-AA97-36FC01B1727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834-4925-AA97-36FC01B172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44183.65</c:v>
                </c:pt>
                <c:pt idx="1">
                  <c:v>0</c:v>
                </c:pt>
                <c:pt idx="2">
                  <c:v>5955.75</c:v>
                </c:pt>
                <c:pt idx="3">
                  <c:v>0</c:v>
                </c:pt>
                <c:pt idx="4">
                  <c:v>444.5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834-4925-AA97-36FC01B1727C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9834-4925-AA97-36FC01B172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9834-4925-AA97-36FC01B172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9834-4925-AA97-36FC01B172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9834-4925-AA97-36FC01B1727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9834-4925-AA97-36FC01B1727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9834-4925-AA97-36FC01B1727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9834-4925-AA97-36FC01B1727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9834-4925-AA97-36FC01B1727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9834-4925-AA97-36FC01B1727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9834-4925-AA97-36FC01B1727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9834-4925-AA97-36FC01B1727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9834-4925-AA97-36FC01B1727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9834-4925-AA97-36FC01B1727C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9834-4925-AA97-36FC01B172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9834-4925-AA97-36FC01B172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9834-4925-AA97-36FC01B172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9834-4925-AA97-36FC01B1727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9834-4925-AA97-36FC01B1727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9834-4925-AA97-36FC01B1727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9834-4925-AA97-36FC01B1727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9834-4925-AA97-36FC01B1727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9834-4925-AA97-36FC01B1727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9834-4925-AA97-36FC01B1727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9834-4925-AA97-36FC01B1727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9834-4925-AA97-36FC01B1727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0.87347258712752474</c:v>
                </c:pt>
                <c:pt idx="1">
                  <c:v>0</c:v>
                </c:pt>
                <c:pt idx="2">
                  <c:v>0.11774003190738555</c:v>
                </c:pt>
                <c:pt idx="3">
                  <c:v>0</c:v>
                </c:pt>
                <c:pt idx="4">
                  <c:v>8.7873809650896827E-3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9834-4925-AA97-36FC01B1727C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9834-4925-AA97-36FC01B172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9834-4925-AA97-36FC01B172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9834-4925-AA97-36FC01B172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9834-4925-AA97-36FC01B1727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9834-4925-AA97-36FC01B1727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9834-4925-AA97-36FC01B1727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9834-4925-AA97-36FC01B1727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9834-4925-AA97-36FC01B1727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9834-4925-AA97-36FC01B1727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9834-4925-AA97-36FC01B1727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9834-4925-AA97-36FC01B1727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9834-4925-AA97-36FC01B1727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0.00%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9834-4925-AA97-36FC01B1727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Plan1!$A$49:$A$53</c15:sqref>
                  </c15:fullRef>
                </c:ext>
              </c:extLst>
              <c:f>Plan1!$A$51:$A$53</c:f>
              <c:strCache>
                <c:ptCount val="3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Plan1!$B$49:$B$53</c15:sqref>
                  </c15:fullRef>
                </c:ext>
              </c:extLst>
              <c:f>Plan1!$B$51:$B$53</c:f>
              <c:numCache>
                <c:formatCode>General</c:formatCode>
                <c:ptCount val="3"/>
                <c:pt idx="0" formatCode="#,##0.00">
                  <c:v>21207.8</c:v>
                </c:pt>
                <c:pt idx="1" formatCode="#,##0.00">
                  <c:v>9510.7999999999993</c:v>
                </c:pt>
                <c:pt idx="2" formatCode="#,##0.00">
                  <c:v>8811.9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18-4C35-83CB-AAD62489084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7BC5-4A3D-82D5-D9DF370C764E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7BC5-4A3D-82D5-D9DF370C764E}"/>
              </c:ext>
            </c:extLst>
          </c:dPt>
          <c:cat>
            <c:strRef>
              <c:f>(Plan1!$A$69,Plan1!$A$75,Plan1!$A$76)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(Plan1!$B$69,Plan1!$B$75,Plan1!$B$76)</c:f>
              <c:numCache>
                <c:formatCode>#,##0.00</c:formatCode>
                <c:ptCount val="3"/>
                <c:pt idx="0" formatCode="_(* #,##0.00_);_(* \(#,##0.00\);_(* &quot;-&quot;??_);_(@_)">
                  <c:v>90229</c:v>
                </c:pt>
                <c:pt idx="1">
                  <c:v>50583.9</c:v>
                </c:pt>
                <c:pt idx="2" formatCode="_(* #,##0.00_);_(* \(#,##0.00\);_(* &quot;-&quot;??_);_(@_)">
                  <c:v>39645.1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C5-4A3D-82D5-D9DF370C7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0.04583</cdr:x>
      <cdr:y>0.02778</cdr:y>
    </cdr:from>
    <cdr:to>
      <cdr:x>0.95208</cdr:x>
      <cdr:y>0.11111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9550" y="76200"/>
          <a:ext cx="4143375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pt-BR" sz="2000" b="1" dirty="0"/>
            <a:t>Resultado Orçamentário – 1º Quadrimestre</a:t>
          </a:r>
          <a:r>
            <a:rPr lang="pt-BR" sz="2000" b="1" baseline="0" dirty="0"/>
            <a:t> de 2020</a:t>
          </a:r>
          <a:endParaRPr lang="pt-BR" sz="2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088499"/>
              </p:ext>
            </p:extLst>
          </p:nvPr>
        </p:nvGraphicFramePr>
        <p:xfrm>
          <a:off x="179512" y="980728"/>
          <a:ext cx="8424935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086845"/>
              </p:ext>
            </p:extLst>
          </p:nvPr>
        </p:nvGraphicFramePr>
        <p:xfrm>
          <a:off x="671635" y="1069818"/>
          <a:ext cx="7956000" cy="4398834"/>
        </p:xfrm>
        <a:graphic>
          <a:graphicData uri="http://schemas.openxmlformats.org/drawingml/2006/table">
            <a:tbl>
              <a:tblPr/>
              <a:tblGrid>
                <a:gridCol w="394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6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5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2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90.229,00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50.139,40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40.089,60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-444,50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50.583,90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39.645,10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37139"/>
              </p:ext>
            </p:extLst>
          </p:nvPr>
        </p:nvGraphicFramePr>
        <p:xfrm>
          <a:off x="-396552" y="404664"/>
          <a:ext cx="921702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25186"/>
              </p:ext>
            </p:extLst>
          </p:nvPr>
        </p:nvGraphicFramePr>
        <p:xfrm>
          <a:off x="642910" y="1071546"/>
          <a:ext cx="8072523" cy="4214828"/>
        </p:xfrm>
        <a:graphic>
          <a:graphicData uri="http://schemas.openxmlformats.org/drawingml/2006/table">
            <a:tbl>
              <a:tblPr/>
              <a:tblGrid>
                <a:gridCol w="235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3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87.607,80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87.607,80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50.020,30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50.020,30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37.587,50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1º Quadrimestre de 2020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2100552"/>
              </p:ext>
            </p:extLst>
          </p:nvPr>
        </p:nvGraphicFramePr>
        <p:xfrm>
          <a:off x="683568" y="1124744"/>
          <a:ext cx="7848871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1º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650179"/>
              </p:ext>
            </p:extLst>
          </p:nvPr>
        </p:nvGraphicFramePr>
        <p:xfrm>
          <a:off x="500063" y="1143000"/>
          <a:ext cx="8143931" cy="4859193"/>
        </p:xfrm>
        <a:graphic>
          <a:graphicData uri="http://schemas.openxmlformats.org/drawingml/2006/table">
            <a:tbl>
              <a:tblPr/>
              <a:tblGrid>
                <a:gridCol w="2435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8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254.196,50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127.631,21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137.266,11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130.402,80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1º Quadrimestre de 2020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707365"/>
              </p:ext>
            </p:extLst>
          </p:nvPr>
        </p:nvGraphicFramePr>
        <p:xfrm>
          <a:off x="323529" y="1431161"/>
          <a:ext cx="8496942" cy="4878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7533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  <a:gridCol w="1498016">
                  <a:extLst>
                    <a:ext uri="{9D8B030D-6E8A-4147-A177-3AD203B41FA5}">
                      <a16:colId xmlns:a16="http://schemas.microsoft.com/office/drawing/2014/main" val="3666885802"/>
                    </a:ext>
                  </a:extLst>
                </a:gridCol>
                <a:gridCol w="1313834">
                  <a:extLst>
                    <a:ext uri="{9D8B030D-6E8A-4147-A177-3AD203B41FA5}">
                      <a16:colId xmlns:a16="http://schemas.microsoft.com/office/drawing/2014/main" val="3425767452"/>
                    </a:ext>
                  </a:extLst>
                </a:gridCol>
                <a:gridCol w="1755871">
                  <a:extLst>
                    <a:ext uri="{9D8B030D-6E8A-4147-A177-3AD203B41FA5}">
                      <a16:colId xmlns:a16="http://schemas.microsoft.com/office/drawing/2014/main" val="859945573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2068548409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4231791860"/>
                    </a:ext>
                  </a:extLst>
                </a:gridCol>
              </a:tblGrid>
              <a:tr h="70903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FUNDEB  (§ 5º do art. 60 do ADCT - Ato das Disposições Constitucionais Transitórias).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78,57%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60%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933213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1573996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RECURSOS PRÓPRIOS (Art. 212 da CF/88)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- 17,83%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1º Quadrimestre de 2020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431207"/>
              </p:ext>
            </p:extLst>
          </p:nvPr>
        </p:nvGraphicFramePr>
        <p:xfrm>
          <a:off x="395536" y="2132856"/>
          <a:ext cx="8568952" cy="2492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2728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4984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u="sng" strike="noStrike" dirty="0">
                          <a:effectLst/>
                        </a:rPr>
                        <a:t>Despesas próprias com ações em Saúde no Exercício de 2020</a:t>
                      </a:r>
                      <a:endParaRPr lang="pt-BR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99699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</a:rPr>
                        <a:t>Percentual de despesas com Saúde com Recursos Próprios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10,70%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99699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Limite Constitucional a ser aplicado 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15%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392906" y="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417952"/>
            <a:ext cx="5812128" cy="1946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594974" y="3861048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357" y="4394200"/>
            <a:ext cx="8175625" cy="20161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10082" y="3029596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115945"/>
              </p:ext>
            </p:extLst>
          </p:nvPr>
        </p:nvGraphicFramePr>
        <p:xfrm>
          <a:off x="571472" y="1124744"/>
          <a:ext cx="8176992" cy="4968553"/>
        </p:xfrm>
        <a:graphic>
          <a:graphicData uri="http://schemas.openxmlformats.org/drawingml/2006/table">
            <a:tbl>
              <a:tblPr/>
              <a:tblGrid>
                <a:gridCol w="3054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8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025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302.578.910,4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87.942,8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38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79.967,3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574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9.266.370,2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2.286,2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5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311.925.247,9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90.229,0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253097"/>
              </p:ext>
            </p:extLst>
          </p:nvPr>
        </p:nvGraphicFramePr>
        <p:xfrm>
          <a:off x="500063" y="1143000"/>
          <a:ext cx="8136000" cy="5329599"/>
        </p:xfrm>
        <a:graphic>
          <a:graphicData uri="http://schemas.openxmlformats.org/drawingml/2006/table">
            <a:tbl>
              <a:tblPr/>
              <a:tblGrid>
                <a:gridCol w="385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87.942,8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97,47%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15.724,1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3.198,5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68.517,9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2.286,2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90.229,0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851109"/>
              </p:ext>
            </p:extLst>
          </p:nvPr>
        </p:nvGraphicFramePr>
        <p:xfrm>
          <a:off x="539552" y="692696"/>
          <a:ext cx="8247290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635949"/>
              </p:ext>
            </p:extLst>
          </p:nvPr>
        </p:nvGraphicFramePr>
        <p:xfrm>
          <a:off x="500063" y="1285875"/>
          <a:ext cx="8215369" cy="4447382"/>
        </p:xfrm>
        <a:graphic>
          <a:graphicData uri="http://schemas.openxmlformats.org/drawingml/2006/table">
            <a:tbl>
              <a:tblPr/>
              <a:tblGrid>
                <a:gridCol w="3357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683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3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2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270.346,8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50.139,4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39.578,4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1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311.925,2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50.583,9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222342"/>
              </p:ext>
            </p:extLst>
          </p:nvPr>
        </p:nvGraphicFramePr>
        <p:xfrm>
          <a:off x="500063" y="928688"/>
          <a:ext cx="8082019" cy="4900780"/>
        </p:xfrm>
        <a:graphic>
          <a:graphicData uri="http://schemas.openxmlformats.org/drawingml/2006/table">
            <a:tbl>
              <a:tblPr/>
              <a:tblGrid>
                <a:gridCol w="35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50.139,4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44.183,7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5.955,8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50.583,9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000179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585630"/>
              </p:ext>
            </p:extLst>
          </p:nvPr>
        </p:nvGraphicFramePr>
        <p:xfrm>
          <a:off x="467544" y="260648"/>
          <a:ext cx="8352928" cy="64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392086"/>
              </p:ext>
            </p:extLst>
          </p:nvPr>
        </p:nvGraphicFramePr>
        <p:xfrm>
          <a:off x="323528" y="332656"/>
          <a:ext cx="8496944" cy="626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043928"/>
              </p:ext>
            </p:extLst>
          </p:nvPr>
        </p:nvGraphicFramePr>
        <p:xfrm>
          <a:off x="542090" y="901089"/>
          <a:ext cx="8280722" cy="54466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16008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21.207,8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9.510,8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8.811,9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3.728,8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3.252,2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1.605,9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1.579,8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438,6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869280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233,2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23214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206,2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9,0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143045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Desporto e Lazer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50.583,9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45956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Viagem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798</Words>
  <Application>Microsoft Office PowerPoint</Application>
  <PresentationFormat>Apresentação na tela (4:3)</PresentationFormat>
  <Paragraphs>267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 Narrow</vt:lpstr>
      <vt:lpstr>Calibri</vt:lpstr>
      <vt:lpstr>Century Gothic</vt:lpstr>
      <vt:lpstr>Franklin Gothic Book</vt:lpstr>
      <vt:lpstr>Franklin Gothic Medium</vt:lpstr>
      <vt:lpstr>Helvetica-Bold</vt:lpstr>
      <vt:lpstr>Times New Roman</vt:lpstr>
      <vt:lpstr>Wingdings 2</vt:lpstr>
      <vt:lpstr>Viagem</vt:lpstr>
      <vt:lpstr>Apresentação do PowerPoint</vt:lpstr>
      <vt:lpstr>Apresentação do PowerPoint</vt:lpstr>
      <vt:lpstr>Quadro 1 – Execução Orçamentária da Receita 1º Quadrimestre de 2020</vt:lpstr>
      <vt:lpstr>Quadro 2 – Composição das Receitas Arrecadadas  1º Quadrimestre de 2020</vt:lpstr>
      <vt:lpstr>Apresentação do PowerPoint</vt:lpstr>
      <vt:lpstr>Quadro 3 – Execução Orçamentária da Despesa   1º Quadrimestre de 2020</vt:lpstr>
      <vt:lpstr>Quadro 4 – Despesas por Categoria Econômica   1º Quadrimestre de 2020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1º Quadrimestre de 2020</vt:lpstr>
      <vt:lpstr>Apresentação do PowerPoint</vt:lpstr>
      <vt:lpstr>Quadro 8 – Demo. Resumido do Resultado Primário  1º Quadrimestre de 2020</vt:lpstr>
      <vt:lpstr>Resultado primário – 1º Quadrimestre de 2020</vt:lpstr>
      <vt:lpstr>Quadro 7 – Demonstrativo Resumido da Despesa com Pessoal – 1º Quadrimestre de 2020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SIGFIS-CGM</cp:lastModifiedBy>
  <cp:revision>234</cp:revision>
  <dcterms:created xsi:type="dcterms:W3CDTF">2009-09-30T17:11:41Z</dcterms:created>
  <dcterms:modified xsi:type="dcterms:W3CDTF">2020-06-08T19:00:37Z</dcterms:modified>
</cp:coreProperties>
</file>