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1.xml" ContentType="application/vnd.openxmlformats-officedocument.drawingml.chartshapes+xml"/>
  <Override PartName="/ppt/theme/themeOverride3.xml" ContentType="application/vnd.openxmlformats-officedocument.themeOverride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15" r:id="rId1"/>
  </p:sldMasterIdLst>
  <p:handoutMasterIdLst>
    <p:handoutMasterId r:id="rId20"/>
  </p:handoutMasterIdLst>
  <p:sldIdLst>
    <p:sldId id="257" r:id="rId2"/>
    <p:sldId id="276" r:id="rId3"/>
    <p:sldId id="294" r:id="rId4"/>
    <p:sldId id="262" r:id="rId5"/>
    <p:sldId id="286" r:id="rId6"/>
    <p:sldId id="264" r:id="rId7"/>
    <p:sldId id="265" r:id="rId8"/>
    <p:sldId id="287" r:id="rId9"/>
    <p:sldId id="282" r:id="rId10"/>
    <p:sldId id="297" r:id="rId11"/>
    <p:sldId id="268" r:id="rId12"/>
    <p:sldId id="299" r:id="rId13"/>
    <p:sldId id="271" r:id="rId14"/>
    <p:sldId id="298" r:id="rId15"/>
    <p:sldId id="269" r:id="rId16"/>
    <p:sldId id="291" r:id="rId17"/>
    <p:sldId id="293" r:id="rId18"/>
    <p:sldId id="292" r:id="rId19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A01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34578" autoAdjust="0"/>
    <p:restoredTop sz="90877" autoAdjust="0"/>
  </p:normalViewPr>
  <p:slideViewPr>
    <p:cSldViewPr>
      <p:cViewPr>
        <p:scale>
          <a:sx n="70" d="100"/>
          <a:sy n="70" d="100"/>
        </p:scale>
        <p:origin x="2514" y="5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EMPLA\Documents\Quadros%20Rel.%20da%20Audi&#234;ncia%20P&#250;blica%202013%20-%20PMS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2&#186;%20Qd%202020\Quadros%20Rel.%20da%20Audi&#234;ncia%20P&#250;blica%202018%20-%203&#186;Quad.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2&#186;%20Quad\Quadros%20Rel.%20da%20Audi&#234;ncia%20P&#250;blica%202018%20-%201&#186;%20Quad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2&#186;%20Qd%202020\Quadros%20Rel.%20da%20Audi&#234;ncia%20P&#250;blica%202018%20-%203&#186;Quad.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1&#186;%20Quad\Quadros%20Rel.%20da%20Audi&#234;ncia%20P&#250;blica%202018%20-%201&#186;%20Quad.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2&#186;%20Quad\Quadros%20Rel.%20da%20Audi&#234;ncia%20P&#250;blica%202018%20-%201&#186;%20Quad.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2&#186;%20Qd%202020\Quadros%20Rel.%20da%20Audi&#234;ncia%20P&#250;blica%202018%20-%203&#186;Quad.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2&#186;%20Qd%202020\Quadros%20Rel.%20da%20Audi&#234;ncia%20P&#250;blica%202018%20-%203&#186;Quad.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2&#186;%20Qd%202020\Quadros%20Rel.%20da%20Audi&#234;ncia%20P&#250;blica%202018%20-%203&#186;Quad.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kumimoji="0" lang="en-US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pPr>
            <a:r>
              <a:rPr kumimoji="0" lang="pt-BR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Composição das Receitas Arrecadadas</a:t>
            </a:r>
            <a:endParaRPr kumimoji="0" lang="en-US" sz="2000" b="1" kern="1200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c:rich>
      </c:tx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7188491119172228E-3"/>
          <c:y val="0.14250608076360441"/>
          <c:w val="0.84213377951757462"/>
          <c:h val="0.78119353305604622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2013'!$C$13:$C$18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5ACE-453C-97F7-4368B3C87E3F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2013'!$D$13:$D$18</c:f>
              <c:numCache>
                <c:formatCode>0.00%</c:formatCode>
                <c:ptCount val="6"/>
                <c:pt idx="0">
                  <c:v>0.17281709079665494</c:v>
                </c:pt>
                <c:pt idx="1">
                  <c:v>1.6353392920061258E-2</c:v>
                </c:pt>
                <c:pt idx="2">
                  <c:v>1.4129676635339361E-3</c:v>
                </c:pt>
                <c:pt idx="3">
                  <c:v>0</c:v>
                </c:pt>
                <c:pt idx="4">
                  <c:v>0.77963726639294162</c:v>
                </c:pt>
                <c:pt idx="5">
                  <c:v>2.9779282226808416E-2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CE-453C-97F7-4368B3C87E3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ln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(Plan1!$A$97,Plan1!$A$100,Plan1!$A$101)</c:f>
              <c:strCache>
                <c:ptCount val="3"/>
                <c:pt idx="0">
                  <c:v>Receita Primária Total</c:v>
                </c:pt>
                <c:pt idx="1">
                  <c:v>Despesas Primárias Total</c:v>
                </c:pt>
                <c:pt idx="2">
                  <c:v>Resultado Primário</c:v>
                </c:pt>
              </c:strCache>
            </c:strRef>
          </c:cat>
          <c:val>
            <c:numRef>
              <c:f>(Plan1!$E$97,Plan1!$E$100,Plan1!$E$101)</c:f>
              <c:numCache>
                <c:formatCode>_(* #,##0.00_);_(* \(#,##0.00\);_(* "-"??_);_(@_)</c:formatCode>
                <c:ptCount val="3"/>
                <c:pt idx="0">
                  <c:v>164667.90000000002</c:v>
                </c:pt>
                <c:pt idx="1">
                  <c:v>120185.20000000001</c:v>
                </c:pt>
                <c:pt idx="2" formatCode="#,##0.00">
                  <c:v>44482.700000000012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16-42E7-9F57-475A5EA357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9629408"/>
        <c:axId val="39963203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(Plan1!$A$97,Plan1!$A$100,Plan1!$A$101)</c15:sqref>
                        </c15:formulaRef>
                      </c:ext>
                    </c:extLst>
                    <c:strCache>
                      <c:ptCount val="3"/>
                      <c:pt idx="0">
                        <c:v>Receita Primária Total</c:v>
                      </c:pt>
                      <c:pt idx="1">
                        <c:v>Despesas Primárias Total</c:v>
                      </c:pt>
                      <c:pt idx="2">
                        <c:v>Resultado Primário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(Plan1!$F$97,Plan1!$F$100,Plan1!$F$101)</c15:sqref>
                        </c15:formulaRef>
                      </c:ext>
                    </c:extLst>
                    <c:numCache>
                      <c:formatCode>General</c:formatCode>
                      <c:ptCount val="3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BC16-42E7-9F57-475A5EA357C8}"/>
                  </c:ext>
                </c:extLst>
              </c15:ser>
            </c15:filteredBarSeries>
          </c:ext>
        </c:extLst>
      </c:barChart>
      <c:catAx>
        <c:axId val="399629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99632032"/>
        <c:crosses val="autoZero"/>
        <c:auto val="1"/>
        <c:lblAlgn val="ctr"/>
        <c:lblOffset val="100"/>
        <c:noMultiLvlLbl val="0"/>
      </c:catAx>
      <c:valAx>
        <c:axId val="399632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99629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82D0-481A-AFFD-CE13716ECD9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82D0-481A-AFFD-CE13716ECD9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82D0-481A-AFFD-CE13716ECD9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82D0-481A-AFFD-CE13716ECD9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82D0-481A-AFFD-CE13716ECD9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82D0-481A-AFFD-CE13716ECD9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82D0-481A-AFFD-CE13716ECD9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82D0-481A-AFFD-CE13716ECD9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82D0-481A-AFFD-CE13716ECD9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82D0-481A-AFFD-CE13716ECD9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82D0-481A-AFFD-CE13716ECD9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82D0-481A-AFFD-CE13716ECD9E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82D0-481A-AFFD-CE13716ECD9E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82D0-481A-AFFD-CE13716ECD9E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82D0-481A-AFFD-CE13716ECD9E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82D0-481A-AFFD-CE13716ECD9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82D0-481A-AFFD-CE13716ECD9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82D0-481A-AFFD-CE13716ECD9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82D0-481A-AFFD-CE13716ECD9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82D0-481A-AFFD-CE13716ECD9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82D0-481A-AFFD-CE13716ECD9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82D0-481A-AFFD-CE13716ECD9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82D0-481A-AFFD-CE13716ECD9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82D0-481A-AFFD-CE13716ECD9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82D0-481A-AFFD-CE13716ECD9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82D0-481A-AFFD-CE13716ECD9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82D0-481A-AFFD-CE13716ECD9E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82D0-481A-AFFD-CE13716ECD9E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82D0-481A-AFFD-CE13716ECD9E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0.12588184270653108</c:v>
                </c:pt>
                <c:pt idx="1">
                  <c:v>3.0549234516621549E-2</c:v>
                </c:pt>
                <c:pt idx="2">
                  <c:v>1.9283448395928309E-2</c:v>
                </c:pt>
                <c:pt idx="3">
                  <c:v>0</c:v>
                </c:pt>
                <c:pt idx="4">
                  <c:v>0.78244002545191793</c:v>
                </c:pt>
                <c:pt idx="5">
                  <c:v>1.4588632606495169E-2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82D0-481A-AFFD-CE13716ECD9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9.8384967255442407E-2"/>
          <c:w val="0.96000027996304493"/>
          <c:h val="0.90161503274455757"/>
        </c:manualLayout>
      </c:layout>
      <c:pie3DChart>
        <c:varyColors val="1"/>
        <c:ser>
          <c:idx val="0"/>
          <c:order val="0"/>
          <c:explosion val="47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42B8-4ABD-8258-39A83D783A2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42B8-4ABD-8258-39A83D783A2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42B8-4ABD-8258-39A83D783A2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42B8-4ABD-8258-39A83D783A27}"/>
              </c:ext>
            </c:extLst>
          </c:dPt>
          <c:dPt>
            <c:idx val="4"/>
            <c:bubble3D val="0"/>
            <c:explosion val="38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42B8-4ABD-8258-39A83D783A2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42B8-4ABD-8258-39A83D783A2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42B8-4ABD-8258-39A83D783A27}"/>
              </c:ext>
            </c:extLst>
          </c:dPt>
          <c:dLbls>
            <c:dLbl>
              <c:idx val="0"/>
              <c:layout>
                <c:manualLayout>
                  <c:x val="1.7777653349757724E-2"/>
                  <c:y val="-3.6885850411737921E-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2B8-4ABD-8258-39A83D783A27}"/>
                </c:ext>
              </c:extLst>
            </c:dLbl>
            <c:dLbl>
              <c:idx val="1"/>
              <c:layout>
                <c:manualLayout>
                  <c:x val="-1.7777653349757942E-2"/>
                  <c:y val="-1.609582975428191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2B8-4ABD-8258-39A83D783A27}"/>
                </c:ext>
              </c:extLst>
            </c:dLbl>
            <c:dLbl>
              <c:idx val="2"/>
              <c:layout>
                <c:manualLayout>
                  <c:x val="-2.9629422249596387E-3"/>
                  <c:y val="5.432342542070154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2B8-4ABD-8258-39A83D783A2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2B8-4ABD-8258-39A83D783A27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42B8-4ABD-8258-39A83D783A27}"/>
                </c:ext>
              </c:extLst>
            </c:dLbl>
            <c:dLbl>
              <c:idx val="5"/>
              <c:layout>
                <c:manualLayout>
                  <c:x val="-1.9259124462237705E-2"/>
                  <c:y val="-2.01197871928524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2B8-4ABD-8258-39A83D783A2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2B8-4ABD-8258-39A83D783A27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(Plan1!$B$13:$B$18,Plan1!$B$20)</c:f>
              <c:numCache>
                <c:formatCode>_-* #,##0.0_-;\-* #,##0.0_-;_-* "-"??_-;_-@_-</c:formatCode>
                <c:ptCount val="7"/>
                <c:pt idx="0">
                  <c:v>26397.7</c:v>
                </c:pt>
                <c:pt idx="1">
                  <c:v>5059.8</c:v>
                </c:pt>
                <c:pt idx="2">
                  <c:v>916.4</c:v>
                </c:pt>
                <c:pt idx="3">
                  <c:v>0</c:v>
                </c:pt>
                <c:pt idx="4">
                  <c:v>132798.39999999999</c:v>
                </c:pt>
                <c:pt idx="5">
                  <c:v>244.25</c:v>
                </c:pt>
                <c:pt idx="6">
                  <c:v>167.7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2B8-4ABD-8258-39A83D783A27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42B8-4ABD-8258-39A83D783A2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42B8-4ABD-8258-39A83D783A2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42B8-4ABD-8258-39A83D783A2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42B8-4ABD-8258-39A83D783A2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42B8-4ABD-8258-39A83D783A2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42B8-4ABD-8258-39A83D783A2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42B8-4ABD-8258-39A83D783A27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42B8-4ABD-8258-39A83D783A2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42B8-4ABD-8258-39A83D783A27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42B8-4ABD-8258-39A83D783A27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42B8-4ABD-8258-39A83D783A27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42B8-4ABD-8258-39A83D783A27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42B8-4ABD-8258-39A83D783A27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42B8-4ABD-8258-39A83D783A27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_-* #,##0.0_-;\-* #,##0.0_-;_-* "-"??_-;_-@_-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42B8-4ABD-8258-39A83D783A27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42B8-4ABD-8258-39A83D783A2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42B8-4ABD-8258-39A83D783A2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42B8-4ABD-8258-39A83D783A2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42B8-4ABD-8258-39A83D783A2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42B8-4ABD-8258-39A83D783A2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42B8-4ABD-8258-39A83D783A2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42B8-4ABD-8258-39A83D783A27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42B8-4ABD-8258-39A83D783A2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42B8-4ABD-8258-39A83D783A27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42B8-4ABD-8258-39A83D783A27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42B8-4ABD-8258-39A83D783A27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42B8-4ABD-8258-39A83D783A27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42B8-4ABD-8258-39A83D783A27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42B8-4ABD-8258-39A83D783A27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0.15593657672260688</c:v>
                </c:pt>
                <c:pt idx="1">
                  <c:v>2.9889266523259465E-2</c:v>
                </c:pt>
                <c:pt idx="2">
                  <c:v>5.4133609711678275E-3</c:v>
                </c:pt>
                <c:pt idx="3">
                  <c:v>0</c:v>
                </c:pt>
                <c:pt idx="4">
                  <c:v>0.78446712744820335</c:v>
                </c:pt>
                <c:pt idx="5">
                  <c:v>1.4428343705889806E-3</c:v>
                </c:pt>
                <c:pt idx="6">
                  <c:v>1.0138042414740242E-3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42B8-4ABD-8258-39A83D783A27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275724765621486E-2"/>
          <c:y val="0.18059122717540546"/>
          <c:w val="0.94426432485104927"/>
          <c:h val="0.7814745410127543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2013.xlsx]Plan1'!$C$37:$C$39,'[Quadros Rel. da Audiência Pública 2013.xlsx]Plan1'!$C$41:$C$43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B1DB-46F1-9931-50EE6743DF36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2013.xlsx]Plan1'!$D$37:$D$39,'[Quadros Rel. da Audiência Pública 2013.xlsx]Plan1'!$D$41:$D$43</c:f>
              <c:numCache>
                <c:formatCode>0.00%</c:formatCode>
                <c:ptCount val="6"/>
                <c:pt idx="0">
                  <c:v>0.54161820348723555</c:v>
                </c:pt>
                <c:pt idx="1">
                  <c:v>4.4932066007039619E-3</c:v>
                </c:pt>
                <c:pt idx="2">
                  <c:v>0.36319495444524036</c:v>
                </c:pt>
                <c:pt idx="3">
                  <c:v>6.1634597313435333E-2</c:v>
                </c:pt>
                <c:pt idx="4">
                  <c:v>6.3861953718387003E-3</c:v>
                </c:pt>
                <c:pt idx="5" formatCode="0%">
                  <c:v>2.2672842781546642E-2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DB-46F1-9931-50EE6743DF36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2013.xlsx]Plan1'!$E$37:$E$39,'[Quadros Rel. da Audiência Pública 2013.xlsx]Plan1'!$E$41:$E$43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B1DB-46F1-9931-50EE6743DF3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/>
              <a:t>Execução da Despesa Por Grupo</a:t>
            </a:r>
          </a:p>
        </c:rich>
      </c:tx>
      <c:layout>
        <c:manualLayout>
          <c:xMode val="edge"/>
          <c:yMode val="edge"/>
          <c:x val="1.0722222222222223E-2"/>
          <c:y val="1.2461059190031223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616330732180204E-2"/>
          <c:y val="0.25180375871391047"/>
          <c:w val="0.81666666666666654"/>
          <c:h val="0.6751951333186225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4-9DD7-4C5E-942A-17A30DC8A845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0.85868570119444954</c:v>
                </c:pt>
                <c:pt idx="1">
                  <c:v>0</c:v>
                </c:pt>
                <c:pt idx="2">
                  <c:v>0.13079918962504436</c:v>
                </c:pt>
                <c:pt idx="3">
                  <c:v>5.3276313602529954E-4</c:v>
                </c:pt>
                <c:pt idx="4">
                  <c:v>9.9823460444807798E-3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D7-4C5E-942A-17A30DC8A845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9DD7-4C5E-942A-17A30DC8A84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5753675730110775"/>
          <c:w val="0.93982110225300641"/>
          <c:h val="0.77751134867146954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A-691E-42C5-B67D-096AC465E95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691E-42C5-B67D-096AC465E95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C-691E-42C5-B67D-096AC465E95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691E-42C5-B67D-096AC465E95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691E-42C5-B67D-096AC465E95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F-691E-42C5-B67D-096AC465E95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A-691E-42C5-B67D-096AC465E95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691E-42C5-B67D-096AC465E95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C-691E-42C5-B67D-096AC465E95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691E-42C5-B67D-096AC465E95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691E-42C5-B67D-096AC465E95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F-691E-42C5-B67D-096AC465E95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4-691E-42C5-B67D-096AC465E958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691E-42C5-B67D-096AC465E95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1-691E-42C5-B67D-096AC465E95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691E-42C5-B67D-096AC465E95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3-691E-42C5-B67D-096AC465E95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691E-42C5-B67D-096AC465E95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5-691E-42C5-B67D-096AC465E95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691E-42C5-B67D-096AC465E95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1-691E-42C5-B67D-096AC465E95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691E-42C5-B67D-096AC465E95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3-691E-42C5-B67D-096AC465E95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691E-42C5-B67D-096AC465E95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5-691E-42C5-B67D-096AC465E95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0.52370769528224592</c:v>
                </c:pt>
                <c:pt idx="1">
                  <c:v>3.178802399285256E-4</c:v>
                </c:pt>
                <c:pt idx="2">
                  <c:v>0.24729474566402004</c:v>
                </c:pt>
                <c:pt idx="3">
                  <c:v>0.22095331909977811</c:v>
                </c:pt>
                <c:pt idx="4">
                  <c:v>7.7263597140274573E-3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91E-42C5-B67D-096AC465E958}"/>
            </c:ext>
          </c:extLst>
        </c:ser>
        <c:ser>
          <c:idx val="3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691E-42C5-B67D-096AC465E95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7-691E-42C5-B67D-096AC465E95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691E-42C5-B67D-096AC465E95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9-691E-42C5-B67D-096AC465E95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691E-42C5-B67D-096AC465E95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691E-42C5-B67D-096AC465E95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691E-42C5-B67D-096AC465E95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7-691E-42C5-B67D-096AC465E95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691E-42C5-B67D-096AC465E95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9-691E-42C5-B67D-096AC465E95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691E-42C5-B67D-096AC465E95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691E-42C5-B67D-096AC465E95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691E-42C5-B67D-096AC465E958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055555555556488E-2"/>
          <c:y val="0.20866609136452538"/>
          <c:w val="0.87545645513071657"/>
          <c:h val="0.72441450303971389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047F-45D8-BB78-84017884517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047F-45D8-BB78-84017884517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047F-45D8-BB78-84017884517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047F-45D8-BB78-84017884517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047F-45D8-BB78-84017884517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047F-45D8-BB78-84017884517F}"/>
              </c:ext>
            </c:extLst>
          </c:dPt>
          <c:dLbls>
            <c:dLbl>
              <c:idx val="0"/>
              <c:layout>
                <c:manualLayout>
                  <c:x val="-2.7847782994871915E-2"/>
                  <c:y val="9.228625759928484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47F-45D8-BB78-84017884517F}"/>
                </c:ext>
              </c:extLst>
            </c:dLbl>
            <c:dLbl>
              <c:idx val="1"/>
              <c:layout>
                <c:manualLayout>
                  <c:x val="2.6300683939601253E-2"/>
                  <c:y val="3.691450303971393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47F-45D8-BB78-84017884517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047F-45D8-BB78-84017884517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047F-45D8-BB78-84017884517F}"/>
                </c:ext>
              </c:extLst>
            </c:dLbl>
            <c:dLbl>
              <c:idx val="4"/>
              <c:layout>
                <c:manualLayout>
                  <c:x val="4.0224575437037155E-2"/>
                  <c:y val="-3.6914503039713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47F-45D8-BB78-84017884517F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47F-45D8-BB78-8401788451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(Plan1!$B$37:$B$39,Plan1!$B$41:$B$43)</c:f>
              <c:numCache>
                <c:formatCode>_-* #,##0.0_-;\-* #,##0.0_-;_-* "-"??_-;_-@_-</c:formatCode>
                <c:ptCount val="6"/>
                <c:pt idx="0">
                  <c:v>90303.8</c:v>
                </c:pt>
                <c:pt idx="1">
                  <c:v>2.5</c:v>
                </c:pt>
                <c:pt idx="2">
                  <c:v>29143.4</c:v>
                </c:pt>
                <c:pt idx="3">
                  <c:v>1021.1</c:v>
                </c:pt>
                <c:pt idx="4">
                  <c:v>1819.3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47F-45D8-BB78-84017884517F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047F-45D8-BB78-84017884517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047F-45D8-BB78-84017884517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047F-45D8-BB78-84017884517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047F-45D8-BB78-84017884517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047F-45D8-BB78-84017884517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047F-45D8-BB78-84017884517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047F-45D8-BB78-84017884517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047F-45D8-BB78-84017884517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047F-45D8-BB78-84017884517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047F-45D8-BB78-84017884517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047F-45D8-BB78-84017884517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047F-45D8-BB78-84017884517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_-* #,##0.0_-;\-* #,##0.0_-;_-* "-"??_-;_-@_-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9-047F-45D8-BB78-84017884517F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047F-45D8-BB78-84017884517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047F-45D8-BB78-84017884517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047F-45D8-BB78-84017884517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047F-45D8-BB78-84017884517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047F-45D8-BB78-84017884517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047F-45D8-BB78-84017884517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047F-45D8-BB78-84017884517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047F-45D8-BB78-84017884517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047F-45D8-BB78-84017884517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047F-45D8-BB78-84017884517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047F-45D8-BB78-84017884517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047F-45D8-BB78-84017884517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0.73843917046433027</c:v>
                </c:pt>
                <c:pt idx="1">
                  <c:v>2.0443192049070203E-5</c:v>
                </c:pt>
                <c:pt idx="2">
                  <c:v>0.23831364926514903</c:v>
                </c:pt>
                <c:pt idx="3">
                  <c:v>8.3498173605222326E-3</c:v>
                </c:pt>
                <c:pt idx="4">
                  <c:v>1.4876919717949367E-2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047F-45D8-BB78-84017884517F}"/>
            </c:ext>
          </c:extLst>
        </c:ser>
        <c:ser>
          <c:idx val="3"/>
          <c:order val="3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047F-45D8-BB78-84017884517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047F-45D8-BB78-84017884517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047F-45D8-BB78-84017884517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047F-45D8-BB78-84017884517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047F-45D8-BB78-84017884517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047F-45D8-BB78-84017884517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047F-45D8-BB78-84017884517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047F-45D8-BB78-84017884517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047F-45D8-BB78-84017884517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047F-45D8-BB78-84017884517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047F-45D8-BB78-84017884517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047F-45D8-BB78-84017884517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0.00%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33-047F-45D8-BB78-84017884517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cap="none" spc="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pt-BR"/>
              <a:t>Execução da Despesa Por Função</a:t>
            </a:r>
          </a:p>
        </c:rich>
      </c:tx>
      <c:layout>
        <c:manualLayout>
          <c:xMode val="edge"/>
          <c:yMode val="edge"/>
          <c:x val="0.20247844019497618"/>
          <c:y val="5.416657211796670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cap="none" spc="5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15501618547681612"/>
          <c:y val="0.14387758821813937"/>
          <c:w val="0.8295885826771654"/>
          <c:h val="0.525235491396908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-1.5889127420418844E-3"/>
                  <c:y val="4.444954859480226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CD1-4B54-9D9A-A8F0E5ACABF9}"/>
                </c:ext>
              </c:extLst>
            </c:dLbl>
            <c:dLbl>
              <c:idx val="4"/>
              <c:layout>
                <c:manualLayout>
                  <c:x val="3.1778254840835359E-3"/>
                  <c:y val="4.917035687820142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CD1-4B54-9D9A-A8F0E5ACAB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Plan1!$A$49:$A$53</c:f>
              <c:strCache>
                <c:ptCount val="5"/>
                <c:pt idx="0">
                  <c:v>Educação</c:v>
                </c:pt>
                <c:pt idx="1">
                  <c:v>Saúde</c:v>
                </c:pt>
                <c:pt idx="2">
                  <c:v>Administração</c:v>
                </c:pt>
                <c:pt idx="3">
                  <c:v>Previdência Social</c:v>
                </c:pt>
                <c:pt idx="4">
                  <c:v>Legislativa</c:v>
                </c:pt>
              </c:strCache>
            </c:strRef>
          </c:cat>
          <c:val>
            <c:numRef>
              <c:f>Plan1!$B$49:$B$53</c:f>
              <c:numCache>
                <c:formatCode>_-* #,##0.0_-;\-* #,##0.0_-;_-* "-"??_-;_-@_-</c:formatCode>
                <c:ptCount val="5"/>
                <c:pt idx="0">
                  <c:v>43621.9</c:v>
                </c:pt>
                <c:pt idx="1">
                  <c:v>28966.1</c:v>
                </c:pt>
                <c:pt idx="2">
                  <c:v>25024.5</c:v>
                </c:pt>
                <c:pt idx="3">
                  <c:v>8035.3</c:v>
                </c:pt>
                <c:pt idx="4">
                  <c:v>5829.8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D1-4B54-9D9A-A8F0E5ACABF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62322176"/>
        <c:axId val="62323712"/>
      </c:barChart>
      <c:catAx>
        <c:axId val="623221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323712"/>
        <c:crosses val="autoZero"/>
        <c:auto val="1"/>
        <c:lblAlgn val="ctr"/>
        <c:lblOffset val="100"/>
        <c:noMultiLvlLbl val="0"/>
      </c:catAx>
      <c:valAx>
        <c:axId val="62323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322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066885389326341"/>
          <c:y val="0.17177092446777489"/>
          <c:w val="0.73877559055118813"/>
          <c:h val="0.62135024788568094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4F9F-454A-975B-8676F0BDB514}"/>
              </c:ext>
            </c:extLst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4F9F-454A-975B-8676F0BDB514}"/>
              </c:ext>
            </c:extLst>
          </c:dPt>
          <c:cat>
            <c:strRef>
              <c:f>(Plan1!$A$65,Plan1!$A$71,Plan1!$A$72)</c:f>
              <c:strCache>
                <c:ptCount val="3"/>
                <c:pt idx="0">
                  <c:v>Receitas Correntes</c:v>
                </c:pt>
                <c:pt idx="1">
                  <c:v>Despesa Total</c:v>
                </c:pt>
                <c:pt idx="2">
                  <c:v>Resultado orçamentário no ano</c:v>
                </c:pt>
              </c:strCache>
            </c:strRef>
          </c:cat>
          <c:val>
            <c:numRef>
              <c:f>(Plan1!$B$65,Plan1!$B$71,Plan1!$B$72)</c:f>
              <c:numCache>
                <c:formatCode>#,##0.00</c:formatCode>
                <c:ptCount val="3"/>
                <c:pt idx="0" formatCode="_(* #,##0.00_);_(* \(#,##0.00\);_(* &quot;-&quot;??_);_(@_)">
                  <c:v>169284.85</c:v>
                </c:pt>
                <c:pt idx="1">
                  <c:v>122290.1</c:v>
                </c:pt>
                <c:pt idx="2" formatCode="_(* #,##0.00_);_(* \(#,##0.00\);_(* &quot;-&quot;??_);_(@_)">
                  <c:v>47162.45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F9F-454A-975B-8676F0BDB5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5325312"/>
        <c:axId val="45335296"/>
      </c:barChart>
      <c:catAx>
        <c:axId val="453253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5335296"/>
        <c:crosses val="autoZero"/>
        <c:auto val="1"/>
        <c:lblAlgn val="ctr"/>
        <c:lblOffset val="100"/>
        <c:noMultiLvlLbl val="0"/>
      </c:catAx>
      <c:valAx>
        <c:axId val="45335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5325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0.04583</cdr:x>
      <cdr:y>0.02778</cdr:y>
    </cdr:from>
    <cdr:to>
      <cdr:x>0.95208</cdr:x>
      <cdr:y>0.11111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209550" y="76200"/>
          <a:ext cx="4143375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pt-BR" sz="2000" b="1" dirty="0"/>
            <a:t>Resultado Orçamentário - 2º Quadrimestre</a:t>
          </a:r>
          <a:r>
            <a:rPr lang="pt-BR" sz="2000" b="1" baseline="0" dirty="0"/>
            <a:t> de 2020</a:t>
          </a:r>
          <a:endParaRPr lang="pt-BR" sz="20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121D9A2-107D-4489-A5F8-89D6FE2F2B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ítu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16" name="Espaço Reservado para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17AF6290-2A9A-4BB4-8D28-4898D9552F7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BEE623-65CE-45F2-8392-287574EB8C8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542D8A-FDE4-4BE5-B78D-2BEE97C330B3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27" name="Espaço Reservado para Conteúd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95215589-C877-486C-8E75-A4F98155E3B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2EA461-3F4B-4D9B-A574-1B20B122EFC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B41232-9E50-4D54-B802-0AA435459CF8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25" name="Espaço Reservado para Tex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8" name="Espaço Reservado para Conteúd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C734E83D-4FC2-4D23-B69D-A2C5AF24FA6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83A16E-7B59-4D5D-824B-464FAD1C0C2F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4" name="Espaço Reservado para Rodap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510314-8920-4B11-BB1D-9FA26FB36B67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9" name="Espaço Reservado para Rodap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7CA7A-DB3E-4944-935D-9A8625A4C93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5DE7DA-E5A8-49C0-B29F-19FD6936DFA0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1" name="Espaço Reservado para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0" name="Espaço Reservado para Títu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  <p:sldLayoutId id="2147484423" r:id="rId8"/>
    <p:sldLayoutId id="2147484424" r:id="rId9"/>
    <p:sldLayoutId id="2147484425" r:id="rId10"/>
    <p:sldLayoutId id="2147484426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pic>
        <p:nvPicPr>
          <p:cNvPr id="6147" name="Imagem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3213" y="549275"/>
            <a:ext cx="338613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Imagem 0" descr="Logo do Govern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2275" y="3716338"/>
            <a:ext cx="549592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42910" y="500042"/>
            <a:ext cx="7772400" cy="29845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all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Century Gothic" pitchFamily="34" charset="0"/>
                <a:ea typeface="+mj-ea"/>
                <a:cs typeface="+mj-cs"/>
              </a:rPr>
              <a:t>Despesas Por função de governo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1959445"/>
              </p:ext>
            </p:extLst>
          </p:nvPr>
        </p:nvGraphicFramePr>
        <p:xfrm>
          <a:off x="0" y="1124744"/>
          <a:ext cx="8748463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500042"/>
            <a:ext cx="7772400" cy="298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6 – Composição do Resultado Orçamentário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2020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3707011"/>
              </p:ext>
            </p:extLst>
          </p:nvPr>
        </p:nvGraphicFramePr>
        <p:xfrm>
          <a:off x="671635" y="1069818"/>
          <a:ext cx="7956000" cy="4398834"/>
        </p:xfrm>
        <a:graphic>
          <a:graphicData uri="http://schemas.openxmlformats.org/drawingml/2006/table">
            <a:tbl>
              <a:tblPr/>
              <a:tblGrid>
                <a:gridCol w="4620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87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67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4546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292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169.284,85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119.449,70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Superávit Corrente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49.835,15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167,70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2.840,40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09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Déficit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-2.672,70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09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122.290,10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orçamentário no ano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47.162,45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8190011"/>
              </p:ext>
            </p:extLst>
          </p:nvPr>
        </p:nvGraphicFramePr>
        <p:xfrm>
          <a:off x="-252536" y="476672"/>
          <a:ext cx="8856984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2051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500034" y="0"/>
            <a:ext cx="8183562" cy="10509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8 – Demo. Resumido do Resultado Primário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2020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825186"/>
              </p:ext>
            </p:extLst>
          </p:nvPr>
        </p:nvGraphicFramePr>
        <p:xfrm>
          <a:off x="642910" y="1071546"/>
          <a:ext cx="8072523" cy="4214828"/>
        </p:xfrm>
        <a:graphic>
          <a:graphicData uri="http://schemas.openxmlformats.org/drawingml/2006/table">
            <a:tbl>
              <a:tblPr/>
              <a:tblGrid>
                <a:gridCol w="2355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3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39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8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030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2823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85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85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87.607,80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724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49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87.607,80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85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50.020,30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31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5064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50.020,30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685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Resultado Primário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37.587,50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A74D26-F0D8-4D13-B1E7-7AE3DD3D6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3" y="332656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pt-BR" sz="2000" dirty="0"/>
              <a:t>Resultado primário – 2º Quadrimestre de 2020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4C4332D-C940-436F-9D42-8E455BDA73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8537793"/>
              </p:ext>
            </p:extLst>
          </p:nvPr>
        </p:nvGraphicFramePr>
        <p:xfrm>
          <a:off x="539552" y="1124744"/>
          <a:ext cx="8302695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30100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357166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7 – Demonstrativo Resumido da Despesa com Pessoal – 2º Quadrimestre de 2020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213154"/>
              </p:ext>
            </p:extLst>
          </p:nvPr>
        </p:nvGraphicFramePr>
        <p:xfrm>
          <a:off x="500063" y="1143000"/>
          <a:ext cx="8143931" cy="4859193"/>
        </p:xfrm>
        <a:graphic>
          <a:graphicData uri="http://schemas.openxmlformats.org/drawingml/2006/table">
            <a:tbl>
              <a:tblPr/>
              <a:tblGrid>
                <a:gridCol w="2435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48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8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0064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02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340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262.596,30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113.298,97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43,15%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141.802,00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134.711,90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71472" y="0"/>
            <a:ext cx="7929563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ÍNDICES ATINGIDOS NA MANUTENÇÃO E DESENVOLVIMENTO DO ENSINO ATÉ O 2º Quadrimestre de 2020</a:t>
            </a: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09853F6-722A-41B3-BFAA-5D30137CC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758188"/>
              </p:ext>
            </p:extLst>
          </p:nvPr>
        </p:nvGraphicFramePr>
        <p:xfrm>
          <a:off x="323529" y="1431161"/>
          <a:ext cx="8496942" cy="48781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57533">
                  <a:extLst>
                    <a:ext uri="{9D8B030D-6E8A-4147-A177-3AD203B41FA5}">
                      <a16:colId xmlns:a16="http://schemas.microsoft.com/office/drawing/2014/main" val="1514645411"/>
                    </a:ext>
                  </a:extLst>
                </a:gridCol>
                <a:gridCol w="1498016">
                  <a:extLst>
                    <a:ext uri="{9D8B030D-6E8A-4147-A177-3AD203B41FA5}">
                      <a16:colId xmlns:a16="http://schemas.microsoft.com/office/drawing/2014/main" val="3666885802"/>
                    </a:ext>
                  </a:extLst>
                </a:gridCol>
                <a:gridCol w="1313834">
                  <a:extLst>
                    <a:ext uri="{9D8B030D-6E8A-4147-A177-3AD203B41FA5}">
                      <a16:colId xmlns:a16="http://schemas.microsoft.com/office/drawing/2014/main" val="3425767452"/>
                    </a:ext>
                  </a:extLst>
                </a:gridCol>
                <a:gridCol w="1755871">
                  <a:extLst>
                    <a:ext uri="{9D8B030D-6E8A-4147-A177-3AD203B41FA5}">
                      <a16:colId xmlns:a16="http://schemas.microsoft.com/office/drawing/2014/main" val="859945573"/>
                    </a:ext>
                  </a:extLst>
                </a:gridCol>
                <a:gridCol w="785844">
                  <a:extLst>
                    <a:ext uri="{9D8B030D-6E8A-4147-A177-3AD203B41FA5}">
                      <a16:colId xmlns:a16="http://schemas.microsoft.com/office/drawing/2014/main" val="2068548409"/>
                    </a:ext>
                  </a:extLst>
                </a:gridCol>
                <a:gridCol w="785844">
                  <a:extLst>
                    <a:ext uri="{9D8B030D-6E8A-4147-A177-3AD203B41FA5}">
                      <a16:colId xmlns:a16="http://schemas.microsoft.com/office/drawing/2014/main" val="4231791860"/>
                    </a:ext>
                  </a:extLst>
                </a:gridCol>
              </a:tblGrid>
              <a:tr h="709034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Despesas na Manutenção e Desenvolvimento do Ensino no Exercício de 2020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852817"/>
                  </a:ext>
                </a:extLst>
              </a:tr>
              <a:tr h="595589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FUNDEB  (§ 5º do art. 60 do ADCT - Ato das Disposições Constitucionais Transitórias).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026204"/>
                  </a:ext>
                </a:extLst>
              </a:tr>
              <a:tr h="595589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Remuneração do Magistério do Ensino Fundamental – 85,39%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910410"/>
                  </a:ext>
                </a:extLst>
              </a:tr>
              <a:tr h="595589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O percentual mínimo a ser aplicado seria de 60% no exercício.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933213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1573996"/>
                  </a:ext>
                </a:extLst>
              </a:tr>
              <a:tr h="595589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RECURSOS PRÓPRIOS (Art. 212 da CF/88)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180497"/>
                  </a:ext>
                </a:extLst>
              </a:tr>
              <a:tr h="595589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Manutenção e Desenvolvimento do Ensino - 19,69%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794049"/>
                  </a:ext>
                </a:extLst>
              </a:tr>
              <a:tr h="595589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O percentual mínimo a ser aplicado seria de 25% no exercício.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3239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14348" y="-357214"/>
            <a:ext cx="7215191" cy="19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endParaRPr lang="pt-BR" sz="2000" b="1" dirty="0"/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GASTOS COM RECUROS PRÓPRIOS COM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SAÚDE NO MUNICÍPIO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ATÉ O 2º Quadrimestre de 2020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EB79BDB-05E3-49F4-AE29-95452A499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703540"/>
              </p:ext>
            </p:extLst>
          </p:nvPr>
        </p:nvGraphicFramePr>
        <p:xfrm>
          <a:off x="395536" y="2132856"/>
          <a:ext cx="8568952" cy="24924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52728">
                  <a:extLst>
                    <a:ext uri="{9D8B030D-6E8A-4147-A177-3AD203B41FA5}">
                      <a16:colId xmlns:a16="http://schemas.microsoft.com/office/drawing/2014/main" val="4042441879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3433753043"/>
                    </a:ext>
                  </a:extLst>
                </a:gridCol>
              </a:tblGrid>
              <a:tr h="49849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u="sng" strike="noStrike" dirty="0">
                          <a:effectLst/>
                        </a:rPr>
                        <a:t>Despesas próprias com ações em Saúde no Exercício de 2020</a:t>
                      </a:r>
                      <a:endParaRPr lang="pt-BR" sz="20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40708"/>
                  </a:ext>
                </a:extLst>
              </a:tr>
              <a:tr h="996990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1" u="none" strike="noStrike" dirty="0">
                          <a:effectLst/>
                        </a:rPr>
                        <a:t>Percentual de despesas com Saúde com Recursos Próprios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u="none" strike="noStrike" dirty="0">
                          <a:effectLst/>
                        </a:rPr>
                        <a:t>13,8%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33981183"/>
                  </a:ext>
                </a:extLst>
              </a:tr>
              <a:tr h="996990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u="none" strike="noStrike">
                          <a:effectLst/>
                        </a:rPr>
                        <a:t>Limite Constitucional a ser aplicado 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u="none" strike="noStrike" dirty="0">
                          <a:effectLst/>
                        </a:rPr>
                        <a:t>15%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135837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392906" y="0"/>
            <a:ext cx="8358187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 eaLnBrk="0" hangingPunct="0"/>
            <a:r>
              <a:rPr lang="pt-BR" sz="7000" b="1" dirty="0">
                <a:solidFill>
                  <a:schemeClr val="bg2">
                    <a:lumMod val="25000"/>
                  </a:schemeClr>
                </a:solidFill>
                <a:latin typeface="Helvetica-Bold"/>
              </a:rPr>
              <a:t>FIM</a:t>
            </a:r>
          </a:p>
        </p:txBody>
      </p:sp>
      <p:pic>
        <p:nvPicPr>
          <p:cNvPr id="22532" name="Imagem 0" descr="Logo do Govern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648" y="1417952"/>
            <a:ext cx="5812128" cy="1946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EA405358-F487-4A42-A348-10D8A9E42A77}"/>
              </a:ext>
            </a:extLst>
          </p:cNvPr>
          <p:cNvSpPr/>
          <p:nvPr/>
        </p:nvSpPr>
        <p:spPr>
          <a:xfrm>
            <a:off x="594974" y="3861048"/>
            <a:ext cx="8143900" cy="12464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SECRETARIA MUNICIPLA DE PLANEJAMENTO</a:t>
            </a:r>
          </a:p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SECRETARIA MUNICIPAL DE FAZENDA</a:t>
            </a:r>
          </a:p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8357" y="4394200"/>
            <a:ext cx="8175625" cy="2016125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dirty="0">
                <a:solidFill>
                  <a:srgbClr val="002060"/>
                </a:solidFill>
                <a:latin typeface="Century Gothic" pitchFamily="34" charset="0"/>
              </a:rPr>
              <a:t>AUDIÊNCIA PÚBLICA PARA AVALIAÇÃO DO CUMPRIMENTO DAS METAS FISCAIS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b="1" dirty="0">
                <a:solidFill>
                  <a:srgbClr val="002060"/>
                </a:solidFill>
                <a:latin typeface="Century Gothic" pitchFamily="34" charset="0"/>
              </a:rPr>
              <a:t>2º Quadrimestre de 2020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1800" dirty="0">
              <a:solidFill>
                <a:srgbClr val="002060"/>
              </a:solidFill>
              <a:latin typeface="Century Gothic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800" dirty="0">
                <a:solidFill>
                  <a:srgbClr val="002060"/>
                </a:solidFill>
                <a:latin typeface="Century Gothic" pitchFamily="34" charset="0"/>
              </a:rPr>
              <a:t>(§4º, ART. 9º, LEI COMPLEMENTAR Nº 101, DE 04 DE MAIO DE 2000)  </a:t>
            </a:r>
          </a:p>
        </p:txBody>
      </p:sp>
      <p:sp>
        <p:nvSpPr>
          <p:cNvPr id="4" name="Retângulo 3"/>
          <p:cNvSpPr/>
          <p:nvPr/>
        </p:nvSpPr>
        <p:spPr>
          <a:xfrm>
            <a:off x="214282" y="642918"/>
            <a:ext cx="8643966" cy="193899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entury Gothic" pitchFamily="34" charset="0"/>
              </a:rPr>
              <a:t>Prefeitura Municipal de Seropédica</a:t>
            </a:r>
          </a:p>
        </p:txBody>
      </p:sp>
      <p:sp>
        <p:nvSpPr>
          <p:cNvPr id="7172" name="CaixaDeTexto 4"/>
          <p:cNvSpPr txBox="1">
            <a:spLocks noChangeArrowheads="1"/>
          </p:cNvSpPr>
          <p:nvPr/>
        </p:nvSpPr>
        <p:spPr bwMode="auto">
          <a:xfrm>
            <a:off x="2195513" y="3933825"/>
            <a:ext cx="185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510082" y="3029596"/>
            <a:ext cx="8143900" cy="12464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SECRETARIA MUNICIPLA DE PLANEJAMENTO</a:t>
            </a:r>
          </a:p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SECRETARIA MUNICIPAL DE FAZENDA</a:t>
            </a:r>
          </a:p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428604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1 – Execução Orçamentária da Receita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2020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188618"/>
              </p:ext>
            </p:extLst>
          </p:nvPr>
        </p:nvGraphicFramePr>
        <p:xfrm>
          <a:off x="571472" y="1124744"/>
          <a:ext cx="8176992" cy="4968553"/>
        </p:xfrm>
        <a:graphic>
          <a:graphicData uri="http://schemas.openxmlformats.org/drawingml/2006/table">
            <a:tbl>
              <a:tblPr/>
              <a:tblGrid>
                <a:gridCol w="30544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2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22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81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0256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567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Previsão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Execução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567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(b/a)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258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302.578,9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165.584,3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54,72%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4381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5741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9.266,4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3.700,6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39,94%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256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311.925,3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169.284,9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54,27%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428604"/>
            <a:ext cx="8208963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2 – Composição das Receitas Arrecadadas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2020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424502"/>
              </p:ext>
            </p:extLst>
          </p:nvPr>
        </p:nvGraphicFramePr>
        <p:xfrm>
          <a:off x="500063" y="1143000"/>
          <a:ext cx="8136000" cy="5329599"/>
        </p:xfrm>
        <a:graphic>
          <a:graphicData uri="http://schemas.openxmlformats.org/drawingml/2006/table">
            <a:tbl>
              <a:tblPr/>
              <a:tblGrid>
                <a:gridCol w="3853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89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3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95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0908"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07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165.416,6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97,71%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Tributárias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26.397,7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15,59%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Contribuições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5.059,8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Patrimonial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916,4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Serviços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400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Correntes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132.798,4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78,45%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400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Outras Receitas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244,3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7306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167,7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9548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de Capital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167,7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895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3.700,6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895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169.284,9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9D886E0-DE10-4261-9143-8F6A129AF8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4246900"/>
              </p:ext>
            </p:extLst>
          </p:nvPr>
        </p:nvGraphicFramePr>
        <p:xfrm>
          <a:off x="357158" y="357166"/>
          <a:ext cx="8501122" cy="479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353738"/>
              </p:ext>
            </p:extLst>
          </p:nvPr>
        </p:nvGraphicFramePr>
        <p:xfrm>
          <a:off x="357158" y="836712"/>
          <a:ext cx="8429684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541424"/>
              </p:ext>
            </p:extLst>
          </p:nvPr>
        </p:nvGraphicFramePr>
        <p:xfrm>
          <a:off x="285720" y="357166"/>
          <a:ext cx="8572560" cy="6312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214290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3 – Execução Orçamentária da Despesa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2020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553948"/>
              </p:ext>
            </p:extLst>
          </p:nvPr>
        </p:nvGraphicFramePr>
        <p:xfrm>
          <a:off x="500063" y="1285875"/>
          <a:ext cx="8215369" cy="4447382"/>
        </p:xfrm>
        <a:graphic>
          <a:graphicData uri="http://schemas.openxmlformats.org/drawingml/2006/table">
            <a:tbl>
              <a:tblPr/>
              <a:tblGrid>
                <a:gridCol w="33575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27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9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83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58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8683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32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Fixação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Execução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32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(b/a)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29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270.346,8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119.449,7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44,18%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29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39.578,4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2.840,4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265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2.000,0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9265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81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311.925,3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122.290,1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357166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4 – Despesas por Categoria Econômica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2020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17"/>
              </p:ext>
            </p:extLst>
          </p:nvPr>
        </p:nvGraphicFramePr>
        <p:xfrm>
          <a:off x="587460" y="1124744"/>
          <a:ext cx="8082019" cy="4900780"/>
        </p:xfrm>
        <a:graphic>
          <a:graphicData uri="http://schemas.openxmlformats.org/drawingml/2006/table">
            <a:tbl>
              <a:tblPr/>
              <a:tblGrid>
                <a:gridCol w="357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92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2646">
                <a:tc>
                  <a:txBody>
                    <a:bodyPr/>
                    <a:lstStyle/>
                    <a:p>
                      <a:pPr algn="l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32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Valor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119.449,7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97,68%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Pessoal e Encargos Sociais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90.303,8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73,84%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Juros e Encargos da Dívida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Outras Despesas Correntes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29.143,4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23,83%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2.840,4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Investimentos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1.021,1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Amortização da Dívida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1.819,3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122.290,1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0000179"/>
              </p:ext>
            </p:extLst>
          </p:nvPr>
        </p:nvGraphicFramePr>
        <p:xfrm>
          <a:off x="467544" y="332656"/>
          <a:ext cx="8136904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6585630"/>
              </p:ext>
            </p:extLst>
          </p:nvPr>
        </p:nvGraphicFramePr>
        <p:xfrm>
          <a:off x="467544" y="260648"/>
          <a:ext cx="8352928" cy="6454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8428866"/>
              </p:ext>
            </p:extLst>
          </p:nvPr>
        </p:nvGraphicFramePr>
        <p:xfrm>
          <a:off x="467544" y="332656"/>
          <a:ext cx="8208912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Onde foram aplicados os recursos, por função de Governo?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7C819DE1-F76F-44EE-B89B-CC5BE4DB5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3151798"/>
              </p:ext>
            </p:extLst>
          </p:nvPr>
        </p:nvGraphicFramePr>
        <p:xfrm>
          <a:off x="542090" y="901089"/>
          <a:ext cx="8280722" cy="510234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916008">
                  <a:extLst>
                    <a:ext uri="{9D8B030D-6E8A-4147-A177-3AD203B41FA5}">
                      <a16:colId xmlns:a16="http://schemas.microsoft.com/office/drawing/2014/main" val="2910624177"/>
                    </a:ext>
                  </a:extLst>
                </a:gridCol>
                <a:gridCol w="2182357">
                  <a:extLst>
                    <a:ext uri="{9D8B030D-6E8A-4147-A177-3AD203B41FA5}">
                      <a16:colId xmlns:a16="http://schemas.microsoft.com/office/drawing/2014/main" val="2652353163"/>
                    </a:ext>
                  </a:extLst>
                </a:gridCol>
                <a:gridCol w="2182357">
                  <a:extLst>
                    <a:ext uri="{9D8B030D-6E8A-4147-A177-3AD203B41FA5}">
                      <a16:colId xmlns:a16="http://schemas.microsoft.com/office/drawing/2014/main" val="372675436"/>
                    </a:ext>
                  </a:extLst>
                </a:gridCol>
              </a:tblGrid>
              <a:tr h="313215"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u="none" strike="noStrike" dirty="0">
                          <a:effectLst/>
                        </a:rPr>
                        <a:t>R$ milhares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8562195"/>
                  </a:ext>
                </a:extLst>
              </a:tr>
              <a:tr h="18953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Funções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Valor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63" marR="7763" marT="7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63" marR="7763" marT="7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065442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43.621,9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35,67%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8366979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Saúde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28.966,1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23,69%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1562296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25.024,5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20,46%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7254176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Previdência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8.035,3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6,57%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9797439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Legislativa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5.829,8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510251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Urbanismo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4.683,1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5866561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2.478,9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0345477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Transporte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2.036,4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869280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Segurança Pública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1.143,9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8232143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Cultura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437,4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1612053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Trabalho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29,4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4143045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Agricultura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3,4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2239106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122.290,1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543092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Viagem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gem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Viagem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1967</TotalTime>
  <Words>804</Words>
  <Application>Microsoft Office PowerPoint</Application>
  <PresentationFormat>Apresentação na tela (4:3)</PresentationFormat>
  <Paragraphs>271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7" baseType="lpstr">
      <vt:lpstr>Arial Narrow</vt:lpstr>
      <vt:lpstr>Calibri</vt:lpstr>
      <vt:lpstr>Century Gothic</vt:lpstr>
      <vt:lpstr>Franklin Gothic Book</vt:lpstr>
      <vt:lpstr>Franklin Gothic Medium</vt:lpstr>
      <vt:lpstr>Helvetica-Bold</vt:lpstr>
      <vt:lpstr>Times New Roman</vt:lpstr>
      <vt:lpstr>Wingdings 2</vt:lpstr>
      <vt:lpstr>Viagem</vt:lpstr>
      <vt:lpstr>Apresentação do PowerPoint</vt:lpstr>
      <vt:lpstr>Apresentação do PowerPoint</vt:lpstr>
      <vt:lpstr>Quadro 1 – Execução Orçamentária da Receita 2º Quadrimestre de 2020</vt:lpstr>
      <vt:lpstr>Quadro 2 – Composição das Receitas Arrecadadas  2º Quadrimestre de 2020</vt:lpstr>
      <vt:lpstr>Apresentação do PowerPoint</vt:lpstr>
      <vt:lpstr>Quadro 3 – Execução Orçamentária da Despesa   2º Quadrimestre de 2020</vt:lpstr>
      <vt:lpstr>Quadro 4 – Despesas por Categoria Econômica   2º Quadrimestre de 2020</vt:lpstr>
      <vt:lpstr>Apresentação do PowerPoint</vt:lpstr>
      <vt:lpstr>Onde foram aplicados os recursos, por função de Governo?</vt:lpstr>
      <vt:lpstr>Apresentação do PowerPoint</vt:lpstr>
      <vt:lpstr>Quadro 6 – Composição do Resultado Orçamentário  2º Quadrimestre de 2020</vt:lpstr>
      <vt:lpstr>Apresentação do PowerPoint</vt:lpstr>
      <vt:lpstr>Quadro 8 – Demo. Resumido do Resultado Primário  2º Quadrimestre de 2020</vt:lpstr>
      <vt:lpstr>Resultado primário – 2º Quadrimestre de 2020</vt:lpstr>
      <vt:lpstr>Quadro 7 – Demonstrativo Resumido da Despesa com Pessoal – 2º Quadrimestre de 2020</vt:lpstr>
      <vt:lpstr>Apresentação do PowerPoint</vt:lpstr>
      <vt:lpstr>Apresentação do PowerPoint</vt:lpstr>
      <vt:lpstr>Apresentação do PowerPoint</vt:lpstr>
    </vt:vector>
  </TitlesOfParts>
  <Company>FBN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dcf</dc:creator>
  <cp:lastModifiedBy>Fernando Raniery Dias Bezerra</cp:lastModifiedBy>
  <cp:revision>237</cp:revision>
  <dcterms:created xsi:type="dcterms:W3CDTF">2009-09-30T17:11:41Z</dcterms:created>
  <dcterms:modified xsi:type="dcterms:W3CDTF">2020-09-30T17:07:00Z</dcterms:modified>
</cp:coreProperties>
</file>