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theme/themeOverride2.xml" ContentType="application/vnd.openxmlformats-officedocument.themeOverr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04" r:id="rId1"/>
  </p:sldMasterIdLst>
  <p:handoutMasterIdLst>
    <p:handoutMasterId r:id="rId20"/>
  </p:handoutMasterIdLst>
  <p:sldIdLst>
    <p:sldId id="257" r:id="rId2"/>
    <p:sldId id="276" r:id="rId3"/>
    <p:sldId id="294" r:id="rId4"/>
    <p:sldId id="262" r:id="rId5"/>
    <p:sldId id="286" r:id="rId6"/>
    <p:sldId id="264" r:id="rId7"/>
    <p:sldId id="265" r:id="rId8"/>
    <p:sldId id="287" r:id="rId9"/>
    <p:sldId id="282" r:id="rId10"/>
    <p:sldId id="297" r:id="rId11"/>
    <p:sldId id="268" r:id="rId12"/>
    <p:sldId id="299" r:id="rId13"/>
    <p:sldId id="269" r:id="rId14"/>
    <p:sldId id="271" r:id="rId15"/>
    <p:sldId id="298" r:id="rId16"/>
    <p:sldId id="291" r:id="rId17"/>
    <p:sldId id="293" r:id="rId18"/>
    <p:sldId id="292" r:id="rId19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A010"/>
    <a:srgbClr val="FF33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34578" autoAdjust="0"/>
    <p:restoredTop sz="90877" autoAdjust="0"/>
  </p:normalViewPr>
  <p:slideViewPr>
    <p:cSldViewPr>
      <p:cViewPr varScale="1">
        <p:scale>
          <a:sx n="92" d="100"/>
          <a:sy n="92" d="100"/>
        </p:scale>
        <p:origin x="188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1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SEMPLA\Documents\Quadros%20Rel.%20da%20Audi&#234;ncia%20P&#250;blica%202013%20-%20PMS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19\2&#186;%20Quad\Quadros%20Rel.%20da%20Audi&#234;ncia%20P&#250;blica%202018%20-%201&#186;%20Quad.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Administrador\CGM\Audi&#234;ncia%20Publica\Quadros%20Rel.%20da%20Audi&#234;ncia%20P&#250;blica%202013.xlsx" TargetMode="External"/><Relationship Id="rId1" Type="http://schemas.openxmlformats.org/officeDocument/2006/relationships/themeOverride" Target="../theme/themeOverrid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CGM\Audi&#234;ncia%20Publica\2019\1&#186;%20Quad\Quadros%20Rel.%20da%20Audi&#234;ncia%20P&#250;blica%202018%20-%201&#186;%20Quad.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CGM\Audi&#234;ncia%20Publica\2020\3&#186;%20Qd%202020\Quadros%20Rel.%20da%20Audi&#234;ncia%20P&#250;blica%202018%20-%203&#186;Quad.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kumimoji="0" lang="en-US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defRPr>
            </a:pPr>
            <a:r>
              <a:rPr kumimoji="0" lang="pt-BR" sz="2000" b="1" kern="1200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Composição das Receitas Arrecadadas</a:t>
            </a:r>
            <a:endParaRPr kumimoji="0" lang="en-US" sz="2000" b="1" kern="1200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7188491119172228E-3"/>
          <c:y val="0.14250608076360441"/>
          <c:w val="0.84213377951757462"/>
          <c:h val="0.78119353305604622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2013'!$C$13:$C$18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5ACE-453C-97F7-4368B3C87E3F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 Quad. 2013'!$A$13:$A$18</c:f>
              <c:strCache>
                <c:ptCount val="6"/>
                <c:pt idx="0">
                  <c:v>Tributárias</c:v>
                </c:pt>
                <c:pt idx="1">
                  <c:v>Contribuições</c:v>
                </c:pt>
                <c:pt idx="2">
                  <c:v>Patrimonial</c:v>
                </c:pt>
                <c:pt idx="3">
                  <c:v>Serviços</c:v>
                </c:pt>
                <c:pt idx="4">
                  <c:v>Transferências Correntes</c:v>
                </c:pt>
                <c:pt idx="5">
                  <c:v>Outras Receitas</c:v>
                </c:pt>
              </c:strCache>
            </c:strRef>
          </c:cat>
          <c:val>
            <c:numRef>
              <c:f>'2 Quad. 2013'!$D$13:$D$18</c:f>
              <c:numCache>
                <c:formatCode>0.00%</c:formatCode>
                <c:ptCount val="6"/>
                <c:pt idx="0">
                  <c:v>0.17281709079665494</c:v>
                </c:pt>
                <c:pt idx="1">
                  <c:v>1.6353392920061258E-2</c:v>
                </c:pt>
                <c:pt idx="2">
                  <c:v>1.4129676635339361E-3</c:v>
                </c:pt>
                <c:pt idx="3">
                  <c:v>0</c:v>
                </c:pt>
                <c:pt idx="4">
                  <c:v>0.77963726639294162</c:v>
                </c:pt>
                <c:pt idx="5">
                  <c:v>2.9779282226808416E-2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ACE-453C-97F7-4368B3C87E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ln>
          <a:noFill/>
        </a:ln>
      </c:spPr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"/>
          <c:w val="1"/>
          <c:h val="0.99819008539425458"/>
        </c:manualLayout>
      </c:layout>
      <c:pie3DChart>
        <c:varyColors val="1"/>
        <c:ser>
          <c:idx val="1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2D0-481A-AFFD-CE13716ECD9E}"/>
            </c:ext>
          </c:extLst>
        </c:ser>
        <c:ser>
          <c:idx val="2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2D0-481A-AFFD-CE13716ECD9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2D0-481A-AFFD-CE13716ECD9E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2D0-481A-AFFD-CE13716ECD9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2D0-481A-AFFD-CE13716ECD9E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2D0-481A-AFFD-CE13716ECD9E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2D0-481A-AFFD-CE13716ECD9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2D0-481A-AFFD-CE13716ECD9E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2D0-481A-AFFD-CE13716ECD9E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2D0-481A-AFFD-CE13716ECD9E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2D0-481A-AFFD-CE13716ECD9E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2D0-481A-AFFD-CE13716ECD9E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2D0-481A-AFFD-CE13716ECD9E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2D0-481A-AFFD-CE13716ECD9E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2D0-481A-AFFD-CE13716ECD9E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0.12588184270653108</c:v>
                </c:pt>
                <c:pt idx="1">
                  <c:v>3.0549234516621549E-2</c:v>
                </c:pt>
                <c:pt idx="2">
                  <c:v>1.9283448395928309E-2</c:v>
                </c:pt>
                <c:pt idx="3">
                  <c:v>0</c:v>
                </c:pt>
                <c:pt idx="4">
                  <c:v>0.78244002545191793</c:v>
                </c:pt>
                <c:pt idx="5">
                  <c:v>1.4588632606495169E-2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2D0-481A-AFFD-CE13716ECD9E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1.8098743521589879E-3"/>
          <c:w val="1"/>
          <c:h val="0.99819008539425458"/>
        </c:manualLayout>
      </c:layout>
      <c:pie3DChart>
        <c:varyColors val="1"/>
        <c:ser>
          <c:idx val="0"/>
          <c:order val="0"/>
          <c:explosion val="19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8551-4530-AB48-55AFA131CF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8551-4530-AB48-55AFA131CF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8551-4530-AB48-55AFA131CF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8551-4530-AB48-55AFA131CF29}"/>
              </c:ext>
            </c:extLst>
          </c:dPt>
          <c:dPt>
            <c:idx val="4"/>
            <c:bubble3D val="0"/>
            <c:explosion val="28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8551-4530-AB48-55AFA131CF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8551-4530-AB48-55AFA131CF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D-8551-4530-AB48-55AFA131CF2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8551-4530-AB48-55AFA131CF29}"/>
                </c:ext>
              </c:extLst>
            </c:dLbl>
            <c:dLbl>
              <c:idx val="1"/>
              <c:layout>
                <c:manualLayout>
                  <c:x val="-3.5273858460171093E-3"/>
                  <c:y val="-1.9679284479810915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51-4530-AB48-55AFA131CF29}"/>
                </c:ext>
              </c:extLst>
            </c:dLbl>
            <c:dLbl>
              <c:idx val="2"/>
              <c:layout>
                <c:manualLayout>
                  <c:x val="-5.291078769025793E-3"/>
                  <c:y val="0.1246354683721357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551-4530-AB48-55AFA131CF29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551-4530-AB48-55AFA131CF2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9-8551-4530-AB48-55AFA131CF29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8551-4530-AB48-55AFA131CF29}"/>
                </c:ext>
              </c:extLst>
            </c:dLbl>
            <c:dLbl>
              <c:idx val="6"/>
              <c:layout>
                <c:manualLayout>
                  <c:x val="6.9436729252305305E-8"/>
                  <c:y val="-6.9227005281210603E-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330" b="1" i="0" u="none" strike="noStrike" kern="1200" spc="0" baseline="0">
                        <a:solidFill>
                          <a:schemeClr val="accent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60F6655-6C9A-4643-9B50-FD785A002474}" type="CATEGORYNAME">
                      <a:rPr lang="en-US" smtClean="0"/>
                      <a:pPr>
                        <a:defRPr>
                          <a:solidFill>
                            <a:schemeClr val="accent1"/>
                          </a:solidFill>
                        </a:defRPr>
                      </a:pPr>
                      <a:t>[NOME DA CATEGORIA]</a:t>
                    </a:fld>
                    <a:r>
                      <a:rPr lang="en-US" dirty="0"/>
                      <a:t>0,06%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7899719475613818"/>
                      <c:h val="0.1281558737068575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8551-4530-AB48-55AFA131CF2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(Plan1!$B$13:$B$18,Plan1!$B$20)</c:f>
              <c:numCache>
                <c:formatCode>_-* #,##0.0_-;\-* #,##0.0_-;_-* "-"??_-;_-@_-</c:formatCode>
                <c:ptCount val="7"/>
                <c:pt idx="0">
                  <c:v>41058.9</c:v>
                </c:pt>
                <c:pt idx="1">
                  <c:v>7484.9</c:v>
                </c:pt>
                <c:pt idx="2">
                  <c:v>1497</c:v>
                </c:pt>
                <c:pt idx="3">
                  <c:v>0</c:v>
                </c:pt>
                <c:pt idx="4">
                  <c:v>208227.3</c:v>
                </c:pt>
                <c:pt idx="5">
                  <c:v>414.5</c:v>
                </c:pt>
                <c:pt idx="6">
                  <c:v>167.7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8551-4530-AB48-55AFA131CF29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8551-4530-AB48-55AFA131CF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8551-4530-AB48-55AFA131CF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8551-4530-AB48-55AFA131CF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8551-4530-AB48-55AFA131CF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8551-4530-AB48-55AFA131CF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A-8551-4530-AB48-55AFA131CF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C-8551-4530-AB48-55AFA131CF2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8551-4530-AB48-55AFA131CF2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8551-4530-AB48-55AFA131CF2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551-4530-AB48-55AFA131CF2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551-4530-AB48-55AFA131CF2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551-4530-AB48-55AFA131CF2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551-4530-AB48-55AFA131CF2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551-4530-AB48-55AFA131CF2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(Plan1!$C$13:$C$18,Plan1!$C$20)</c:f>
              <c:numCache>
                <c:formatCode>General</c:formatCode>
                <c:ptCount val="7"/>
              </c:numCache>
            </c:numRef>
          </c:val>
          <c:extLst>
            <c:ext xmlns:c16="http://schemas.microsoft.com/office/drawing/2014/chart" uri="{C3380CC4-5D6E-409C-BE32-E72D297353CC}">
              <c16:uniqueId val="{0000001D-8551-4530-AB48-55AFA131CF29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8551-4530-AB48-55AFA131CF2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8551-4530-AB48-55AFA131CF2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8551-4530-AB48-55AFA131CF2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8551-4530-AB48-55AFA131CF29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7-8551-4530-AB48-55AFA131CF29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9-8551-4530-AB48-55AFA131CF29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B-8551-4530-AB48-55AFA131CF29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8551-4530-AB48-55AFA131CF29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8551-4530-AB48-55AFA131CF29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8551-4530-AB48-55AFA131CF29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8551-4530-AB48-55AFA131CF29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7-8551-4530-AB48-55AFA131CF29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9-8551-4530-AB48-55AFA131CF29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B-8551-4530-AB48-55AFA131CF29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(Plan1!$A$13:$A$18,Plan1!$A$20)</c:f>
              <c:strCache>
                <c:ptCount val="7"/>
                <c:pt idx="0">
                  <c:v> Tributárias </c:v>
                </c:pt>
                <c:pt idx="1">
                  <c:v> Contribuições </c:v>
                </c:pt>
                <c:pt idx="2">
                  <c:v> Patrimonial </c:v>
                </c:pt>
                <c:pt idx="3">
                  <c:v> Serviços </c:v>
                </c:pt>
                <c:pt idx="4">
                  <c:v> Transferências Correntes </c:v>
                </c:pt>
                <c:pt idx="5">
                  <c:v> Outras Receitas </c:v>
                </c:pt>
                <c:pt idx="6">
                  <c:v> Transferências de Capital </c:v>
                </c:pt>
              </c:strCache>
            </c:strRef>
          </c:cat>
          <c:val>
            <c:numRef>
              <c:f>(Plan1!$D$13:$D$18,Plan1!$D$20)</c:f>
              <c:numCache>
                <c:formatCode>0.00%</c:formatCode>
                <c:ptCount val="7"/>
                <c:pt idx="0">
                  <c:v>0.15527387513240801</c:v>
                </c:pt>
                <c:pt idx="1">
                  <c:v>2.8305907561541121E-2</c:v>
                </c:pt>
                <c:pt idx="2">
                  <c:v>5.6612571470062469E-3</c:v>
                </c:pt>
                <c:pt idx="3">
                  <c:v>0</c:v>
                </c:pt>
                <c:pt idx="4">
                  <c:v>0.78746044778010271</c:v>
                </c:pt>
                <c:pt idx="5">
                  <c:v>1.5675291165224378E-3</c:v>
                </c:pt>
                <c:pt idx="6">
                  <c:v>6.4828480926046057E-4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C-8551-4530-AB48-55AFA131CF29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7275724765621486E-2"/>
          <c:y val="0.18059122717540546"/>
          <c:w val="0.94426432485104927"/>
          <c:h val="0.7814745410127543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2013.xlsx]Plan1'!$C$37:$C$39,'[Quadros Rel. da Audiência Pública 2013.xlsx]Plan1'!$C$41:$C$43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0-B1DB-46F1-9931-50EE6743DF36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2013.xlsx]Plan1'!$D$37:$D$39,'[Quadros Rel. da Audiência Pública 2013.xlsx]Plan1'!$D$41:$D$43</c:f>
              <c:numCache>
                <c:formatCode>0.00%</c:formatCode>
                <c:ptCount val="6"/>
                <c:pt idx="0">
                  <c:v>0.54161820348723555</c:v>
                </c:pt>
                <c:pt idx="1">
                  <c:v>4.4932066007039619E-3</c:v>
                </c:pt>
                <c:pt idx="2">
                  <c:v>0.36319495444524036</c:v>
                </c:pt>
                <c:pt idx="3">
                  <c:v>6.1634597313435333E-2</c:v>
                </c:pt>
                <c:pt idx="4">
                  <c:v>6.3861953718387003E-3</c:v>
                </c:pt>
                <c:pt idx="5" formatCode="0%">
                  <c:v>2.2672842781546642E-2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DB-46F1-9931-50EE6743DF36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'[Quadros Rel. da Audiência Pública 2013.xlsx]Plan1'!$A$37:$A$39,'[Quadros Rel. da Audiência Pública 2013.xlsx]Plan1'!$A$41:$A$43</c:f>
              <c:strCache>
                <c:ptCount val="6"/>
                <c:pt idx="0">
                  <c:v>Pessoal e Encargos Sociais</c:v>
                </c:pt>
                <c:pt idx="1">
                  <c:v>Juros e Encargos da Dívida</c:v>
                </c:pt>
                <c:pt idx="2">
                  <c:v>Outras Despesas Correntes</c:v>
                </c:pt>
                <c:pt idx="3">
                  <c:v>Investimentos</c:v>
                </c:pt>
                <c:pt idx="4">
                  <c:v>Amortização da Dívida</c:v>
                </c:pt>
                <c:pt idx="5">
                  <c:v>Despesas Intra-Orçamentária</c:v>
                </c:pt>
              </c:strCache>
            </c:strRef>
          </c:cat>
          <c:val>
            <c:numRef>
              <c:f>'[Quadros Rel. da Audiência Pública 2013.xlsx]Plan1'!$E$37:$E$39,'[Quadros Rel. da Audiência Pública 2013.xlsx]Plan1'!$E$41:$E$43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2-B1DB-46F1-9931-50EE6743D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Execução da Despesa Por Grupo</a:t>
            </a:r>
          </a:p>
        </c:rich>
      </c:tx>
      <c:layout>
        <c:manualLayout>
          <c:xMode val="edge"/>
          <c:yMode val="edge"/>
          <c:x val="0.13246389535872613"/>
          <c:y val="4.4896831386550921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616330732180204E-2"/>
          <c:y val="0.25180375871391047"/>
          <c:w val="0.81666666666666654"/>
          <c:h val="0.67519513331862258"/>
        </c:manualLayout>
      </c:layout>
      <c:pie3DChart>
        <c:varyColors val="1"/>
        <c:ser>
          <c:idx val="1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4-9DD7-4C5E-942A-17A30DC8A845}"/>
            </c:ext>
          </c:extLst>
        </c:ser>
        <c:ser>
          <c:idx val="2"/>
          <c:order val="1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0.85868570119444954</c:v>
                </c:pt>
                <c:pt idx="1">
                  <c:v>0</c:v>
                </c:pt>
                <c:pt idx="2">
                  <c:v>0.13079918962504436</c:v>
                </c:pt>
                <c:pt idx="3">
                  <c:v>5.3276313602529954E-4</c:v>
                </c:pt>
                <c:pt idx="4">
                  <c:v>9.9823460444807798E-3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DD7-4C5E-942A-17A30DC8A845}"/>
            </c:ext>
          </c:extLst>
        </c:ser>
        <c:ser>
          <c:idx val="3"/>
          <c:order val="2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9DD7-4C5E-942A-17A30DC8A845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14841486322720207"/>
          <c:w val="0.98779728545013146"/>
          <c:h val="0.8191286536489560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1-10FA-4F9C-931F-136A914609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3-10FA-4F9C-931F-136A914609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5-10FA-4F9C-931F-136A914609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7-10FA-4F9C-931F-136A914609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9-10FA-4F9C-931F-136A914609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B-10FA-4F9C-931F-136A914609E4}"/>
              </c:ext>
            </c:extLst>
          </c:dPt>
          <c:dLbls>
            <c:dLbl>
              <c:idx val="0"/>
              <c:layout>
                <c:manualLayout>
                  <c:x val="-6.6356763439925817E-2"/>
                  <c:y val="0.2169139571976038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0FA-4F9C-931F-136A914609E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10FA-4F9C-931F-136A914609E4}"/>
                </c:ext>
              </c:extLst>
            </c:dLbl>
            <c:dLbl>
              <c:idx val="2"/>
              <c:layout>
                <c:manualLayout>
                  <c:x val="0"/>
                  <c:y val="-0.263540321828864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0FA-4F9C-931F-136A914609E4}"/>
                </c:ext>
              </c:extLst>
            </c:dLbl>
            <c:dLbl>
              <c:idx val="3"/>
              <c:layout>
                <c:manualLayout>
                  <c:x val="2.2700998018921927E-2"/>
                  <c:y val="-4.0544664896748749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0FA-4F9C-931F-136A914609E4}"/>
                </c:ext>
              </c:extLst>
            </c:dLbl>
            <c:dLbl>
              <c:idx val="4"/>
              <c:layout>
                <c:manualLayout>
                  <c:x val="6.6356763439925817E-2"/>
                  <c:y val="6.0816997345122387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5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0FA-4F9C-931F-136A914609E4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0FA-4F9C-931F-136A914609E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spc="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(Plan1!$B$37:$B$39,Plan1!$B$41:$B$43)</c:f>
              <c:numCache>
                <c:formatCode>_-* #,##0.0_-;\-* #,##0.0_-;_-* "-"??_-;_-@_-</c:formatCode>
                <c:ptCount val="6"/>
                <c:pt idx="0">
                  <c:v>162538.4</c:v>
                </c:pt>
                <c:pt idx="1">
                  <c:v>2.5</c:v>
                </c:pt>
                <c:pt idx="2">
                  <c:v>98151.1</c:v>
                </c:pt>
                <c:pt idx="3">
                  <c:v>18802.7</c:v>
                </c:pt>
                <c:pt idx="4">
                  <c:v>2744.2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10FA-4F9C-931F-136A914609E4}"/>
            </c:ext>
          </c:extLst>
        </c:ser>
        <c:ser>
          <c:idx val="1"/>
          <c:order val="1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0E-10FA-4F9C-931F-136A914609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0-10FA-4F9C-931F-136A914609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2-10FA-4F9C-931F-136A914609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4-10FA-4F9C-931F-136A914609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6-10FA-4F9C-931F-136A914609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8-10FA-4F9C-931F-136A914609E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E-10FA-4F9C-931F-136A914609E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0-10FA-4F9C-931F-136A914609E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2-10FA-4F9C-931F-136A914609E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10FA-4F9C-931F-136A914609E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10FA-4F9C-931F-136A914609E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10FA-4F9C-931F-136A914609E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(Plan1!$C$37:$C$39,Plan1!$C$41:$C$43)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19-10FA-4F9C-931F-136A914609E4}"/>
            </c:ext>
          </c:extLst>
        </c:ser>
        <c:ser>
          <c:idx val="2"/>
          <c:order val="2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B-10FA-4F9C-931F-136A914609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D-10FA-4F9C-931F-136A914609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1F-10FA-4F9C-931F-136A914609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1-10FA-4F9C-931F-136A914609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3-10FA-4F9C-931F-136A914609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5-10FA-4F9C-931F-136A914609E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B-10FA-4F9C-931F-136A914609E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D-10FA-4F9C-931F-136A914609E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F-10FA-4F9C-931F-136A914609E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1-10FA-4F9C-931F-136A914609E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3-10FA-4F9C-931F-136A914609E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5-10FA-4F9C-931F-136A914609E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(Plan1!$D$37:$D$39,Plan1!$D$41:$D$43)</c:f>
              <c:numCache>
                <c:formatCode>0.00%</c:formatCode>
                <c:ptCount val="6"/>
                <c:pt idx="0">
                  <c:v>0.57588943267565162</c:v>
                </c:pt>
                <c:pt idx="1">
                  <c:v>8.8577442726711292E-6</c:v>
                </c:pt>
                <c:pt idx="2">
                  <c:v>0.34775893755254855</c:v>
                </c:pt>
                <c:pt idx="3">
                  <c:v>6.661980329430138E-2</c:v>
                </c:pt>
                <c:pt idx="4">
                  <c:v>9.7229687332256454E-3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6-10FA-4F9C-931F-136A914609E4}"/>
            </c:ext>
          </c:extLst>
        </c:ser>
        <c:ser>
          <c:idx val="3"/>
          <c:order val="3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8-10FA-4F9C-931F-136A914609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A-10FA-4F9C-931F-136A914609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C-10FA-4F9C-931F-136A914609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2E-10FA-4F9C-931F-136A914609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0-10FA-4F9C-931F-136A914609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1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127000" h="127000"/>
                <a:bevelB w="127000" h="127000"/>
              </a:sp3d>
            </c:spPr>
            <c:extLst>
              <c:ext xmlns:c16="http://schemas.microsoft.com/office/drawing/2014/chart" uri="{C3380CC4-5D6E-409C-BE32-E72D297353CC}">
                <c16:uniqueId val="{00000032-10FA-4F9C-931F-136A914609E4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8-10FA-4F9C-931F-136A914609E4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A-10FA-4F9C-931F-136A914609E4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C-10FA-4F9C-931F-136A914609E4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E-10FA-4F9C-931F-136A914609E4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0-10FA-4F9C-931F-136A914609E4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32-10FA-4F9C-931F-136A914609E4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(Plan1!$A$37:$A$39,Plan1!$A$41:$A$43)</c:f>
              <c:strCache>
                <c:ptCount val="6"/>
                <c:pt idx="0">
                  <c:v> Pessoal e Encargos Sociais </c:v>
                </c:pt>
                <c:pt idx="1">
                  <c:v> Juros e Encargos da Dívida </c:v>
                </c:pt>
                <c:pt idx="2">
                  <c:v> Outras Despesas Correntes </c:v>
                </c:pt>
                <c:pt idx="3">
                  <c:v> Investimentos </c:v>
                </c:pt>
                <c:pt idx="4">
                  <c:v> Amortização da Dívida </c:v>
                </c:pt>
                <c:pt idx="5">
                  <c:v>Despesas Intra-Orçamentária</c:v>
                </c:pt>
              </c:strCache>
            </c:strRef>
          </c:cat>
          <c:val>
            <c:numRef>
              <c:f>(Plan1!$E$37:$E$39,Plan1!$E$41:$E$43)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33-10FA-4F9C-931F-136A914609E4}"/>
            </c:ext>
          </c:extLst>
        </c:ser>
        <c:dLbls>
          <c:dLblPos val="outEnd"/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501618547681612"/>
          <c:y val="0.14387758821813937"/>
          <c:w val="0.8295885826771654"/>
          <c:h val="0.52523549139690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Plan1!$A$49:$A$53</c:f>
              <c:strCache>
                <c:ptCount val="5"/>
                <c:pt idx="0">
                  <c:v>Educação</c:v>
                </c:pt>
                <c:pt idx="1">
                  <c:v>Saúde</c:v>
                </c:pt>
                <c:pt idx="2">
                  <c:v>Administração</c:v>
                </c:pt>
                <c:pt idx="3">
                  <c:v>Previdência Social</c:v>
                </c:pt>
                <c:pt idx="4">
                  <c:v>Legislativa</c:v>
                </c:pt>
              </c:strCache>
            </c:strRef>
          </c:cat>
          <c:val>
            <c:numRef>
              <c:f>Plan1!$B$49:$B$53</c:f>
              <c:numCache>
                <c:formatCode>_-* #,##0.0_-;\-* #,##0.0_-;_-* "-"??_-;_-@_-</c:formatCode>
                <c:ptCount val="5"/>
                <c:pt idx="0">
                  <c:v>96301.6</c:v>
                </c:pt>
                <c:pt idx="1">
                  <c:v>64637.3</c:v>
                </c:pt>
                <c:pt idx="2">
                  <c:v>58852.1</c:v>
                </c:pt>
                <c:pt idx="3">
                  <c:v>12375.1</c:v>
                </c:pt>
                <c:pt idx="4">
                  <c:v>9574.4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C0-4759-8DED-95422D13120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2322176"/>
        <c:axId val="62323712"/>
      </c:barChart>
      <c:catAx>
        <c:axId val="6232217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3712"/>
        <c:crosses val="autoZero"/>
        <c:auto val="1"/>
        <c:lblAlgn val="ctr"/>
        <c:lblOffset val="100"/>
        <c:noMultiLvlLbl val="0"/>
      </c:catAx>
      <c:valAx>
        <c:axId val="62323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_-;\-* #,##0.0_-;_-* &quot;-&quot;??_-;_-@_-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62322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06688145761582"/>
          <c:y val="0.19467606052429962"/>
          <c:w val="0.73877559055118813"/>
          <c:h val="0.62135024788568094"/>
        </c:manualLayout>
      </c:layout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485-4653-A8F5-1D01C122B61E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485-4653-A8F5-1D01C122B61E}"/>
              </c:ext>
            </c:extLst>
          </c:dPt>
          <c:cat>
            <c:strRef>
              <c:f>(Plan1!$A$65,Plan1!$A$71,Plan1!$A$72)</c:f>
              <c:strCache>
                <c:ptCount val="3"/>
                <c:pt idx="0">
                  <c:v>Receitas Correntes</c:v>
                </c:pt>
                <c:pt idx="1">
                  <c:v>Despesa Total</c:v>
                </c:pt>
                <c:pt idx="2">
                  <c:v>Resultado orçamentário no ano</c:v>
                </c:pt>
              </c:strCache>
            </c:strRef>
          </c:cat>
          <c:val>
            <c:numRef>
              <c:f>(Plan1!$B$65,Plan1!$B$71,Plan1!$B$72)</c:f>
              <c:numCache>
                <c:formatCode>#,##0.00</c:formatCode>
                <c:ptCount val="3"/>
                <c:pt idx="0" formatCode="_(* #,##0.00_);_(* \(#,##0.00\);_(* &quot;-&quot;??_);_(@_)">
                  <c:v>264428.89999999997</c:v>
                </c:pt>
                <c:pt idx="1">
                  <c:v>282238.90000000002</c:v>
                </c:pt>
                <c:pt idx="2" formatCode="_(* #,##0.00_);_(* \(#,##0.00\);_(* &quot;-&quot;??_);_(@_)">
                  <c:v>-17642.300000000025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485-4653-A8F5-1D01C122B6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5325312"/>
        <c:axId val="45335296"/>
      </c:barChart>
      <c:catAx>
        <c:axId val="453253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35296"/>
        <c:crosses val="autoZero"/>
        <c:auto val="1"/>
        <c:lblAlgn val="ctr"/>
        <c:lblOffset val="100"/>
        <c:noMultiLvlLbl val="0"/>
      </c:catAx>
      <c:valAx>
        <c:axId val="45335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453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(Plan1!$A$97,Plan1!$A$100,Plan1!$A$101)</c:f>
              <c:strCache>
                <c:ptCount val="3"/>
                <c:pt idx="0">
                  <c:v>Receita Primária Total</c:v>
                </c:pt>
                <c:pt idx="1">
                  <c:v>Despesas Primárias Total</c:v>
                </c:pt>
                <c:pt idx="2">
                  <c:v>Resultado Primário</c:v>
                </c:pt>
              </c:strCache>
            </c:strRef>
          </c:cat>
          <c:val>
            <c:numRef>
              <c:f>(Plan1!$E$97,Plan1!$E$100,Plan1!$E$101)</c:f>
              <c:numCache>
                <c:formatCode>_(* #,##0.00_);_(* \(#,##0.00\);_(* "-"??_);_(@_)</c:formatCode>
                <c:ptCount val="3"/>
                <c:pt idx="0">
                  <c:v>257378.30000000002</c:v>
                </c:pt>
                <c:pt idx="1">
                  <c:v>217502.5</c:v>
                </c:pt>
                <c:pt idx="2" formatCode="#,##0.00">
                  <c:v>39875.800000000017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028-4FBF-BC7A-4865539385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629408"/>
        <c:axId val="399632032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spPr>
                  <a:solidFill>
                    <a:schemeClr val="accent2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(Plan1!$A$97,Plan1!$A$100,Plan1!$A$101)</c15:sqref>
                        </c15:formulaRef>
                      </c:ext>
                    </c:extLst>
                    <c:strCache>
                      <c:ptCount val="3"/>
                      <c:pt idx="0">
                        <c:v>Receita Primária Total</c:v>
                      </c:pt>
                      <c:pt idx="1">
                        <c:v>Despesas Primárias Total</c:v>
                      </c:pt>
                      <c:pt idx="2">
                        <c:v>Resultado Primário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(Plan1!$F$97,Plan1!$F$100,Plan1!$F$101)</c15:sqref>
                        </c15:formulaRef>
                      </c:ext>
                    </c:extLst>
                    <c:numCache>
                      <c:formatCode>General</c:formatCode>
                      <c:ptCount val="3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1-9028-4FBF-BC7A-486553938506}"/>
                  </c:ext>
                </c:extLst>
              </c15:ser>
            </c15:filteredBarSeries>
          </c:ext>
        </c:extLst>
      </c:barChart>
      <c:catAx>
        <c:axId val="399629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32032"/>
        <c:crosses val="autoZero"/>
        <c:auto val="1"/>
        <c:lblAlgn val="ctr"/>
        <c:lblOffset val="100"/>
        <c:noMultiLvlLbl val="0"/>
      </c:catAx>
      <c:valAx>
        <c:axId val="3996320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399629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431338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45" tIns="45472" rIns="90945" bIns="454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121D9A2-107D-4489-A5F8-89D6FE2F2B0A}" type="slidenum">
              <a:rPr lang="pt-BR"/>
              <a:pPr>
                <a:defRPr/>
              </a:pPr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6268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142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51091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468380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306799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294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72719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841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7425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4B2EA461-3F4B-4D9B-A574-1B20B122EFC9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6644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26127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C734E83D-4FC2-4D23-B69D-A2C5AF24FA6E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437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5394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4185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7CA7A-DB3E-4944-935D-9A8625A4C931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08371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18689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6C1D0D76-C5B3-49E4-8942-2528727E5F54}" type="slidenum">
              <a:rPr lang="pt-BR" smtClean="0"/>
              <a:pPr>
                <a:defRPr/>
              </a:pPr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117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05" r:id="rId1"/>
    <p:sldLayoutId id="2147484506" r:id="rId2"/>
    <p:sldLayoutId id="2147484507" r:id="rId3"/>
    <p:sldLayoutId id="2147484508" r:id="rId4"/>
    <p:sldLayoutId id="2147484509" r:id="rId5"/>
    <p:sldLayoutId id="2147484510" r:id="rId6"/>
    <p:sldLayoutId id="2147484511" r:id="rId7"/>
    <p:sldLayoutId id="2147484512" r:id="rId8"/>
    <p:sldLayoutId id="2147484513" r:id="rId9"/>
    <p:sldLayoutId id="2147484514" r:id="rId10"/>
    <p:sldLayoutId id="2147484515" r:id="rId11"/>
    <p:sldLayoutId id="2147484516" r:id="rId12"/>
    <p:sldLayoutId id="2147484517" r:id="rId13"/>
    <p:sldLayoutId id="2147484518" r:id="rId14"/>
    <p:sldLayoutId id="2147484519" r:id="rId15"/>
    <p:sldLayoutId id="214748452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pt-BR"/>
          </a:p>
        </p:txBody>
      </p:sp>
      <p:pic>
        <p:nvPicPr>
          <p:cNvPr id="6147" name="Imagem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06922" y="422286"/>
            <a:ext cx="3386137" cy="278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D82CAE1-6DDC-4576-9C88-88AAF6770777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933056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971600" y="476672"/>
            <a:ext cx="7772400" cy="298450"/>
          </a:xfrm>
          <a:prstGeom prst="rect">
            <a:avLst/>
          </a:prstGeom>
        </p:spPr>
        <p:txBody>
          <a:bodyPr vert="horz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1" i="0" u="none" strike="noStrike" kern="1200" cap="all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Century Gothic" pitchFamily="34" charset="0"/>
                <a:ea typeface="+mj-ea"/>
                <a:cs typeface="+mj-cs"/>
              </a:rPr>
              <a:t>Despesas Por função de governo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0000000-0008-0000-0000-000009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3939925"/>
              </p:ext>
            </p:extLst>
          </p:nvPr>
        </p:nvGraphicFramePr>
        <p:xfrm>
          <a:off x="971600" y="404664"/>
          <a:ext cx="8172400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386167" y="476672"/>
            <a:ext cx="7772400" cy="2984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6 – Composição do Resultado Orçamentário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2020</a:t>
            </a:r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3249788"/>
              </p:ext>
            </p:extLst>
          </p:nvPr>
        </p:nvGraphicFramePr>
        <p:xfrm>
          <a:off x="1475655" y="1484785"/>
          <a:ext cx="7344818" cy="4680521"/>
        </p:xfrm>
        <a:graphic>
          <a:graphicData uri="http://schemas.openxmlformats.org/drawingml/2006/table">
            <a:tbl>
              <a:tblPr/>
              <a:tblGrid>
                <a:gridCol w="4265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6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357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1947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294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264.428,90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Correntes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260.692,00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Superávit Corrente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3.736,90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Receitas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939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(-) Despesas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21.546,90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4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Déficit de Capital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-21.379,20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427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Despesa Total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282.238,90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815446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Resultado orçamentário no 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-17.642,30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9FA30D4-484B-48B9-B61F-3CAABDB8CC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391753"/>
              </p:ext>
            </p:extLst>
          </p:nvPr>
        </p:nvGraphicFramePr>
        <p:xfrm>
          <a:off x="849359" y="91400"/>
          <a:ext cx="7992888" cy="6453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2D4D4259-287C-4F97-80CF-839AEFAFA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403" y="476672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orçamentário – 3º Quadrimestre de 2020</a:t>
            </a:r>
          </a:p>
        </p:txBody>
      </p:sp>
    </p:spTree>
    <p:extLst>
      <p:ext uri="{BB962C8B-B14F-4D97-AF65-F5344CB8AC3E}">
        <p14:creationId xmlns:p14="http://schemas.microsoft.com/office/powerpoint/2010/main" val="12120515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548680"/>
            <a:ext cx="7772400" cy="6096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7 – Demonstrativo Resumido da Despesa com Pessoal – 3º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23835"/>
              </p:ext>
            </p:extLst>
          </p:nvPr>
        </p:nvGraphicFramePr>
        <p:xfrm>
          <a:off x="1691680" y="1340768"/>
          <a:ext cx="7056784" cy="4824536"/>
        </p:xfrm>
        <a:graphic>
          <a:graphicData uri="http://schemas.openxmlformats.org/drawingml/2006/table">
            <a:tbl>
              <a:tblPr/>
              <a:tblGrid>
                <a:gridCol w="2110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6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27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13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21886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33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4098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Corrente Líquida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252.841,14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39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 da Despesas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136.326,61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9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do Total da Despesa Liquida com Pessoal para Fins de Apuração do Limite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3330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Legal (inc. III, art. 20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136.534,22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33964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Limite Prudencial (§ único, art. 22 da LRF)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129.707,50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1475656" y="365106"/>
            <a:ext cx="8183562" cy="10509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8 – Demo. Resumido do Resultado Primário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708047"/>
              </p:ext>
            </p:extLst>
          </p:nvPr>
        </p:nvGraphicFramePr>
        <p:xfrm>
          <a:off x="1475656" y="764704"/>
          <a:ext cx="7344815" cy="5040561"/>
        </p:xfrm>
        <a:graphic>
          <a:graphicData uri="http://schemas.openxmlformats.org/drawingml/2006/table">
            <a:tbl>
              <a:tblPr/>
              <a:tblGrid>
                <a:gridCol w="21425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7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40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00310"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Especificação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257.210,60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777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0485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 Primária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257.378,30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Primárias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210.282,60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9073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7.225,00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4012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Primárias 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217.502,50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0476"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2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Resultado Primário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39.875,80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A74D26-F0D8-4D13-B1E7-7AE3DD3D6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753" y="332656"/>
            <a:ext cx="8686800" cy="841248"/>
          </a:xfrm>
        </p:spPr>
        <p:txBody>
          <a:bodyPr>
            <a:normAutofit/>
          </a:bodyPr>
          <a:lstStyle/>
          <a:p>
            <a:pPr algn="ctr"/>
            <a:r>
              <a:rPr lang="pt-BR" sz="2000" dirty="0"/>
              <a:t>Resultado primário – 3º Quadrimestre de 2020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B4C4332D-C940-436F-9D42-8E455BDA73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3297153"/>
              </p:ext>
            </p:extLst>
          </p:nvPr>
        </p:nvGraphicFramePr>
        <p:xfrm>
          <a:off x="1763688" y="1052736"/>
          <a:ext cx="6840759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010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214437" y="0"/>
            <a:ext cx="7929563" cy="143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ÍNDICES ATINGIDOS NA MANUTENÇÃO E DESENVOLVIMENTO DO ENSINO ATÉ O 3º Quadrimestre de 2020</a:t>
            </a: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C09853F6-722A-41B3-BFAA-5D30137CC5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5779713"/>
              </p:ext>
            </p:extLst>
          </p:nvPr>
        </p:nvGraphicFramePr>
        <p:xfrm>
          <a:off x="323529" y="1431161"/>
          <a:ext cx="8496942" cy="48781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357533">
                  <a:extLst>
                    <a:ext uri="{9D8B030D-6E8A-4147-A177-3AD203B41FA5}">
                      <a16:colId xmlns:a16="http://schemas.microsoft.com/office/drawing/2014/main" val="1514645411"/>
                    </a:ext>
                  </a:extLst>
                </a:gridCol>
                <a:gridCol w="1498016">
                  <a:extLst>
                    <a:ext uri="{9D8B030D-6E8A-4147-A177-3AD203B41FA5}">
                      <a16:colId xmlns:a16="http://schemas.microsoft.com/office/drawing/2014/main" val="3666885802"/>
                    </a:ext>
                  </a:extLst>
                </a:gridCol>
                <a:gridCol w="1313834">
                  <a:extLst>
                    <a:ext uri="{9D8B030D-6E8A-4147-A177-3AD203B41FA5}">
                      <a16:colId xmlns:a16="http://schemas.microsoft.com/office/drawing/2014/main" val="3425767452"/>
                    </a:ext>
                  </a:extLst>
                </a:gridCol>
                <a:gridCol w="1755871">
                  <a:extLst>
                    <a:ext uri="{9D8B030D-6E8A-4147-A177-3AD203B41FA5}">
                      <a16:colId xmlns:a16="http://schemas.microsoft.com/office/drawing/2014/main" val="859945573"/>
                    </a:ext>
                  </a:extLst>
                </a:gridCol>
                <a:gridCol w="785844">
                  <a:extLst>
                    <a:ext uri="{9D8B030D-6E8A-4147-A177-3AD203B41FA5}">
                      <a16:colId xmlns:a16="http://schemas.microsoft.com/office/drawing/2014/main" val="2068548409"/>
                    </a:ext>
                  </a:extLst>
                </a:gridCol>
                <a:gridCol w="785844">
                  <a:extLst>
                    <a:ext uri="{9D8B030D-6E8A-4147-A177-3AD203B41FA5}">
                      <a16:colId xmlns:a16="http://schemas.microsoft.com/office/drawing/2014/main" val="4231791860"/>
                    </a:ext>
                  </a:extLst>
                </a:gridCol>
              </a:tblGrid>
              <a:tr h="709034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Despesas na Manutenção e Desenvolvimento do Ensino no Exercício de 2020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852817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FUNDEB  (§ 5º do art. 60 do ADCT - Ato das Disposições Constitucionais Transitórias).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2026204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Remuneração do Magistério do Ensino Fundamental – 84,45% 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910410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60%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933213"/>
                  </a:ext>
                </a:extLst>
              </a:tr>
              <a:tr h="595589"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pt-BR" sz="1200" u="none" strike="noStrike" dirty="0">
                          <a:effectLst/>
                        </a:rPr>
                        <a:t> </a:t>
                      </a:r>
                      <a:endParaRPr lang="pt-BR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1573996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RECURSOS PRÓPRIOS (Art. 212 da CF/88)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8180497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b="1" u="none" strike="noStrike" dirty="0">
                          <a:effectLst/>
                          <a:latin typeface="Arial Narrow" panose="020B0606020202030204" pitchFamily="34" charset="0"/>
                        </a:rPr>
                        <a:t>Índice Aplicado na Manutenção e Desenvolvimento do Ensino – 28,42%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7794049"/>
                  </a:ext>
                </a:extLst>
              </a:tr>
              <a:tr h="595589"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pt-BR" sz="2000" u="none" strike="noStrike" dirty="0">
                          <a:effectLst/>
                          <a:latin typeface="Arial Narrow" panose="020B0606020202030204" pitchFamily="34" charset="0"/>
                        </a:rPr>
                        <a:t>O percentual mínimo a ser aplicado seria de 25% no exercício.</a:t>
                      </a:r>
                      <a:endParaRPr lang="pt-BR" sz="2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32392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60448" y="-315416"/>
            <a:ext cx="7215191" cy="1985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indent="914400" algn="ctr">
              <a:defRPr/>
            </a:pPr>
            <a:endParaRPr lang="pt-BR" sz="1500" b="1" dirty="0">
              <a:latin typeface="Century Gothic" pitchFamily="34" charset="0"/>
              <a:ea typeface="Times New Roman" pitchFamily="18" charset="0"/>
              <a:cs typeface="Courier New" pitchFamily="49" charset="0"/>
            </a:endParaRPr>
          </a:p>
          <a:p>
            <a:pPr algn="ctr">
              <a:defRPr/>
            </a:pPr>
            <a:endParaRPr lang="pt-BR" sz="2000" b="1" dirty="0"/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GASTOS COM RECUROS PRÓPRIOS COM </a:t>
            </a:r>
          </a:p>
          <a:p>
            <a:pPr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SAÚDE NO MUNICÍPIO </a:t>
            </a: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Century Gothic" pitchFamily="34" charset="0"/>
              </a:rPr>
              <a:t>ATÉ O 3º Quadrimestre de 2020</a:t>
            </a:r>
            <a:endParaRPr lang="pt-BR" sz="2000" b="1" dirty="0">
              <a:solidFill>
                <a:schemeClr val="bg2">
                  <a:lumMod val="25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  <a:p>
            <a:pPr>
              <a:defRPr/>
            </a:pPr>
            <a:endParaRPr lang="pt-BR" sz="1600" b="1" dirty="0"/>
          </a:p>
        </p:txBody>
      </p:sp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FEB79BDB-05E3-49F4-AE29-95452A499F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5580807"/>
              </p:ext>
            </p:extLst>
          </p:nvPr>
        </p:nvGraphicFramePr>
        <p:xfrm>
          <a:off x="1259632" y="1858726"/>
          <a:ext cx="7416824" cy="32839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71689">
                  <a:extLst>
                    <a:ext uri="{9D8B030D-6E8A-4147-A177-3AD203B41FA5}">
                      <a16:colId xmlns:a16="http://schemas.microsoft.com/office/drawing/2014/main" val="4042441879"/>
                    </a:ext>
                  </a:extLst>
                </a:gridCol>
                <a:gridCol w="1745135">
                  <a:extLst>
                    <a:ext uri="{9D8B030D-6E8A-4147-A177-3AD203B41FA5}">
                      <a16:colId xmlns:a16="http://schemas.microsoft.com/office/drawing/2014/main" val="3433753043"/>
                    </a:ext>
                  </a:extLst>
                </a:gridCol>
              </a:tblGrid>
              <a:tr h="628109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500" u="sng" strike="noStrike" dirty="0">
                          <a:effectLst/>
                        </a:rPr>
                        <a:t>Despesas próprias com ações em Saúde no Exercício de 2020</a:t>
                      </a:r>
                      <a:endParaRPr lang="pt-BR" sz="25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540708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b="1" u="none" strike="noStrike" dirty="0">
                          <a:effectLst/>
                        </a:rPr>
                        <a:t>Percentual de despesas com Saúde com Recursos Próprios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b="1" u="none" strike="noStrike" dirty="0">
                          <a:effectLst/>
                        </a:rPr>
                        <a:t>21,9%</a:t>
                      </a:r>
                      <a:endParaRPr lang="pt-BR" sz="25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981183"/>
                  </a:ext>
                </a:extLst>
              </a:tr>
              <a:tr h="1256219">
                <a:tc>
                  <a:txBody>
                    <a:bodyPr/>
                    <a:lstStyle/>
                    <a:p>
                      <a:pPr algn="l" fontAlgn="ctr"/>
                      <a:r>
                        <a:rPr lang="pt-BR" sz="2500" u="none" strike="noStrike" dirty="0">
                          <a:effectLst/>
                        </a:rPr>
                        <a:t>Limite Constitucional a ser aplicado 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pt-BR" sz="2500" u="none" strike="noStrike" dirty="0">
                          <a:effectLst/>
                        </a:rPr>
                        <a:t>15%</a:t>
                      </a:r>
                      <a:endParaRPr lang="pt-BR" sz="2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358379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ChangeArrowheads="1"/>
          </p:cNvSpPr>
          <p:nvPr/>
        </p:nvSpPr>
        <p:spPr bwMode="auto">
          <a:xfrm>
            <a:off x="404025" y="260648"/>
            <a:ext cx="8358187" cy="1122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bIns="0" anchor="ctr">
            <a:spAutoFit/>
          </a:bodyPr>
          <a:lstStyle/>
          <a:p>
            <a:pPr algn="ctr" eaLnBrk="0" hangingPunct="0"/>
            <a:r>
              <a:rPr lang="pt-BR" sz="7000" b="1" dirty="0">
                <a:solidFill>
                  <a:schemeClr val="bg2">
                    <a:lumMod val="25000"/>
                  </a:schemeClr>
                </a:solidFill>
                <a:latin typeface="Helvetica-Bold"/>
              </a:rPr>
              <a:t>FIM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EA405358-F487-4A42-A348-10D8A9E42A77}"/>
              </a:ext>
            </a:extLst>
          </p:cNvPr>
          <p:cNvSpPr/>
          <p:nvPr/>
        </p:nvSpPr>
        <p:spPr>
          <a:xfrm>
            <a:off x="618312" y="4653136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6714C892-1A44-42F2-8972-CA076D8F0ED1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942" y="1771625"/>
            <a:ext cx="5760639" cy="22322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75656" y="4267010"/>
            <a:ext cx="8175625" cy="2016125"/>
          </a:xfrm>
        </p:spPr>
        <p:txBody>
          <a:bodyPr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dirty="0">
                <a:solidFill>
                  <a:srgbClr val="002060"/>
                </a:solidFill>
                <a:latin typeface="Century Gothic" pitchFamily="34" charset="0"/>
              </a:rPr>
              <a:t>AUDIÊNCIA PÚBLICA PARA AVALIAÇÃO DO CUMPRIMENTO DAS METAS FISCAIS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2700" b="1" dirty="0">
                <a:solidFill>
                  <a:srgbClr val="002060"/>
                </a:solidFill>
                <a:latin typeface="Century Gothic" pitchFamily="34" charset="0"/>
              </a:rPr>
              <a:t>3º Quadrimestre de 2020</a:t>
            </a: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pt-BR" sz="1800" dirty="0">
              <a:solidFill>
                <a:srgbClr val="002060"/>
              </a:solidFill>
              <a:latin typeface="Century Gothic" pitchFamily="34" charset="0"/>
            </a:endParaRPr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pt-BR" sz="1800" dirty="0">
                <a:solidFill>
                  <a:srgbClr val="002060"/>
                </a:solidFill>
                <a:latin typeface="Century Gothic" pitchFamily="34" charset="0"/>
              </a:rPr>
              <a:t>(§4º, ART. 9º, LEI COMPLEMENTAR Nº 101, DE 04 DE MAIO DE 2000)  </a:t>
            </a:r>
          </a:p>
        </p:txBody>
      </p:sp>
      <p:sp>
        <p:nvSpPr>
          <p:cNvPr id="4" name="Retângulo 3"/>
          <p:cNvSpPr/>
          <p:nvPr/>
        </p:nvSpPr>
        <p:spPr>
          <a:xfrm>
            <a:off x="395536" y="646738"/>
            <a:ext cx="8643966" cy="193899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6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entury Gothic" pitchFamily="34" charset="0"/>
              </a:rPr>
              <a:t>Prefeitura Municipal de Seropédica</a:t>
            </a:r>
          </a:p>
        </p:txBody>
      </p:sp>
      <p:sp>
        <p:nvSpPr>
          <p:cNvPr id="7172" name="CaixaDeTexto 4"/>
          <p:cNvSpPr txBox="1">
            <a:spLocks noChangeArrowheads="1"/>
          </p:cNvSpPr>
          <p:nvPr/>
        </p:nvSpPr>
        <p:spPr bwMode="auto">
          <a:xfrm>
            <a:off x="2195513" y="3933825"/>
            <a:ext cx="1857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645569" y="3154485"/>
            <a:ext cx="8143900" cy="47705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pt-BR" sz="25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Gothic" pitchFamily="34" charset="0"/>
              </a:rPr>
              <a:t>Controladoria Geral do Município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591344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1 – Execução Orçamentária da Receita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2020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272941"/>
              </p:ext>
            </p:extLst>
          </p:nvPr>
        </p:nvGraphicFramePr>
        <p:xfrm>
          <a:off x="1187624" y="1160140"/>
          <a:ext cx="7704856" cy="4896545"/>
        </p:xfrm>
        <a:graphic>
          <a:graphicData uri="http://schemas.openxmlformats.org/drawingml/2006/table">
            <a:tbl>
              <a:tblPr/>
              <a:tblGrid>
                <a:gridCol w="2878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39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3441"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443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Previsão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Execução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43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(b/a)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80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302.578,9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258.682,6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85,49%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752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167,7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209,63%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51745">
                <a:tc>
                  <a:txBody>
                    <a:bodyPr/>
                    <a:lstStyle/>
                    <a:p>
                      <a:pPr algn="l" fontAlgn="b"/>
                      <a:r>
                        <a:rPr lang="pt-BR" sz="2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9.266,4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5.578,6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60,20%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093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7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311.925,3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264.428,9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84,77%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548680"/>
            <a:ext cx="8208963" cy="4572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2 – Composição das Receitas Arrecadadas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5803792"/>
              </p:ext>
            </p:extLst>
          </p:nvPr>
        </p:nvGraphicFramePr>
        <p:xfrm>
          <a:off x="1259631" y="1268760"/>
          <a:ext cx="7632849" cy="5293966"/>
        </p:xfrm>
        <a:graphic>
          <a:graphicData uri="http://schemas.openxmlformats.org/drawingml/2006/table">
            <a:tbl>
              <a:tblPr/>
              <a:tblGrid>
                <a:gridCol w="3615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4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89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37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7608"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kumimoji="0" lang="pt-BR" sz="2000" b="1" kern="1200" cap="all" baseline="0" dirty="0">
                        <a:solidFill>
                          <a:schemeClr val="bg2">
                            <a:lumMod val="25000"/>
                          </a:schemeClr>
                        </a:solidFill>
                        <a:effectLst>
                          <a:reflection blurRad="12700" stA="48000" endA="300" endPos="55000" dir="5400000" sy="-90000" algn="bl" rotWithShape="0"/>
                        </a:effectLst>
                        <a:latin typeface="Century Gothic" pitchFamily="34" charset="0"/>
                        <a:ea typeface="+mj-ea"/>
                        <a:cs typeface="+mj-cs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645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Receitas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Valor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%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Correntes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258.682,6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Tributárias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41.058,9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15,53%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Contribuições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7.484,9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Patrimonial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1.497,0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Serviços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Correntes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208.227,3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78,75%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3995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Outras Receitas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414,5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de Capital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Transferências de Capital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167,7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l" fontAlgn="b"/>
                      <a:r>
                        <a:rPr lang="pt-BR" sz="2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Receitas Intra-Orçamentária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5.578,6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81310">
                <a:tc>
                  <a:txBody>
                    <a:bodyPr/>
                    <a:lstStyle/>
                    <a:p>
                      <a:pPr algn="ctr" fontAlgn="b"/>
                      <a:r>
                        <a:rPr lang="pt-BR" sz="2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264.428,9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9D886E0-DE10-4261-9143-8F6A129AF8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14246900"/>
              </p:ext>
            </p:extLst>
          </p:nvPr>
        </p:nvGraphicFramePr>
        <p:xfrm>
          <a:off x="357158" y="357166"/>
          <a:ext cx="8501122" cy="4795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Gráfico 12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0353738"/>
              </p:ext>
            </p:extLst>
          </p:nvPr>
        </p:nvGraphicFramePr>
        <p:xfrm>
          <a:off x="357158" y="836712"/>
          <a:ext cx="8429684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3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7176314"/>
              </p:ext>
            </p:extLst>
          </p:nvPr>
        </p:nvGraphicFramePr>
        <p:xfrm>
          <a:off x="1331640" y="809034"/>
          <a:ext cx="7200800" cy="5808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431520" y="404664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3 – Execução Orçamentária da Despesa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5458605"/>
              </p:ext>
            </p:extLst>
          </p:nvPr>
        </p:nvGraphicFramePr>
        <p:xfrm>
          <a:off x="1403648" y="887390"/>
          <a:ext cx="7488831" cy="5328589"/>
        </p:xfrm>
        <a:graphic>
          <a:graphicData uri="http://schemas.openxmlformats.org/drawingml/2006/table">
            <a:tbl>
              <a:tblPr/>
              <a:tblGrid>
                <a:gridCol w="30606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9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286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644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721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7604"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500" b="1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32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Fixação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Execução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32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b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(b/a)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270.346,8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260.692,0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96,43%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442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39.578,4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21.546,9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54,44%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Reserva de Contingência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2.000,0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000549">
                <a:tc>
                  <a:txBody>
                    <a:bodyPr/>
                    <a:lstStyle/>
                    <a:p>
                      <a:pPr algn="l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835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311.925,3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5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282.238,9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90,48%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477252" y="544769"/>
            <a:ext cx="7772400" cy="5334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Quadro 4 – Despesas por Categoria Econômica  </a:t>
            </a:r>
            <a:b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</a:b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3º Quadrimestre de 2020</a:t>
            </a:r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235800"/>
              </p:ext>
            </p:extLst>
          </p:nvPr>
        </p:nvGraphicFramePr>
        <p:xfrm>
          <a:off x="1619672" y="1078169"/>
          <a:ext cx="7127521" cy="5529824"/>
        </p:xfrm>
        <a:graphic>
          <a:graphicData uri="http://schemas.openxmlformats.org/drawingml/2006/table">
            <a:tbl>
              <a:tblPr/>
              <a:tblGrid>
                <a:gridCol w="31473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696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36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033">
                <a:tc>
                  <a:txBody>
                    <a:bodyPr/>
                    <a:lstStyle/>
                    <a:p>
                      <a:pPr algn="l" fontAlgn="b"/>
                      <a:endParaRPr lang="pt-BR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R$ milhares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68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Valor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% 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Correntes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260.692,0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92,37%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Pessoal e Encargos Sociais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162.538,4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57,59%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Juros e Encargos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3244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Outras Despesas Correntes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98.151,1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34,78%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Despesas de Capital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21.546,9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Investimentos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18.802,7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Amortização da Dívida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2.744,2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85959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Despesas Intra-Orçamentária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  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033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282.238,9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/>
        </p:nvGraphicFramePr>
        <p:xfrm>
          <a:off x="142844" y="142852"/>
          <a:ext cx="8858312" cy="65722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9387945"/>
              </p:ext>
            </p:extLst>
          </p:nvPr>
        </p:nvGraphicFramePr>
        <p:xfrm>
          <a:off x="467544" y="332656"/>
          <a:ext cx="8136904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0000000-0008-0000-0000-000004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1124634"/>
              </p:ext>
            </p:extLst>
          </p:nvPr>
        </p:nvGraphicFramePr>
        <p:xfrm>
          <a:off x="1403648" y="332656"/>
          <a:ext cx="7272808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107840" y="116632"/>
            <a:ext cx="7772400" cy="6731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bg2">
                    <a:lumMod val="25000"/>
                  </a:schemeClr>
                </a:solidFill>
                <a:latin typeface="Century Gothic" pitchFamily="34" charset="0"/>
              </a:rPr>
              <a:t>Onde foram aplicados os recursos, por função de Governo?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7C819DE1-F76F-44EE-B89B-CC5BE4DB55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0955677"/>
              </p:ext>
            </p:extLst>
          </p:nvPr>
        </p:nvGraphicFramePr>
        <p:xfrm>
          <a:off x="1331640" y="980728"/>
          <a:ext cx="7560641" cy="518577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575477">
                  <a:extLst>
                    <a:ext uri="{9D8B030D-6E8A-4147-A177-3AD203B41FA5}">
                      <a16:colId xmlns:a16="http://schemas.microsoft.com/office/drawing/2014/main" val="2910624177"/>
                    </a:ext>
                  </a:extLst>
                </a:gridCol>
                <a:gridCol w="1992582">
                  <a:extLst>
                    <a:ext uri="{9D8B030D-6E8A-4147-A177-3AD203B41FA5}">
                      <a16:colId xmlns:a16="http://schemas.microsoft.com/office/drawing/2014/main" val="2652353163"/>
                    </a:ext>
                  </a:extLst>
                </a:gridCol>
                <a:gridCol w="1992582">
                  <a:extLst>
                    <a:ext uri="{9D8B030D-6E8A-4147-A177-3AD203B41FA5}">
                      <a16:colId xmlns:a16="http://schemas.microsoft.com/office/drawing/2014/main" val="372675436"/>
                    </a:ext>
                  </a:extLst>
                </a:gridCol>
              </a:tblGrid>
              <a:tr h="313215"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500" u="none" strike="noStrike" dirty="0">
                          <a:effectLst/>
                        </a:rPr>
                        <a:t>R$ milhares</a:t>
                      </a:r>
                      <a:endParaRPr lang="pt-BR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562195"/>
                  </a:ext>
                </a:extLst>
              </a:tr>
              <a:tr h="189539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Funções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Valor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b="1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</a:t>
                      </a:r>
                      <a:endParaRPr lang="pt-BR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763" marR="7763" marT="7763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8065442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Educação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96.301,6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34,12%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836697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Saúde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64.637,3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22,90%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56229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Administração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58.852,1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20,85%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725417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Urbanismo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26.784,4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797439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Previdência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12.375,1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34605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Legislativa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9.574,4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1510251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5.605,3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5866561"/>
                  </a:ext>
                </a:extLst>
              </a:tr>
              <a:tr h="427780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Assistência Social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3.539,5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345477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Segurança Pública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2.243,6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23214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2.224,7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1612053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Trabalho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95,8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4143045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l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Agricultura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5,2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2239106"/>
                  </a:ext>
                </a:extLst>
              </a:tr>
              <a:tr h="344351">
                <a:tc>
                  <a:txBody>
                    <a:bodyPr/>
                    <a:lstStyle/>
                    <a:p>
                      <a:pPr algn="ctr" fontAlgn="b"/>
                      <a:r>
                        <a:rPr lang="pt-BR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282.238,9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5430924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Overr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cho">
  <a:themeElements>
    <a:clrScheme name="Cach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ppt/theme/themeOverride2.xml><?xml version="1.0" encoding="utf-8"?>
<a:themeOverride xmlns:a="http://schemas.openxmlformats.org/drawingml/2006/main">
  <a:clrScheme name="Cívico">
    <a:dk1>
      <a:sysClr val="windowText" lastClr="000000"/>
    </a:dk1>
    <a:lt1>
      <a:sysClr val="window" lastClr="FFFFFF"/>
    </a:lt1>
    <a:dk2>
      <a:srgbClr val="646B86"/>
    </a:dk2>
    <a:lt2>
      <a:srgbClr val="C5D1D7"/>
    </a:lt2>
    <a:accent1>
      <a:srgbClr val="D16349"/>
    </a:accent1>
    <a:accent2>
      <a:srgbClr val="CCB400"/>
    </a:accent2>
    <a:accent3>
      <a:srgbClr val="8CADAE"/>
    </a:accent3>
    <a:accent4>
      <a:srgbClr val="8C7B70"/>
    </a:accent4>
    <a:accent5>
      <a:srgbClr val="8FB08C"/>
    </a:accent5>
    <a:accent6>
      <a:srgbClr val="D19049"/>
    </a:accent6>
    <a:hlink>
      <a:srgbClr val="00A3D6"/>
    </a:hlink>
    <a:folHlink>
      <a:srgbClr val="694F07"/>
    </a:folHlink>
  </a:clrScheme>
  <a:fontScheme name="Cívico">
    <a:majorFont>
      <a:latin typeface="Georgia"/>
      <a:ea typeface=""/>
      <a:cs typeface=""/>
      <a:font script="Jpan" typeface="ＭＳ Ｐゴシック"/>
      <a:font script="Hang" typeface="돋움"/>
      <a:font script="Hans" typeface="方正舒体"/>
      <a:font script="Hant" typeface="微軟正黑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ajorFont>
    <a:minorFont>
      <a:latin typeface="Georgia"/>
      <a:ea typeface=""/>
      <a:cs typeface=""/>
      <a:font script="Jpan" typeface="ＭＳ Ｐ明朝"/>
      <a:font script="Hang" typeface="바탕"/>
      <a:font script="Hans" typeface="方正舒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inorFont>
  </a:fontScheme>
  <a:fmtScheme name="Cívico">
    <a:fillStyleLst>
      <a:solidFill>
        <a:schemeClr val="phClr"/>
      </a:solidFill>
      <a:solidFill>
        <a:schemeClr val="phClr">
          <a:tint val="45000"/>
        </a:schemeClr>
      </a:solidFill>
      <a:solidFill>
        <a:schemeClr val="phClr">
          <a:tint val="95000"/>
        </a:schemeClr>
      </a:solidFill>
    </a:fillStyleLst>
    <a:lnStyleLst>
      <a:ln w="9525" cap="flat" cmpd="sng" algn="ctr">
        <a:solidFill>
          <a:schemeClr val="phClr"/>
        </a:solidFill>
        <a:prstDash val="solid"/>
      </a:ln>
      <a:ln w="11429" cap="flat" cmpd="sng" algn="ctr">
        <a:solidFill>
          <a:schemeClr val="phClr"/>
        </a:solidFill>
        <a:prstDash val="sysDash"/>
      </a:ln>
      <a:ln w="200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254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threePt" dir="t">
            <a:rot lat="0" lon="0" rev="0"/>
          </a:lightRig>
        </a:scene3d>
        <a:sp3d contourW="9525" prstMaterial="matte">
          <a:bevelT w="0" h="0"/>
          <a:contourClr>
            <a:schemeClr val="phClr">
              <a:shade val="70000"/>
              <a:satMod val="105000"/>
            </a:schemeClr>
          </a:contourClr>
        </a:sp3d>
      </a:effectStyle>
      <a:effectStyle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soft" dir="b">
            <a:rot lat="0" lon="0" rev="0"/>
          </a:lightRig>
        </a:scene3d>
        <a:sp3d prstMaterial="dkEdge">
          <a:bevelT w="63500" h="63500" prst="cross"/>
          <a:contourClr>
            <a:schemeClr val="phClr"/>
          </a:contourClr>
        </a:sp3d>
      </a:effectStyle>
    </a:effectStyleLst>
    <a:bgFillStyleLst>
      <a:solidFill>
        <a:schemeClr val="phClr"/>
      </a:solidFill>
      <a:blipFill>
        <a:blip xmlns:r="http://schemas.openxmlformats.org/officeDocument/2006/relationships" r:embed="rId1">
          <a:duotone>
            <a:schemeClr val="phClr">
              <a:shade val="70000"/>
              <a:satMod val="115000"/>
            </a:schemeClr>
            <a:schemeClr val="phClr">
              <a:tint val="85000"/>
            </a:schemeClr>
          </a:duotone>
        </a:blip>
        <a:tile tx="0" ty="0" sx="85000" sy="85000" flip="none" algn="tl"/>
      </a:blipFill>
      <a:blipFill>
        <a:blip xmlns:r="http://schemas.openxmlformats.org/officeDocument/2006/relationships" r:embed="rId2">
          <a:duotone>
            <a:schemeClr val="phClr">
              <a:shade val="65000"/>
              <a:satMod val="115000"/>
            </a:schemeClr>
            <a:schemeClr val="phClr">
              <a:tint val="85000"/>
            </a:schemeClr>
          </a:duotone>
        </a:blip>
        <a:tile tx="0" ty="0" sx="65000" sy="65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2070</TotalTime>
  <Words>746</Words>
  <Application>Microsoft Office PowerPoint</Application>
  <PresentationFormat>Apresentação na tela (4:3)</PresentationFormat>
  <Paragraphs>255</Paragraphs>
  <Slides>18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18</vt:i4>
      </vt:variant>
    </vt:vector>
  </HeadingPairs>
  <TitlesOfParts>
    <vt:vector size="27" baseType="lpstr">
      <vt:lpstr>Arial</vt:lpstr>
      <vt:lpstr>Arial Narrow</vt:lpstr>
      <vt:lpstr>Calibri</vt:lpstr>
      <vt:lpstr>Century Gothic</vt:lpstr>
      <vt:lpstr>Helvetica-Bold</vt:lpstr>
      <vt:lpstr>Times New Roman</vt:lpstr>
      <vt:lpstr>Wingdings 2</vt:lpstr>
      <vt:lpstr>Wingdings 3</vt:lpstr>
      <vt:lpstr>Cacho</vt:lpstr>
      <vt:lpstr>Apresentação do PowerPoint</vt:lpstr>
      <vt:lpstr>Apresentação do PowerPoint</vt:lpstr>
      <vt:lpstr>Quadro 1 – Execução Orçamentária da Receita 3º Quadrimestre de 2020</vt:lpstr>
      <vt:lpstr>Quadro 2 – Composição das Receitas Arrecadadas  3º Quadrimestre de 2020</vt:lpstr>
      <vt:lpstr>Apresentação do PowerPoint</vt:lpstr>
      <vt:lpstr>Quadro 3 – Execução Orçamentária da Despesa   3º Quadrimestre de 2020</vt:lpstr>
      <vt:lpstr>Quadro 4 – Despesas por Categoria Econômica   3º Quadrimestre de 2020</vt:lpstr>
      <vt:lpstr>Apresentação do PowerPoint</vt:lpstr>
      <vt:lpstr>Onde foram aplicados os recursos, por função de Governo?</vt:lpstr>
      <vt:lpstr>Apresentação do PowerPoint</vt:lpstr>
      <vt:lpstr>Quadro 6 – Composição do Resultado Orçamentário  3º Quadrimestre de 2020</vt:lpstr>
      <vt:lpstr>Resultado orçamentário – 3º Quadrimestre de 2020</vt:lpstr>
      <vt:lpstr>Quadro 7 – Demonstrativo Resumido da Despesa com Pessoal – 3º Quadrimestre de 2020</vt:lpstr>
      <vt:lpstr>Quadro 8 – Demo. Resumido do Resultado Primário  3º Quadrimestre de 2020</vt:lpstr>
      <vt:lpstr>Resultado primário – 3º Quadrimestre de 2020</vt:lpstr>
      <vt:lpstr>Apresentação do PowerPoint</vt:lpstr>
      <vt:lpstr>Apresentação do PowerPoint</vt:lpstr>
      <vt:lpstr>Apresentação do PowerPoint</vt:lpstr>
    </vt:vector>
  </TitlesOfParts>
  <Company>FBN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dcf</dc:creator>
  <cp:lastModifiedBy>Fernando Raniery Dias Bezerra</cp:lastModifiedBy>
  <cp:revision>247</cp:revision>
  <dcterms:created xsi:type="dcterms:W3CDTF">2009-09-30T17:11:41Z</dcterms:created>
  <dcterms:modified xsi:type="dcterms:W3CDTF">2021-02-24T17:56:36Z</dcterms:modified>
</cp:coreProperties>
</file>