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4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99" r:id="rId13"/>
    <p:sldId id="269" r:id="rId14"/>
    <p:sldId id="271" r:id="rId15"/>
    <p:sldId id="298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Quadros%20Rel.%20da%20Audi&#234;ncia%20P&#250;blica%201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Quadros%20Rel.%20da%20Audi&#234;ncia%20P&#250;blica%201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Quadros%20Rel.%20da%20Audi&#234;ncia%20P&#250;blica%201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Quadros%20Rel.%20da%20Audi&#234;ncia%20P&#250;blica%201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(Plan1!$A$97,Plan1!$A$100,Plan1!$A$101)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(Plan1!$E$97,Plan1!$E$100,Plan1!$E$101)</c:f>
              <c:numCache>
                <c:formatCode>_(* #,##0.00_);_(* \(#,##0.00\);_(* "-"??_);_(@_)</c:formatCode>
                <c:ptCount val="3"/>
                <c:pt idx="0">
                  <c:v>108913.5</c:v>
                </c:pt>
                <c:pt idx="1">
                  <c:v>73419.3</c:v>
                </c:pt>
                <c:pt idx="2" formatCode="#,##0.00">
                  <c:v>35494.199999999997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5-4978-84DE-A7A5B9D7F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(Plan1!$A$97,Plan1!$A$100,Plan1!$A$101)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(Plan1!$F$97,Plan1!$F$100,Plan1!$F$101)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1725-4978-84DE-A7A5B9D7FCD5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8743521589879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551-4530-AB48-55AFA131CF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551-4530-AB48-55AFA131CF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551-4530-AB48-55AFA131CF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551-4530-AB48-55AFA131CF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551-4530-AB48-55AFA131CF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551-4530-AB48-55AFA131CF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551-4530-AB48-55AFA131CF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551-4530-AB48-55AFA131CF2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551-4530-AB48-55AFA131CF2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551-4530-AB48-55AFA131CF2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551-4530-AB48-55AFA131CF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551-4530-AB48-55AFA131CF2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551-4530-AB48-55AFA131CF2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551-4530-AB48-55AFA131CF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551-4530-AB48-55AFA131CF2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551-4530-AB48-55AFA131CF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551-4530-AB48-55AFA131CF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551-4530-AB48-55AFA131CF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551-4530-AB48-55AFA131CF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551-4530-AB48-55AFA131CF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551-4530-AB48-55AFA131CF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551-4530-AB48-55AFA131CF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551-4530-AB48-55AFA131CF2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551-4530-AB48-55AFA131CF2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551-4530-AB48-55AFA131CF2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551-4530-AB48-55AFA131CF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551-4530-AB48-55AFA131CF2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551-4530-AB48-55AFA131CF2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551-4530-AB48-55AFA131CF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0.15527387513240801</c:v>
                </c:pt>
                <c:pt idx="1">
                  <c:v>2.8305907561541121E-2</c:v>
                </c:pt>
                <c:pt idx="2">
                  <c:v>5.6612571470062469E-3</c:v>
                </c:pt>
                <c:pt idx="3">
                  <c:v>0</c:v>
                </c:pt>
                <c:pt idx="4">
                  <c:v>0.78746044778010271</c:v>
                </c:pt>
                <c:pt idx="5">
                  <c:v>1.5675291165224378E-3</c:v>
                </c:pt>
                <c:pt idx="6">
                  <c:v>6.4828480926046057E-4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551-4530-AB48-55AFA131CF2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EE02-4168-B2B3-03076BCF93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02-4168-B2B3-03076BCF93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02-4168-B2B3-03076BCF93DF}"/>
                </c:ext>
              </c:extLst>
            </c:dLbl>
            <c:dLbl>
              <c:idx val="4"/>
              <c:layout>
                <c:manualLayout>
                  <c:x val="1.5400062085289667E-3"/>
                  <c:y val="2.56897201000483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EE02-4168-B2B3-03076BCF93D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13181.4</c:v>
                </c:pt>
                <c:pt idx="1">
                  <c:v>3295.65</c:v>
                </c:pt>
                <c:pt idx="2">
                  <c:v>561.9</c:v>
                </c:pt>
                <c:pt idx="3">
                  <c:v>0</c:v>
                </c:pt>
                <c:pt idx="4">
                  <c:v>90741.2</c:v>
                </c:pt>
                <c:pt idx="5">
                  <c:v>1695.2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E02-4168-B2B3-03076BCF93DF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13246389535872613"/>
          <c:y val="4.4896831386550921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274-4F66-B7C7-DCE1B9D2DE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274-4F66-B7C7-DCE1B9D2DE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9274-4F66-B7C7-DCE1B9D2DE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9274-4F66-B7C7-DCE1B9D2DE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9274-4F66-B7C7-DCE1B9D2DE3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9274-4F66-B7C7-DCE1B9D2DE3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274-4F66-B7C7-DCE1B9D2DE3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74-4F66-B7C7-DCE1B9D2DE3B}"/>
                </c:ext>
              </c:extLst>
            </c:dLbl>
            <c:dLbl>
              <c:idx val="2"/>
              <c:layout>
                <c:manualLayout>
                  <c:x val="2.9685920486282602E-2"/>
                  <c:y val="-2.90490599083761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74-4F66-B7C7-DCE1B9D2DE3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274-4F66-B7C7-DCE1B9D2DE3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274-4F66-B7C7-DCE1B9D2DE3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274-4F66-B7C7-DCE1B9D2DE3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57071.7</c:v>
                </c:pt>
                <c:pt idx="1">
                  <c:v>287.60000000000002</c:v>
                </c:pt>
                <c:pt idx="2">
                  <c:v>15919.1</c:v>
                </c:pt>
                <c:pt idx="3">
                  <c:v>227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274-4F66-B7C7-DCE1B9D2DE3B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9274-4F66-B7C7-DCE1B9D2DE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9274-4F66-B7C7-DCE1B9D2DE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9274-4F66-B7C7-DCE1B9D2DE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9274-4F66-B7C7-DCE1B9D2DE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9274-4F66-B7C7-DCE1B9D2DE3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9274-4F66-B7C7-DCE1B9D2DE3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9274-4F66-B7C7-DCE1B9D2DE3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9274-4F66-B7C7-DCE1B9D2DE3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9274-4F66-B7C7-DCE1B9D2DE3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9274-4F66-B7C7-DCE1B9D2DE3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9274-4F66-B7C7-DCE1B9D2DE3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9274-4F66-B7C7-DCE1B9D2DE3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9274-4F66-B7C7-DCE1B9D2DE3B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9274-4F66-B7C7-DCE1B9D2DE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9274-4F66-B7C7-DCE1B9D2DE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9274-4F66-B7C7-DCE1B9D2DE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9274-4F66-B7C7-DCE1B9D2DE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9274-4F66-B7C7-DCE1B9D2DE3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9274-4F66-B7C7-DCE1B9D2DE3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9274-4F66-B7C7-DCE1B9D2DE3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9274-4F66-B7C7-DCE1B9D2DE3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9274-4F66-B7C7-DCE1B9D2DE3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9274-4F66-B7C7-DCE1B9D2DE3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9274-4F66-B7C7-DCE1B9D2DE3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9274-4F66-B7C7-DCE1B9D2DE3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0.77642867054665377</c:v>
                </c:pt>
                <c:pt idx="1">
                  <c:v>3.9126377109708951E-3</c:v>
                </c:pt>
                <c:pt idx="2">
                  <c:v>0.21657048325701242</c:v>
                </c:pt>
                <c:pt idx="3">
                  <c:v>3.0882084853629805E-3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9274-4F66-B7C7-DCE1B9D2DE3B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9274-4F66-B7C7-DCE1B9D2DE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9274-4F66-B7C7-DCE1B9D2DE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9274-4F66-B7C7-DCE1B9D2DE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9274-4F66-B7C7-DCE1B9D2DE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9274-4F66-B7C7-DCE1B9D2DE3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9274-4F66-B7C7-DCE1B9D2DE3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9274-4F66-B7C7-DCE1B9D2DE3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9274-4F66-B7C7-DCE1B9D2DE3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9274-4F66-B7C7-DCE1B9D2DE3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9274-4F66-B7C7-DCE1B9D2DE3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9274-4F66-B7C7-DCE1B9D2DE3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9274-4F66-B7C7-DCE1B9D2DE3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9274-4F66-B7C7-DCE1B9D2DE3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Função</a:t>
            </a:r>
          </a:p>
        </c:rich>
      </c:tx>
      <c:layout>
        <c:manualLayout>
          <c:xMode val="edge"/>
          <c:yMode val="edge"/>
          <c:x val="0.20919101445770874"/>
          <c:y val="1.5791382656828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5"/>
                </a:gs>
                <a:gs pos="75000">
                  <a:schemeClr val="accent5">
                    <a:lumMod val="60000"/>
                    <a:lumOff val="40000"/>
                  </a:schemeClr>
                </a:gs>
                <a:gs pos="51000">
                  <a:schemeClr val="accent5">
                    <a:alpha val="75000"/>
                  </a:schemeClr>
                </a:gs>
                <a:gs pos="100000">
                  <a:schemeClr val="accent5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5.62061828710011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8D-46BF-98EB-38D437648E88}"/>
                </c:ext>
              </c:extLst>
            </c:dLbl>
            <c:dLbl>
              <c:idx val="4"/>
              <c:layout>
                <c:manualLayout>
                  <c:x val="0"/>
                  <c:y val="6.342164801795501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8D-46BF-98EB-38D437648E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Plan1!$A$49:$A$52</c:f>
              <c:strCache>
                <c:ptCount val="4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</c:strCache>
            </c:strRef>
          </c:cat>
          <c:val>
            <c:numRef>
              <c:f>Plan1!$B$49:$B$52</c:f>
              <c:numCache>
                <c:formatCode>_-* #,##0.0_-;\-* #,##0.0_-;_-* "-"??_-;_-@_-</c:formatCode>
                <c:ptCount val="4"/>
                <c:pt idx="0">
                  <c:v>25962.7</c:v>
                </c:pt>
                <c:pt idx="1">
                  <c:v>22103.4</c:v>
                </c:pt>
                <c:pt idx="2">
                  <c:v>15482.8</c:v>
                </c:pt>
                <c:pt idx="3">
                  <c:v>4372.6000000000004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8D-46BF-98EB-38D437648E8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F8D-4182-BCC9-86511602DE1B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F8D-4182-BCC9-86511602DE1B}"/>
              </c:ext>
            </c:extLst>
          </c:dPt>
          <c:cat>
            <c:strRef>
              <c:f>(Plan1!$A$65,Plan1!$A$71,Plan1!$A$72)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(Plan1!$B$65,Plan1!$B$71,Plan1!$B$72)</c:f>
              <c:numCache>
                <c:formatCode>#,##0.00</c:formatCode>
                <c:ptCount val="3"/>
                <c:pt idx="0" formatCode="_(* #,##0.00_);_(* \(#,##0.00\);_(* &quot;-&quot;??_);_(@_)">
                  <c:v>111926.95</c:v>
                </c:pt>
                <c:pt idx="1">
                  <c:v>73505.399999999994</c:v>
                </c:pt>
                <c:pt idx="2" formatCode="_(* #,##0.00_);_(* \(#,##0.00\);_(* &quot;-&quot;??_);_(@_)">
                  <c:v>38421.550000000003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8D-4182-BCC9-86511602DE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26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42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10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683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67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29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7271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84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742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6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12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37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39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41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837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68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1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  <p:sldLayoutId id="2147484518" r:id="rId14"/>
    <p:sldLayoutId id="2147484519" r:id="rId15"/>
    <p:sldLayoutId id="21474845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8939353"/>
              </p:ext>
            </p:extLst>
          </p:nvPr>
        </p:nvGraphicFramePr>
        <p:xfrm>
          <a:off x="1252537" y="404664"/>
          <a:ext cx="7567935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6167" y="47667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761999"/>
              </p:ext>
            </p:extLst>
          </p:nvPr>
        </p:nvGraphicFramePr>
        <p:xfrm>
          <a:off x="1475655" y="1484785"/>
          <a:ext cx="7344818" cy="4680521"/>
        </p:xfrm>
        <a:graphic>
          <a:graphicData uri="http://schemas.openxmlformats.org/drawingml/2006/table">
            <a:tbl>
              <a:tblPr/>
              <a:tblGrid>
                <a:gridCol w="4265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94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9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111.926,95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73.278,40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38.648,55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4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4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73.505,40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54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38.421,55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D4D4259-287C-4F97-80CF-839AEFAF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403" y="47667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orçamentário – 1º Quadrimestre de 2021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791264"/>
              </p:ext>
            </p:extLst>
          </p:nvPr>
        </p:nvGraphicFramePr>
        <p:xfrm>
          <a:off x="1475656" y="332656"/>
          <a:ext cx="7272808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1º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627858"/>
              </p:ext>
            </p:extLst>
          </p:nvPr>
        </p:nvGraphicFramePr>
        <p:xfrm>
          <a:off x="1691680" y="1052736"/>
          <a:ext cx="7056784" cy="5400602"/>
        </p:xfrm>
        <a:graphic>
          <a:graphicData uri="http://schemas.openxmlformats.org/drawingml/2006/table">
            <a:tbl>
              <a:tblPr/>
              <a:tblGrid>
                <a:gridCol w="211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13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17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274.425,80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149.345,90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148.189,93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140.780,44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365106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729043"/>
              </p:ext>
            </p:extLst>
          </p:nvPr>
        </p:nvGraphicFramePr>
        <p:xfrm>
          <a:off x="1475656" y="764704"/>
          <a:ext cx="7344815" cy="5040561"/>
        </p:xfrm>
        <a:graphic>
          <a:graphicData uri="http://schemas.openxmlformats.org/drawingml/2006/table">
            <a:tbl>
              <a:tblPr/>
              <a:tblGrid>
                <a:gridCol w="214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0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108.913,50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108.913,50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73.197,40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73.419,30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35.494,20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332656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1º Quadrimestre de 2021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237640"/>
              </p:ext>
            </p:extLst>
          </p:nvPr>
        </p:nvGraphicFramePr>
        <p:xfrm>
          <a:off x="1475656" y="980728"/>
          <a:ext cx="7200799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14437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1º Quadrimestre de 2021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785377"/>
              </p:ext>
            </p:extLst>
          </p:nvPr>
        </p:nvGraphicFramePr>
        <p:xfrm>
          <a:off x="323529" y="1431161"/>
          <a:ext cx="8496942" cy="3686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2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65,90%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Aplicação no Magistério – 70%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23,25%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60448" y="-315416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1º Quadrimestre de 2021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484229"/>
              </p:ext>
            </p:extLst>
          </p:nvPr>
        </p:nvGraphicFramePr>
        <p:xfrm>
          <a:off x="1259632" y="1858726"/>
          <a:ext cx="7416824" cy="3283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1689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628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2021</a:t>
                      </a:r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25,10%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618312" y="4653136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2" y="1771625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267010"/>
            <a:ext cx="8175625" cy="2016125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2021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500" dirty="0">
                <a:solidFill>
                  <a:srgbClr val="002060"/>
                </a:solidFill>
                <a:latin typeface="Century Gothic" pitchFamily="34" charset="0"/>
              </a:rPr>
              <a:t>*Dados preliminares do 1º Quadrimestre de 2021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3154485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59134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045897"/>
              </p:ext>
            </p:extLst>
          </p:nvPr>
        </p:nvGraphicFramePr>
        <p:xfrm>
          <a:off x="1187624" y="1160140"/>
          <a:ext cx="7704856" cy="4896545"/>
        </p:xfrm>
        <a:graphic>
          <a:graphicData uri="http://schemas.openxmlformats.org/drawingml/2006/table">
            <a:tbl>
              <a:tblPr/>
              <a:tblGrid>
                <a:gridCol w="2878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80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324.198,4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109.475,4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2.451,6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9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334.213,0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111.927,0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305514"/>
              </p:ext>
            </p:extLst>
          </p:nvPr>
        </p:nvGraphicFramePr>
        <p:xfrm>
          <a:off x="1259631" y="1268760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109.475,4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13.181,4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3.295,7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90.741,2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1.695,2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2.451,6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111.927,0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7176314"/>
              </p:ext>
            </p:extLst>
          </p:nvPr>
        </p:nvGraphicFramePr>
        <p:xfrm>
          <a:off x="1331640" y="809034"/>
          <a:ext cx="7200800" cy="580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008042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1520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513048"/>
              </p:ext>
            </p:extLst>
          </p:nvPr>
        </p:nvGraphicFramePr>
        <p:xfrm>
          <a:off x="1403648" y="887390"/>
          <a:ext cx="7488831" cy="5328589"/>
        </p:xfrm>
        <a:graphic>
          <a:graphicData uri="http://schemas.openxmlformats.org/drawingml/2006/table">
            <a:tbl>
              <a:tblPr/>
              <a:tblGrid>
                <a:gridCol w="306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7604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3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3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294.254,7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73.278,4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37.858,2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334.212,9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73.505,4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252" y="544769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34943"/>
              </p:ext>
            </p:extLst>
          </p:nvPr>
        </p:nvGraphicFramePr>
        <p:xfrm>
          <a:off x="1619672" y="1078169"/>
          <a:ext cx="7127521" cy="5529824"/>
        </p:xfrm>
        <a:graphic>
          <a:graphicData uri="http://schemas.openxmlformats.org/drawingml/2006/table">
            <a:tbl>
              <a:tblPr/>
              <a:tblGrid>
                <a:gridCol w="314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033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73.278,4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57.071,7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15.919,1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95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73.505,4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609755"/>
              </p:ext>
            </p:extLst>
          </p:nvPr>
        </p:nvGraphicFramePr>
        <p:xfrm>
          <a:off x="1403648" y="404664"/>
          <a:ext cx="7272808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7840" y="116632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448545"/>
              </p:ext>
            </p:extLst>
          </p:nvPr>
        </p:nvGraphicFramePr>
        <p:xfrm>
          <a:off x="1331640" y="980728"/>
          <a:ext cx="7560641" cy="495880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75477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25.962,7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22.103,4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15.482,8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4.372,6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2.665,6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4605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42778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1.080,3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1.158,1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1,57%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73.505,4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2144</TotalTime>
  <Words>710</Words>
  <Application>Microsoft Office PowerPoint</Application>
  <PresentationFormat>Apresentação na tela (4:3)</PresentationFormat>
  <Paragraphs>246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1º Quadrimestre de 2021</vt:lpstr>
      <vt:lpstr>Quadro 2 – Composição das Receitas Arrecadadas  1º Quadrimestre de 2021</vt:lpstr>
      <vt:lpstr>Apresentação do PowerPoint</vt:lpstr>
      <vt:lpstr>Quadro 3 – Execução Orçamentária da Despesa   1º Quadrimestre de 2021</vt:lpstr>
      <vt:lpstr>Quadro 4 – Despesas por Categoria Econômica   1º Quadrimestre de 2021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1º Quadrimestre de 2021</vt:lpstr>
      <vt:lpstr>Resultado orçamentário – 1º Quadrimestre de 2021</vt:lpstr>
      <vt:lpstr>Quadro 7 – Demonstrativo Resumido da Despesa com Pessoal – 1º Quadrimestre de 2021</vt:lpstr>
      <vt:lpstr>Quadro 8 – Demo. Resumido do Resultado Primário  1º Quadrimestre de 2021</vt:lpstr>
      <vt:lpstr>Resultado primário – 1º Quadrimestre de 2021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Bezerra, Fernando Raniery Dias</cp:lastModifiedBy>
  <cp:revision>254</cp:revision>
  <cp:lastPrinted>2021-06-07T12:12:56Z</cp:lastPrinted>
  <dcterms:created xsi:type="dcterms:W3CDTF">2009-09-30T17:11:41Z</dcterms:created>
  <dcterms:modified xsi:type="dcterms:W3CDTF">2021-06-07T12:25:29Z</dcterms:modified>
</cp:coreProperties>
</file>