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04" r:id="rId1"/>
  </p:sldMasterIdLst>
  <p:handoutMasterIdLst>
    <p:handoutMasterId r:id="rId20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299" r:id="rId13"/>
    <p:sldId id="271" r:id="rId14"/>
    <p:sldId id="298" r:id="rId15"/>
    <p:sldId id="269" r:id="rId16"/>
    <p:sldId id="291" r:id="rId17"/>
    <p:sldId id="293" r:id="rId18"/>
    <p:sldId id="292" r:id="rId1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92" d="100"/>
          <a:sy n="92" d="100"/>
        </p:scale>
        <p:origin x="18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2&#186;%20Quad\Quadros%20Rel.%20da%20Audi&#234;ncia%20P&#250;blica%202%20Quad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2&#186;%20Qua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2&#186;%20Quad\Quadros%20Rel.%20da%20Audi&#234;ncia%20P&#250;blica%202%20Quad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2&#186;%20Quad\Quadros%20Rel.%20da%20Audi&#234;ncia%20P&#250;blica%202%20Quad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1\2&#186;%20Quad\Quadros%20Rel.%20da%20Audi&#234;ncia%20P&#250;blica%202%20Quad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ln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746230616840121E-3"/>
                  <c:y val="1.488202699700013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CA-4218-8A37-2206318F6B84}"/>
                </c:ext>
              </c:extLst>
            </c:dLbl>
            <c:dLbl>
              <c:idx val="1"/>
              <c:layout>
                <c:manualLayout>
                  <c:x val="1.7462306168400891E-3"/>
                  <c:y val="-7.33026191534273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CA-4218-8A37-2206318F6B84}"/>
                </c:ext>
              </c:extLst>
            </c:dLbl>
            <c:dLbl>
              <c:idx val="2"/>
              <c:layout>
                <c:manualLayout>
                  <c:x val="1.746230616840153E-3"/>
                  <c:y val="-5.125645761582127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CA-4218-8A37-2206318F6B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(Plan1!$A$97,Plan1!$A$100,Plan1!$A$101)</c:f>
              <c:strCache>
                <c:ptCount val="3"/>
                <c:pt idx="0">
                  <c:v>Receita Primária Total</c:v>
                </c:pt>
                <c:pt idx="1">
                  <c:v>Despesas Primárias Total</c:v>
                </c:pt>
                <c:pt idx="2">
                  <c:v>Resultado Primário</c:v>
                </c:pt>
              </c:strCache>
            </c:strRef>
          </c:cat>
          <c:val>
            <c:numRef>
              <c:f>(Plan1!$E$97,Plan1!$E$100,Plan1!$E$101)</c:f>
              <c:numCache>
                <c:formatCode>_(* #,##0.00_);_(* \(#,##0.00\);_(* "-"??_);_(@_)</c:formatCode>
                <c:ptCount val="3"/>
                <c:pt idx="0">
                  <c:v>257027.72</c:v>
                </c:pt>
                <c:pt idx="1">
                  <c:v>200076.06999999998</c:v>
                </c:pt>
                <c:pt idx="2" formatCode="#,##0.00">
                  <c:v>56951.650000000023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CA-4218-8A37-2206318F6B8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399629408"/>
        <c:axId val="39963203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gradFill flip="none" rotWithShape="1">
                    <a:gsLst>
                      <a:gs pos="0">
                        <a:schemeClr val="accent2"/>
                      </a:gs>
                      <a:gs pos="75000">
                        <a:schemeClr val="accent2">
                          <a:lumMod val="60000"/>
                          <a:lumOff val="40000"/>
                        </a:schemeClr>
                      </a:gs>
                      <a:gs pos="51000">
                        <a:schemeClr val="accent2">
                          <a:alpha val="75000"/>
                        </a:schemeClr>
                      </a:gs>
                      <a:gs pos="100000">
                        <a:schemeClr val="accent2">
                          <a:lumMod val="20000"/>
                          <a:lumOff val="80000"/>
                          <a:alpha val="15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(Plan1!$A$97,Plan1!$A$100,Plan1!$A$101)</c15:sqref>
                        </c15:formulaRef>
                      </c:ext>
                    </c:extLst>
                    <c:strCache>
                      <c:ptCount val="3"/>
                      <c:pt idx="0">
                        <c:v>Receita Primária Total</c:v>
                      </c:pt>
                      <c:pt idx="1">
                        <c:v>Despesas Primárias Total</c:v>
                      </c:pt>
                      <c:pt idx="2">
                        <c:v>Resultado Primário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(Plan1!$F$97,Plan1!$F$100,Plan1!$F$101)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6ECA-4218-8A37-2206318F6B84}"/>
                  </c:ext>
                </c:extLst>
              </c15:ser>
            </c15:filteredBarSeries>
          </c:ext>
        </c:extLst>
      </c:barChart>
      <c:catAx>
        <c:axId val="39962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32032"/>
        <c:crosses val="autoZero"/>
        <c:auto val="1"/>
        <c:lblAlgn val="ctr"/>
        <c:lblOffset val="100"/>
        <c:noMultiLvlLbl val="0"/>
      </c:catAx>
      <c:valAx>
        <c:axId val="399632032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29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82D0-481A-AFFD-CE13716ECD9E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0.12588184270653108</c:v>
                </c:pt>
                <c:pt idx="1">
                  <c:v>3.0549234516621549E-2</c:v>
                </c:pt>
                <c:pt idx="2">
                  <c:v>1.9283448395928309E-2</c:v>
                </c:pt>
                <c:pt idx="3">
                  <c:v>0</c:v>
                </c:pt>
                <c:pt idx="4">
                  <c:v>0.78244002545191793</c:v>
                </c:pt>
                <c:pt idx="5">
                  <c:v>1.4588632606495169E-2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82D0-481A-AFFD-CE13716ECD9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16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895-45CE-A72E-51BF49C5310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895-45CE-A72E-51BF49C5310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F895-45CE-A72E-51BF49C5310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F895-45CE-A72E-51BF49C5310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F895-45CE-A72E-51BF49C5310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F895-45CE-A72E-51BF49C5310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F895-45CE-A72E-51BF49C5310C}"/>
              </c:ext>
            </c:extLst>
          </c:dPt>
          <c:dLbls>
            <c:dLbl>
              <c:idx val="0"/>
              <c:layout>
                <c:manualLayout>
                  <c:x val="-0.2010632908338662"/>
                  <c:y val="5.58980103389312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95-45CE-A72E-51BF49C5310C}"/>
                </c:ext>
              </c:extLst>
            </c:dLbl>
            <c:dLbl>
              <c:idx val="1"/>
              <c:layout>
                <c:manualLayout>
                  <c:x val="-2.7127586858537604E-2"/>
                  <c:y val="-0.1444031933755722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895-45CE-A72E-51BF49C5310C}"/>
                </c:ext>
              </c:extLst>
            </c:dLbl>
            <c:dLbl>
              <c:idx val="2"/>
              <c:layout>
                <c:manualLayout>
                  <c:x val="-8.7765722189385983E-2"/>
                  <c:y val="-9.31633505648854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895-45CE-A72E-51BF49C5310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895-45CE-A72E-51BF49C5310C}"/>
                </c:ext>
              </c:extLst>
            </c:dLbl>
            <c:dLbl>
              <c:idx val="4"/>
              <c:layout>
                <c:manualLayout>
                  <c:x val="0.16276552115122492"/>
                  <c:y val="-0.1909848686580149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895-45CE-A72E-51BF49C5310C}"/>
                </c:ext>
              </c:extLst>
            </c:dLbl>
            <c:dLbl>
              <c:idx val="5"/>
              <c:layout>
                <c:manualLayout>
                  <c:x val="7.3404058558395616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895-45CE-A72E-51BF49C5310C}"/>
                </c:ext>
              </c:extLst>
            </c:dLbl>
            <c:dLbl>
              <c:idx val="6"/>
              <c:layout>
                <c:manualLayout>
                  <c:x val="-0.1292549726789139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895-45CE-A72E-51BF49C531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(Plan1!$B$13:$B$18,Plan1!$B$20)</c:f>
              <c:numCache>
                <c:formatCode>_-* #,##0.0_-;\-* #,##0.0_-;_-* "-"??_-;_-@_-</c:formatCode>
                <c:ptCount val="7"/>
                <c:pt idx="0">
                  <c:v>80027.149999999994</c:v>
                </c:pt>
                <c:pt idx="1">
                  <c:v>7168.86</c:v>
                </c:pt>
                <c:pt idx="2">
                  <c:v>6543.94</c:v>
                </c:pt>
                <c:pt idx="3">
                  <c:v>0</c:v>
                </c:pt>
                <c:pt idx="4">
                  <c:v>169053.27</c:v>
                </c:pt>
                <c:pt idx="5">
                  <c:v>679.31</c:v>
                </c:pt>
                <c:pt idx="6">
                  <c:v>99.125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895-45CE-A72E-51BF49C5310C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895-45CE-A72E-51BF49C5310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895-45CE-A72E-51BF49C5310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895-45CE-A72E-51BF49C5310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895-45CE-A72E-51BF49C5310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895-45CE-A72E-51BF49C5310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895-45CE-A72E-51BF49C5310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895-45CE-A72E-51BF49C5310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895-45CE-A72E-51BF49C5310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895-45CE-A72E-51BF49C5310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895-45CE-A72E-51BF49C5310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895-45CE-A72E-51BF49C5310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895-45CE-A72E-51BF49C5310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895-45CE-A72E-51BF49C5310C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895-45CE-A72E-51BF49C5310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895-45CE-A72E-51BF49C5310C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895-45CE-A72E-51BF49C5310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895-45CE-A72E-51BF49C5310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895-45CE-A72E-51BF49C5310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895-45CE-A72E-51BF49C5310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895-45CE-A72E-51BF49C5310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895-45CE-A72E-51BF49C5310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895-45CE-A72E-51BF49C5310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895-45CE-A72E-51BF49C5310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895-45CE-A72E-51BF49C5310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895-45CE-A72E-51BF49C5310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895-45CE-A72E-51BF49C5310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895-45CE-A72E-51BF49C5310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895-45CE-A72E-51BF49C5310C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895-45CE-A72E-51BF49C5310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0.29905958424155105</c:v>
                </c:pt>
                <c:pt idx="1">
                  <c:v>2.6789861829215278E-2</c:v>
                </c:pt>
                <c:pt idx="2">
                  <c:v>2.4454550433217419E-2</c:v>
                </c:pt>
                <c:pt idx="3">
                  <c:v>0</c:v>
                </c:pt>
                <c:pt idx="4">
                  <c:v>0.63174810849661234</c:v>
                </c:pt>
                <c:pt idx="5">
                  <c:v>2.5385655514550752E-3</c:v>
                </c:pt>
                <c:pt idx="6">
                  <c:v>3.7622517990774983E-4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895-45CE-A72E-51BF49C5310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1.0722222222222223E-2"/>
          <c:y val="1.24610591900312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1637983376524054"/>
          <c:w val="0.9980750816046895"/>
          <c:h val="0.82490398353671301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22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A830-4A7F-9D02-AB39B27D2D6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A830-4A7F-9D02-AB39B27D2D6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A830-4A7F-9D02-AB39B27D2D6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A830-4A7F-9D02-AB39B27D2D6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A830-4A7F-9D02-AB39B27D2D6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A830-4A7F-9D02-AB39B27D2D60}"/>
              </c:ext>
            </c:extLst>
          </c:dPt>
          <c:dLbls>
            <c:dLbl>
              <c:idx val="0"/>
              <c:layout>
                <c:manualLayout>
                  <c:x val="-4.3672396188783255E-2"/>
                  <c:y val="0.1127943148435703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30-4A7F-9D02-AB39B27D2D60}"/>
                </c:ext>
              </c:extLst>
            </c:dLbl>
            <c:dLbl>
              <c:idx val="1"/>
              <c:layout>
                <c:manualLayout>
                  <c:x val="4.7031811280228125E-2"/>
                  <c:y val="3.896530876414233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830-4A7F-9D02-AB39B27D2D60}"/>
                </c:ext>
              </c:extLst>
            </c:dLbl>
            <c:dLbl>
              <c:idx val="2"/>
              <c:layout>
                <c:manualLayout>
                  <c:x val="3.6953566005893522E-2"/>
                  <c:y val="-7.58798118038564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30-4A7F-9D02-AB39B27D2D60}"/>
                </c:ext>
              </c:extLst>
            </c:dLbl>
            <c:dLbl>
              <c:idx val="3"/>
              <c:layout>
                <c:manualLayout>
                  <c:x val="2.6875320731558926E-2"/>
                  <c:y val="-1.02540286221427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830-4A7F-9D02-AB39B27D2D60}"/>
                </c:ext>
              </c:extLst>
            </c:dLbl>
            <c:dLbl>
              <c:idx val="4"/>
              <c:layout>
                <c:manualLayout>
                  <c:x val="7.8946254648954287E-2"/>
                  <c:y val="3.28128915908568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830-4A7F-9D02-AB39B27D2D6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830-4A7F-9D02-AB39B27D2D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(Plan1!$B$37:$B$39,Plan1!$B$41:$B$43)</c:f>
              <c:numCache>
                <c:formatCode>_-* #,##0.0_-;\-* #,##0.0_-;_-* "-"??_-;_-@_-</c:formatCode>
                <c:ptCount val="6"/>
                <c:pt idx="0">
                  <c:v>134058.98000000001</c:v>
                </c:pt>
                <c:pt idx="1">
                  <c:v>615.57000000000005</c:v>
                </c:pt>
                <c:pt idx="2">
                  <c:v>57583.62</c:v>
                </c:pt>
                <c:pt idx="3">
                  <c:v>8700.06</c:v>
                </c:pt>
                <c:pt idx="4">
                  <c:v>945.51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830-4A7F-9D02-AB39B27D2D60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A830-4A7F-9D02-AB39B27D2D6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A830-4A7F-9D02-AB39B27D2D6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A830-4A7F-9D02-AB39B27D2D6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A830-4A7F-9D02-AB39B27D2D6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A830-4A7F-9D02-AB39B27D2D6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A830-4A7F-9D02-AB39B27D2D6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A830-4A7F-9D02-AB39B27D2D6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A830-4A7F-9D02-AB39B27D2D6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A830-4A7F-9D02-AB39B27D2D6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A830-4A7F-9D02-AB39B27D2D6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A830-4A7F-9D02-AB39B27D2D6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A830-4A7F-9D02-AB39B27D2D6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A830-4A7F-9D02-AB39B27D2D60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A830-4A7F-9D02-AB39B27D2D6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A830-4A7F-9D02-AB39B27D2D6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A830-4A7F-9D02-AB39B27D2D6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A830-4A7F-9D02-AB39B27D2D6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A830-4A7F-9D02-AB39B27D2D6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A830-4A7F-9D02-AB39B27D2D6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A830-4A7F-9D02-AB39B27D2D6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A830-4A7F-9D02-AB39B27D2D6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A830-4A7F-9D02-AB39B27D2D6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A830-4A7F-9D02-AB39B27D2D6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A830-4A7F-9D02-AB39B27D2D6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A830-4A7F-9D02-AB39B27D2D6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0.66397472379659728</c:v>
                </c:pt>
                <c:pt idx="1">
                  <c:v>3.0488291103473366E-3</c:v>
                </c:pt>
                <c:pt idx="2">
                  <c:v>0.28520333501499279</c:v>
                </c:pt>
                <c:pt idx="3">
                  <c:v>4.3090137904330049E-2</c:v>
                </c:pt>
                <c:pt idx="4">
                  <c:v>4.6829741737324923E-3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A830-4A7F-9D02-AB39B27D2D60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A830-4A7F-9D02-AB39B27D2D6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A830-4A7F-9D02-AB39B27D2D6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A830-4A7F-9D02-AB39B27D2D6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A830-4A7F-9D02-AB39B27D2D6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A830-4A7F-9D02-AB39B27D2D6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A830-4A7F-9D02-AB39B27D2D6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A830-4A7F-9D02-AB39B27D2D6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A830-4A7F-9D02-AB39B27D2D6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A830-4A7F-9D02-AB39B27D2D6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A830-4A7F-9D02-AB39B27D2D6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A830-4A7F-9D02-AB39B27D2D6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A830-4A7F-9D02-AB39B27D2D6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33-A830-4A7F-9D02-AB39B27D2D6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sz="2000" b="1"/>
              <a:t>Execução da Despesa Por Função</a:t>
            </a:r>
          </a:p>
        </c:rich>
      </c:tx>
      <c:layout>
        <c:manualLayout>
          <c:xMode val="edge"/>
          <c:yMode val="edge"/>
          <c:x val="0.20247844019497618"/>
          <c:y val="5.416657211796670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4019500383236355"/>
          <c:y val="0.14387758821813937"/>
          <c:w val="0.84440967013405566"/>
          <c:h val="0.5783587633502569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0"/>
                  <c:y val="5.620618287100112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95B-4348-A3DE-AC1F1E069ED3}"/>
                </c:ext>
              </c:extLst>
            </c:dLbl>
            <c:dLbl>
              <c:idx val="4"/>
              <c:layout>
                <c:manualLayout>
                  <c:x val="0"/>
                  <c:y val="6.3421648017955015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95B-4348-A3DE-AC1F1E069E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Plan1!$A$49:$A$52</c:f>
              <c:strCache>
                <c:ptCount val="3"/>
                <c:pt idx="0">
                  <c:v>Saúde</c:v>
                </c:pt>
                <c:pt idx="1">
                  <c:v>Educação</c:v>
                </c:pt>
                <c:pt idx="2">
                  <c:v>Administração</c:v>
                </c:pt>
              </c:strCache>
            </c:strRef>
          </c:cat>
          <c:val>
            <c:numRef>
              <c:f>Plan1!$B$49:$B$52</c:f>
              <c:numCache>
                <c:formatCode>_-* #,##0.0_-;\-* #,##0.0_-;_-* "-"??_-;_-@_-</c:formatCode>
                <c:ptCount val="3"/>
                <c:pt idx="0">
                  <c:v>65399.76</c:v>
                </c:pt>
                <c:pt idx="1">
                  <c:v>62991.4</c:v>
                </c:pt>
                <c:pt idx="2">
                  <c:v>37117.660000000003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5B-4348-A3DE-AC1F1E069ED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62322176"/>
        <c:axId val="62323712"/>
      </c:barChart>
      <c:catAx>
        <c:axId val="62322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3712"/>
        <c:crosses val="autoZero"/>
        <c:auto val="1"/>
        <c:lblAlgn val="ctr"/>
        <c:lblOffset val="100"/>
        <c:noMultiLvlLbl val="0"/>
      </c:catAx>
      <c:valAx>
        <c:axId val="62323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2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066885389326341"/>
          <c:y val="0.17177092446777489"/>
          <c:w val="0.73877559055118813"/>
          <c:h val="0.62135024788568094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96000"/>
                    <a:lumMod val="104000"/>
                  </a:schemeClr>
                </a:gs>
                <a:gs pos="100000">
                  <a:schemeClr val="accent1">
                    <a:shade val="98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3E3-4118-9B72-B25E64A19E2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3E3-4118-9B72-B25E64A19E28}"/>
              </c:ext>
            </c:extLst>
          </c:dPt>
          <c:dLbls>
            <c:dLbl>
              <c:idx val="0"/>
              <c:layout>
                <c:manualLayout>
                  <c:x val="0"/>
                  <c:y val="-6.89907003796963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3E3-4118-9B72-B25E64A19E28}"/>
                </c:ext>
              </c:extLst>
            </c:dLbl>
            <c:dLbl>
              <c:idx val="1"/>
              <c:layout>
                <c:manualLayout>
                  <c:x val="-1.1975554344469423E-16"/>
                  <c:y val="-1.31238685897645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3E3-4118-9B72-B25E64A19E28}"/>
                </c:ext>
              </c:extLst>
            </c:dLbl>
            <c:dLbl>
              <c:idx val="2"/>
              <c:layout>
                <c:manualLayout>
                  <c:x val="0"/>
                  <c:y val="-6.7427148617473876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3E3-4118-9B72-B25E64A19E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(Plan1!$A$65,Plan1!$A$71,Plan1!$A$72)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 no ano</c:v>
                </c:pt>
              </c:strCache>
            </c:strRef>
          </c:cat>
          <c:val>
            <c:numRef>
              <c:f>(Plan1!$B$65,Plan1!$B$71,Plan1!$B$72)</c:f>
              <c:numCache>
                <c:formatCode>#,##0.00</c:formatCode>
                <c:ptCount val="3"/>
                <c:pt idx="0" formatCode="_(* #,##0.00_);_(* \(#,##0.00\);_(* &quot;-&quot;??_);_(@_)">
                  <c:v>267596.00499999995</c:v>
                </c:pt>
                <c:pt idx="1">
                  <c:v>201903.74000000002</c:v>
                </c:pt>
                <c:pt idx="2" formatCode="_(* #,##0.00_);_(* \(#,##0.00\);_(* &quot;-&quot;??_);_(@_)">
                  <c:v>65791.389999999927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E3-4118-9B72-B25E64A19E2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5325312"/>
        <c:axId val="45335296"/>
      </c:barChart>
      <c:catAx>
        <c:axId val="45325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35296"/>
        <c:crosses val="autoZero"/>
        <c:auto val="1"/>
        <c:lblAlgn val="ctr"/>
        <c:lblOffset val="100"/>
        <c:noMultiLvlLbl val="0"/>
      </c:catAx>
      <c:valAx>
        <c:axId val="4533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2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6268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1424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5109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6838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0679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3294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7271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841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742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664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612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437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539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418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837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868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117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5" r:id="rId1"/>
    <p:sldLayoutId id="2147484506" r:id="rId2"/>
    <p:sldLayoutId id="2147484507" r:id="rId3"/>
    <p:sldLayoutId id="2147484508" r:id="rId4"/>
    <p:sldLayoutId id="2147484509" r:id="rId5"/>
    <p:sldLayoutId id="2147484510" r:id="rId6"/>
    <p:sldLayoutId id="2147484511" r:id="rId7"/>
    <p:sldLayoutId id="2147484512" r:id="rId8"/>
    <p:sldLayoutId id="2147484513" r:id="rId9"/>
    <p:sldLayoutId id="2147484514" r:id="rId10"/>
    <p:sldLayoutId id="2147484515" r:id="rId11"/>
    <p:sldLayoutId id="2147484516" r:id="rId12"/>
    <p:sldLayoutId id="2147484517" r:id="rId13"/>
    <p:sldLayoutId id="2147484518" r:id="rId14"/>
    <p:sldLayoutId id="2147484519" r:id="rId15"/>
    <p:sldLayoutId id="21474845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33056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5737002"/>
              </p:ext>
            </p:extLst>
          </p:nvPr>
        </p:nvGraphicFramePr>
        <p:xfrm>
          <a:off x="1252537" y="548680"/>
          <a:ext cx="7711951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86167" y="476672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2021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871907"/>
              </p:ext>
            </p:extLst>
          </p:nvPr>
        </p:nvGraphicFramePr>
        <p:xfrm>
          <a:off x="1386167" y="1268761"/>
          <a:ext cx="7434306" cy="4896549"/>
        </p:xfrm>
        <a:graphic>
          <a:graphicData uri="http://schemas.openxmlformats.org/drawingml/2006/table">
            <a:tbl>
              <a:tblPr/>
              <a:tblGrid>
                <a:gridCol w="4317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5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9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96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267.596,01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192.258,17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75.337,83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99,13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9.645,57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-9.546,45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201.903,74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5308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65.791,39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2D4D4259-287C-4F97-80CF-839AEFAFA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403" y="47667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Resultado orçamentário – 2º Quadrimestre de 2021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9001447"/>
              </p:ext>
            </p:extLst>
          </p:nvPr>
        </p:nvGraphicFramePr>
        <p:xfrm>
          <a:off x="827584" y="332656"/>
          <a:ext cx="7920880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2051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475656" y="365106"/>
            <a:ext cx="8183562" cy="1050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370265"/>
              </p:ext>
            </p:extLst>
          </p:nvPr>
        </p:nvGraphicFramePr>
        <p:xfrm>
          <a:off x="1475656" y="764704"/>
          <a:ext cx="7344815" cy="5040561"/>
        </p:xfrm>
        <a:graphic>
          <a:graphicData uri="http://schemas.openxmlformats.org/drawingml/2006/table">
            <a:tbl>
              <a:tblPr/>
              <a:tblGrid>
                <a:gridCol w="2142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7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40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256.928,60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257.027,72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191.381,11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8.700,06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200.076,07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56.951,65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74D26-F0D8-4D13-B1E7-7AE3DD3D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3" y="332656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Resultado primário – 2º Quadrimestre de 2021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B4C4332D-C940-436F-9D42-8E455BDA73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7995101"/>
              </p:ext>
            </p:extLst>
          </p:nvPr>
        </p:nvGraphicFramePr>
        <p:xfrm>
          <a:off x="1403648" y="764704"/>
          <a:ext cx="7272808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010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48680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Demonstrativo Resumido da Despesa com Pessoal – 2º Quadrimestre de 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699046"/>
              </p:ext>
            </p:extLst>
          </p:nvPr>
        </p:nvGraphicFramePr>
        <p:xfrm>
          <a:off x="1691680" y="1052736"/>
          <a:ext cx="7056784" cy="5400602"/>
        </p:xfrm>
        <a:graphic>
          <a:graphicData uri="http://schemas.openxmlformats.org/drawingml/2006/table">
            <a:tbl>
              <a:tblPr/>
              <a:tblGrid>
                <a:gridCol w="211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6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8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01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175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348.733.459,50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354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178.594.544,96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354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188.316.068,13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354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178.900.264,72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14437" y="0"/>
            <a:ext cx="7929563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2º Quadrimestre de 2021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224404"/>
              </p:ext>
            </p:extLst>
          </p:nvPr>
        </p:nvGraphicFramePr>
        <p:xfrm>
          <a:off x="323529" y="1431161"/>
          <a:ext cx="8496942" cy="43064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942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7090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2021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Magistério do Ensino Fundamental – 74,8%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no Magistério – 70%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fontAlgn="b"/>
                      <a:endParaRPr lang="pt-BR" sz="25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endParaRPr lang="pt-BR" sz="25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– 18,07%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60448" y="-315416"/>
            <a:ext cx="7215191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2º Quadrimestre de 2021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15007"/>
              </p:ext>
            </p:extLst>
          </p:nvPr>
        </p:nvGraphicFramePr>
        <p:xfrm>
          <a:off x="1259632" y="1858726"/>
          <a:ext cx="7416824" cy="3283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71689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745135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62810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u="sng" strike="noStrike" dirty="0">
                          <a:effectLst/>
                        </a:rPr>
                        <a:t>Despesas próprias com ações em Saúde no Exercício de 2021</a:t>
                      </a:r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25621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1" u="none" strike="noStrike" dirty="0">
                          <a:effectLst/>
                        </a:rPr>
                        <a:t>Percentual de despesas com Saúde com Recursos Próprios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</a:rPr>
                        <a:t>20,90%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25621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</a:rPr>
                        <a:t>15%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04025" y="260648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solidFill>
                  <a:schemeClr val="bg2">
                    <a:lumMod val="25000"/>
                  </a:schemeClr>
                </a:solidFill>
                <a:latin typeface="Helvetica-Bold"/>
              </a:rPr>
              <a:t>FIM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A405358-F487-4A42-A348-10D8A9E42A77}"/>
              </a:ext>
            </a:extLst>
          </p:cNvPr>
          <p:cNvSpPr/>
          <p:nvPr/>
        </p:nvSpPr>
        <p:spPr>
          <a:xfrm>
            <a:off x="618312" y="4653136"/>
            <a:ext cx="8143900" cy="4770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942" y="1771625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4267010"/>
            <a:ext cx="8175625" cy="2016125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2º Quadrimestre de 2021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500" dirty="0">
                <a:solidFill>
                  <a:srgbClr val="002060"/>
                </a:solidFill>
                <a:latin typeface="Century Gothic" pitchFamily="34" charset="0"/>
              </a:rPr>
              <a:t>*Dados preliminares do 2º Quadrimestre de 2021</a:t>
            </a: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569" y="3154485"/>
            <a:ext cx="8143900" cy="4770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591344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2021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722654"/>
              </p:ext>
            </p:extLst>
          </p:nvPr>
        </p:nvGraphicFramePr>
        <p:xfrm>
          <a:off x="1187624" y="1160140"/>
          <a:ext cx="7704856" cy="4896545"/>
        </p:xfrm>
        <a:graphic>
          <a:graphicData uri="http://schemas.openxmlformats.org/drawingml/2006/table">
            <a:tbl>
              <a:tblPr/>
              <a:tblGrid>
                <a:gridCol w="2878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39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441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44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80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324.198,4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263.472,6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115,64%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174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9.928,9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4.024,3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093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334.213,0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267.596,0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80,07%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54868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653847"/>
              </p:ext>
            </p:extLst>
          </p:nvPr>
        </p:nvGraphicFramePr>
        <p:xfrm>
          <a:off x="1259631" y="1268760"/>
          <a:ext cx="7632849" cy="5293966"/>
        </p:xfrm>
        <a:graphic>
          <a:graphicData uri="http://schemas.openxmlformats.org/drawingml/2006/table">
            <a:tbl>
              <a:tblPr/>
              <a:tblGrid>
                <a:gridCol w="3615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263.472,5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80.027,2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29,91%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7.168,9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6.543,9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169.053,3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679,3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4.024,4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267.596,0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4246900"/>
              </p:ext>
            </p:extLst>
          </p:nvPr>
        </p:nvGraphicFramePr>
        <p:xfrm>
          <a:off x="357158" y="357166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53738"/>
              </p:ext>
            </p:extLst>
          </p:nvPr>
        </p:nvGraphicFramePr>
        <p:xfrm>
          <a:off x="357158" y="836712"/>
          <a:ext cx="84296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2073799"/>
              </p:ext>
            </p:extLst>
          </p:nvPr>
        </p:nvGraphicFramePr>
        <p:xfrm>
          <a:off x="899592" y="1164384"/>
          <a:ext cx="7958688" cy="5452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1520" y="404664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915766"/>
              </p:ext>
            </p:extLst>
          </p:nvPr>
        </p:nvGraphicFramePr>
        <p:xfrm>
          <a:off x="1403648" y="887390"/>
          <a:ext cx="7488831" cy="5328589"/>
        </p:xfrm>
        <a:graphic>
          <a:graphicData uri="http://schemas.openxmlformats.org/drawingml/2006/table">
            <a:tbl>
              <a:tblPr/>
              <a:tblGrid>
                <a:gridCol w="3060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7604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32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32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44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294.254,7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192.258,1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44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37.858,2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9.645,6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054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054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334.212,9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201.903,7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60,41%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7252" y="544769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2021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664162"/>
              </p:ext>
            </p:extLst>
          </p:nvPr>
        </p:nvGraphicFramePr>
        <p:xfrm>
          <a:off x="1619672" y="1078169"/>
          <a:ext cx="7127521" cy="5529824"/>
        </p:xfrm>
        <a:graphic>
          <a:graphicData uri="http://schemas.openxmlformats.org/drawingml/2006/table">
            <a:tbl>
              <a:tblPr/>
              <a:tblGrid>
                <a:gridCol w="3147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9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36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2033">
                <a:tc>
                  <a:txBody>
                    <a:bodyPr/>
                    <a:lstStyle/>
                    <a:p>
                      <a:pPr algn="l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6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Valor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192.258,2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95,22%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244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 e Encargos Sociais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134.059,0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244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Juros e Encargos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244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Outras Despesas Correntes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57.583,6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9.645,6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8.700,1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Amortização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595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201.903,7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7176381"/>
              </p:ext>
            </p:extLst>
          </p:nvPr>
        </p:nvGraphicFramePr>
        <p:xfrm>
          <a:off x="1259632" y="332656"/>
          <a:ext cx="7560840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7840" y="116632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C819DE1-F76F-44EE-B89B-CC5BE4DB5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979211"/>
              </p:ext>
            </p:extLst>
          </p:nvPr>
        </p:nvGraphicFramePr>
        <p:xfrm>
          <a:off x="1331640" y="980728"/>
          <a:ext cx="7560641" cy="503500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75477">
                  <a:extLst>
                    <a:ext uri="{9D8B030D-6E8A-4147-A177-3AD203B41FA5}">
                      <a16:colId xmlns:a16="http://schemas.microsoft.com/office/drawing/2014/main" val="2910624177"/>
                    </a:ext>
                  </a:extLst>
                </a:gridCol>
                <a:gridCol w="1992582">
                  <a:extLst>
                    <a:ext uri="{9D8B030D-6E8A-4147-A177-3AD203B41FA5}">
                      <a16:colId xmlns:a16="http://schemas.microsoft.com/office/drawing/2014/main" val="2652353163"/>
                    </a:ext>
                  </a:extLst>
                </a:gridCol>
                <a:gridCol w="1992582">
                  <a:extLst>
                    <a:ext uri="{9D8B030D-6E8A-4147-A177-3AD203B41FA5}">
                      <a16:colId xmlns:a16="http://schemas.microsoft.com/office/drawing/2014/main" val="372675436"/>
                    </a:ext>
                  </a:extLst>
                </a:gridCol>
              </a:tblGrid>
              <a:tr h="313215"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u="none" strike="noStrike" dirty="0">
                          <a:effectLst/>
                        </a:rPr>
                        <a:t>R$ milhares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562195"/>
                  </a:ext>
                </a:extLst>
              </a:tr>
              <a:tr h="1895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065442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65.399,8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32,39%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836697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62.991,4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156229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37.117,7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25417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15.756,5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79743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9.315,1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4605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5.577,6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510251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2.469,3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866561"/>
                  </a:ext>
                </a:extLst>
              </a:tr>
              <a:tr h="42778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1.709,2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345477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1.181,2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1612053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223910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201.903,7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543092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2202</TotalTime>
  <Words>748</Words>
  <Application>Microsoft Office PowerPoint</Application>
  <PresentationFormat>Apresentação na tela (4:3)</PresentationFormat>
  <Paragraphs>265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7" baseType="lpstr">
      <vt:lpstr>Arial</vt:lpstr>
      <vt:lpstr>Arial Narrow</vt:lpstr>
      <vt:lpstr>Calibri</vt:lpstr>
      <vt:lpstr>Century Gothic</vt:lpstr>
      <vt:lpstr>Helvetica-Bold</vt:lpstr>
      <vt:lpstr>Times New Roman</vt:lpstr>
      <vt:lpstr>Wingdings 2</vt:lpstr>
      <vt:lpstr>Wingdings 3</vt:lpstr>
      <vt:lpstr>Cacho</vt:lpstr>
      <vt:lpstr>Apresentação do PowerPoint</vt:lpstr>
      <vt:lpstr>Apresentação do PowerPoint</vt:lpstr>
      <vt:lpstr>Quadro 1 – Execução Orçamentária da Receita 2º Quadrimestre de 2021</vt:lpstr>
      <vt:lpstr>Quadro 2 – Composição das Receitas Arrecadadas  2º Quadrimestre de 2021</vt:lpstr>
      <vt:lpstr>Apresentação do PowerPoint</vt:lpstr>
      <vt:lpstr>Quadro 3 – Execução Orçamentária da Despesa   2º Quadrimestre de 2021</vt:lpstr>
      <vt:lpstr>Quadro 4 – Despesas por Categoria Econômica   2º Quadrimestre de 2021</vt:lpstr>
      <vt:lpstr>Apresentação do PowerPoint</vt:lpstr>
      <vt:lpstr>Onde foram aplicados os recursos, por função de Governo?</vt:lpstr>
      <vt:lpstr>Apresentação do PowerPoint</vt:lpstr>
      <vt:lpstr>Quadro 6 – Composição do Resultado Orçamentário  2º Quadrimestre de 2021</vt:lpstr>
      <vt:lpstr>Resultado orçamentário – 2º Quadrimestre de 2021</vt:lpstr>
      <vt:lpstr>Quadro 7 – Demo. Resumido do Resultado Primário  2º Quadrimestre de 2021</vt:lpstr>
      <vt:lpstr>Resultado primário – 2º Quadrimestre de 2021</vt:lpstr>
      <vt:lpstr>Quadro 8 – Demonstrativo Resumido da Despesa com Pessoal – 2º Quadrimestre de 2021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Bezerra, Fernando Raniery Dias</cp:lastModifiedBy>
  <cp:revision>256</cp:revision>
  <cp:lastPrinted>2021-09-29T15:14:23Z</cp:lastPrinted>
  <dcterms:created xsi:type="dcterms:W3CDTF">2009-09-30T17:11:41Z</dcterms:created>
  <dcterms:modified xsi:type="dcterms:W3CDTF">2021-09-29T16:51:24Z</dcterms:modified>
</cp:coreProperties>
</file>