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theme/themeOverride2.xml" ContentType="application/vnd.openxmlformats-officedocument.themeOverr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8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9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10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504" r:id="rId1"/>
  </p:sldMasterIdLst>
  <p:handoutMasterIdLst>
    <p:handoutMasterId r:id="rId20"/>
  </p:handoutMasterIdLst>
  <p:sldIdLst>
    <p:sldId id="257" r:id="rId2"/>
    <p:sldId id="276" r:id="rId3"/>
    <p:sldId id="294" r:id="rId4"/>
    <p:sldId id="262" r:id="rId5"/>
    <p:sldId id="286" r:id="rId6"/>
    <p:sldId id="264" r:id="rId7"/>
    <p:sldId id="265" r:id="rId8"/>
    <p:sldId id="287" r:id="rId9"/>
    <p:sldId id="282" r:id="rId10"/>
    <p:sldId id="300" r:id="rId11"/>
    <p:sldId id="268" r:id="rId12"/>
    <p:sldId id="299" r:id="rId13"/>
    <p:sldId id="271" r:id="rId14"/>
    <p:sldId id="298" r:id="rId15"/>
    <p:sldId id="269" r:id="rId16"/>
    <p:sldId id="291" r:id="rId17"/>
    <p:sldId id="293" r:id="rId18"/>
    <p:sldId id="292" r:id="rId19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A010"/>
    <a:srgbClr val="FF33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34578" autoAdjust="0"/>
    <p:restoredTop sz="90877" autoAdjust="0"/>
  </p:normalViewPr>
  <p:slideViewPr>
    <p:cSldViewPr>
      <p:cViewPr varScale="1">
        <p:scale>
          <a:sx n="74" d="100"/>
          <a:sy n="74" d="100"/>
        </p:scale>
        <p:origin x="171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19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EMPLA\Documents\Quadros%20Rel.%20da%20Audi&#234;ncia%20P&#250;blica%202013%20-%20PMS.xlsx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21\3&#186;%20Quad\Quadros%20Rel.%20da%20Audi&#234;ncia%20P&#250;blica%202%20Quad%202021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19\2&#186;%20Quad\Quadros%20Rel.%20da%20Audi&#234;ncia%20P&#250;blica%202018%20-%201&#186;%20Quad.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20\3&#186;%20Qd%202020\Quadros%20Rel.%20da%20Audi&#234;ncia%20P&#250;blica%202018%20-%203&#186;Quad.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21\3&#186;%20Quad\Quadros%20Rel.%20da%20Audi&#234;ncia%20P&#250;blica%202%20Quad%20202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D:\Administrador\CGM\Audi&#234;ncia%20Publica\Quadros%20Rel.%20da%20Audi&#234;ncia%20P&#250;blica%202013.xlsx" TargetMode="External"/><Relationship Id="rId1" Type="http://schemas.openxmlformats.org/officeDocument/2006/relationships/themeOverride" Target="../theme/themeOverride2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GM\Audi&#234;ncia%20Publica\2019\1&#186;%20Quad\Quadros%20Rel.%20da%20Audi&#234;ncia%20P&#250;blica%202018%20-%201&#186;%20Quad.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21\3&#186;%20Quad\Quadros%20Rel.%20da%20Audi&#234;ncia%20P&#250;blica%202%20Quad%202021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21\3&#186;%20Quad\Quadros%20Rel.%20da%20Audi&#234;ncia%20P&#250;blica%202%20Quad%202021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21\3&#186;%20Quad\Quadros%20Rel.%20da%20Audi&#234;ncia%20P&#250;blica%202%20Quad%202021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kumimoji="0" lang="en-US" sz="2000" b="1" kern="1200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defRPr>
            </a:pPr>
            <a:r>
              <a:rPr kumimoji="0" lang="pt-BR" sz="2000" b="1" kern="1200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Composição das Receitas Arrecadadas</a:t>
            </a:r>
            <a:endParaRPr kumimoji="0" lang="en-US" sz="2000" b="1" kern="1200" dirty="0">
              <a:solidFill>
                <a:schemeClr val="bg2">
                  <a:lumMod val="25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Century Gothic" pitchFamily="34" charset="0"/>
              <a:ea typeface="+mj-ea"/>
              <a:cs typeface="+mj-cs"/>
            </a:endParaRPr>
          </a:p>
        </c:rich>
      </c:tx>
      <c:layout/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7188491119172228E-3"/>
          <c:y val="0.14250608076360441"/>
          <c:w val="0.84213377951757462"/>
          <c:h val="0.78119353305604622"/>
        </c:manualLayout>
      </c:layout>
      <c:pie3DChart>
        <c:varyColors val="1"/>
        <c:ser>
          <c:idx val="1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'2 Quad. 2013'!$A$13:$A$18</c:f>
              <c:strCache>
                <c:ptCount val="6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</c:strCache>
            </c:strRef>
          </c:cat>
          <c:val>
            <c:numRef>
              <c:f>'2 Quad. 2013'!$C$13:$C$18</c:f>
              <c:numCache>
                <c:formatCode>General</c:formatCode>
                <c:ptCount val="6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ACE-453C-97F7-4368B3C87E3F}"/>
            </c:ext>
          </c:extLst>
        </c:ser>
        <c:ser>
          <c:idx val="2"/>
          <c:order val="1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'2 Quad. 2013'!$A$13:$A$18</c:f>
              <c:strCache>
                <c:ptCount val="6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</c:strCache>
            </c:strRef>
          </c:cat>
          <c:val>
            <c:numRef>
              <c:f>'2 Quad. 2013'!$D$13:$D$18</c:f>
              <c:numCache>
                <c:formatCode>0.00%</c:formatCode>
                <c:ptCount val="6"/>
                <c:pt idx="0">
                  <c:v>0.17281709079665494</c:v>
                </c:pt>
                <c:pt idx="1">
                  <c:v>1.6353392920061258E-2</c:v>
                </c:pt>
                <c:pt idx="2">
                  <c:v>1.4129676635339361E-3</c:v>
                </c:pt>
                <c:pt idx="3">
                  <c:v>0</c:v>
                </c:pt>
                <c:pt idx="4">
                  <c:v>0.77963726639294162</c:v>
                </c:pt>
                <c:pt idx="5">
                  <c:v>2.9779282226808416E-2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ACE-453C-97F7-4368B3C87E3F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ln>
          <a:noFill/>
        </a:ln>
      </c:spPr>
    </c:plotArea>
    <c:plotVisOnly val="1"/>
    <c:dispBlanksAs val="gap"/>
    <c:showDLblsOverMax val="0"/>
  </c:chart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accent1"/>
                </a:gs>
                <a:gs pos="100000">
                  <a:schemeClr val="accent1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dLbl>
              <c:idx val="2"/>
              <c:layout>
                <c:manualLayout>
                  <c:x val="0"/>
                  <c:y val="4.544230902554979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(Plan1!$A$100,Plan1!$A$103,Plan1!$A$104)</c:f>
              <c:strCache>
                <c:ptCount val="3"/>
                <c:pt idx="0">
                  <c:v>Receita Primária Total</c:v>
                </c:pt>
                <c:pt idx="1">
                  <c:v>Despesas Primárias Total</c:v>
                </c:pt>
                <c:pt idx="2">
                  <c:v>Resultado Primário</c:v>
                </c:pt>
              </c:strCache>
            </c:strRef>
          </c:cat>
          <c:val>
            <c:numRef>
              <c:f>(Plan1!$E$100,Plan1!$E$103,Plan1!$E$104)</c:f>
              <c:numCache>
                <c:formatCode>_(* #,##0.00_);_(* \(#,##0.00\);_(* "-"??_);_(@_)</c:formatCode>
                <c:ptCount val="3"/>
                <c:pt idx="0">
                  <c:v>382195.18</c:v>
                </c:pt>
                <c:pt idx="1">
                  <c:v>363144.86</c:v>
                </c:pt>
                <c:pt idx="2" formatCode="#,##0.00">
                  <c:v>19050.320000000007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FA4-4819-A006-B4E0AC5CF0A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282168528"/>
        <c:axId val="282166176"/>
        <c:extLst xmlns:c16r2="http://schemas.microsoft.com/office/drawing/2015/06/chart">
          <c:ext xmlns:c15="http://schemas.microsoft.com/office/drawing/2012/chart" uri="{02D57815-91ED-43cb-92C2-25804820EDAC}">
            <c15:filteredBarSeries>
              <c15:ser>
                <c:idx val="1"/>
                <c:order val="1"/>
                <c:spPr>
                  <a:gradFill>
                    <a:gsLst>
                      <a:gs pos="0">
                        <a:schemeClr val="accent2"/>
                      </a:gs>
                      <a:gs pos="100000">
                        <a:schemeClr val="accent2">
                          <a:lumMod val="84000"/>
                        </a:schemeClr>
                      </a:gs>
                    </a:gsLst>
                    <a:lin ang="5400000" scaled="1"/>
                  </a:gradFill>
                  <a:ln>
                    <a:noFill/>
                  </a:ln>
                  <a:effectLst>
                    <a:outerShdw blurRad="76200" dir="18900000" sy="23000" kx="-1200000" algn="bl" rotWithShape="0">
                      <a:prstClr val="black">
                        <a:alpha val="20000"/>
                      </a:prstClr>
                    </a:outerShdw>
                  </a:effectLst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330" b="1" i="0" u="none" strike="noStrike" kern="1200" baseline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pt-BR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>
                            <a:solidFill>
                              <a:schemeClr val="dk1">
                                <a:lumMod val="50000"/>
                                <a:lumOff val="50000"/>
                              </a:schemeClr>
                            </a:solidFill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6r2="http://schemas.microsoft.com/office/drawing/2015/06/chart">
                      <c:ext uri="{02D57815-91ED-43cb-92C2-25804820EDAC}">
                        <c15:formulaRef>
                          <c15:sqref>(Plan1!$A$100,Plan1!$A$103,Plan1!$A$104)</c15:sqref>
                        </c15:formulaRef>
                      </c:ext>
                    </c:extLst>
                    <c:strCache>
                      <c:ptCount val="3"/>
                      <c:pt idx="0">
                        <c:v>Receita Primária Total</c:v>
                      </c:pt>
                      <c:pt idx="1">
                        <c:v>Despesas Primárias Total</c:v>
                      </c:pt>
                      <c:pt idx="2">
                        <c:v>Resultado Primário</c:v>
                      </c:pt>
                    </c:strCache>
                  </c:strRef>
                </c:cat>
                <c:val>
                  <c:numRef>
                    <c:extLst xmlns:c16r2="http://schemas.microsoft.com/office/drawing/2015/06/chart">
                      <c:ext uri="{02D57815-91ED-43cb-92C2-25804820EDAC}">
                        <c15:formulaRef>
                          <c15:sqref>(Plan1!$F$100,Plan1!$F$103,Plan1!$F$104)</c15:sqref>
                        </c15:formulaRef>
                      </c:ext>
                    </c:extLst>
                    <c:numCache>
                      <c:formatCode>General</c:formatCode>
                      <c:ptCount val="3"/>
                    </c:numCache>
                  </c:numRef>
                </c:val>
                <c:extLst xmlns:c16r2="http://schemas.microsoft.com/office/drawing/2015/06/chart">
                  <c:ext xmlns:c16="http://schemas.microsoft.com/office/drawing/2014/chart" uri="{C3380CC4-5D6E-409C-BE32-E72D297353CC}">
                    <c16:uniqueId val="{00000001-EFA4-4819-A006-B4E0AC5CF0AE}"/>
                  </c:ext>
                </c:extLst>
              </c15:ser>
            </c15:filteredBarSeries>
          </c:ext>
        </c:extLst>
      </c:barChart>
      <c:catAx>
        <c:axId val="2821685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pPr>
            <a:endParaRPr lang="pt-BR"/>
          </a:p>
        </c:txPr>
        <c:crossAx val="282166176"/>
        <c:crosses val="autoZero"/>
        <c:auto val="1"/>
        <c:lblAlgn val="ctr"/>
        <c:lblOffset val="100"/>
        <c:noMultiLvlLbl val="0"/>
      </c:catAx>
      <c:valAx>
        <c:axId val="282166176"/>
        <c:scaling>
          <c:orientation val="minMax"/>
        </c:scaling>
        <c:delete val="1"/>
        <c:axPos val="l"/>
        <c:numFmt formatCode="_(* #,##0.00_);_(* \(#,##0.00\);_(* &quot;-&quot;??_);_(@_)" sourceLinked="1"/>
        <c:majorTickMark val="none"/>
        <c:minorTickMark val="none"/>
        <c:tickLblPos val="nextTo"/>
        <c:crossAx val="2821685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0-82D0-481A-AFFD-CE13716ECD9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2-82D0-481A-AFFD-CE13716ECD9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4-82D0-481A-AFFD-CE13716ECD9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6-82D0-481A-AFFD-CE13716ECD9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8-82D0-481A-AFFD-CE13716ECD9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A-82D0-481A-AFFD-CE13716ECD9E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C-82D0-481A-AFFD-CE13716ECD9E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(Plan1!$C$13:$C$18,Plan1!$C$20)</c:f>
              <c:numCache>
                <c:formatCode>General</c:formatCode>
                <c:ptCount val="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D-82D0-481A-AFFD-CE13716ECD9E}"/>
            </c:ext>
          </c:extLst>
        </c:ser>
        <c:ser>
          <c:idx val="2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F-82D0-481A-AFFD-CE13716ECD9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1-82D0-481A-AFFD-CE13716ECD9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3-82D0-481A-AFFD-CE13716ECD9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5-82D0-481A-AFFD-CE13716ECD9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7-82D0-481A-AFFD-CE13716ECD9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9-82D0-481A-AFFD-CE13716ECD9E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B-82D0-481A-AFFD-CE13716ECD9E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(Plan1!$D$13:$D$18,Plan1!$D$20)</c:f>
              <c:numCache>
                <c:formatCode>0.00%</c:formatCode>
                <c:ptCount val="7"/>
                <c:pt idx="0">
                  <c:v>0.12588184270653108</c:v>
                </c:pt>
                <c:pt idx="1">
                  <c:v>3.0549234516621549E-2</c:v>
                </c:pt>
                <c:pt idx="2">
                  <c:v>1.9283448395928309E-2</c:v>
                </c:pt>
                <c:pt idx="3">
                  <c:v>0</c:v>
                </c:pt>
                <c:pt idx="4">
                  <c:v>0.78244002545191793</c:v>
                </c:pt>
                <c:pt idx="5">
                  <c:v>1.4588632606495169E-2</c:v>
                </c:pt>
                <c:pt idx="6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C-82D0-481A-AFFD-CE13716ECD9E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0-EE02-4168-B2B3-03076BCF93D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2-EE02-4168-B2B3-03076BCF93D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4-EE02-4168-B2B3-03076BCF93D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6-EE02-4168-B2B3-03076BCF93D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8-EE02-4168-B2B3-03076BCF93D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A-EE02-4168-B2B3-03076BCF93D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C-EE02-4168-B2B3-03076BCF93DF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(Plan1!$C$13:$C$18,Plan1!$C$20)</c:f>
              <c:numCache>
                <c:formatCode>General</c:formatCode>
                <c:ptCount val="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D-EE02-4168-B2B3-03076BCF93DF}"/>
            </c:ext>
          </c:extLst>
        </c:ser>
        <c:ser>
          <c:idx val="2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F-EE02-4168-B2B3-03076BCF93D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1-EE02-4168-B2B3-03076BCF93D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3-EE02-4168-B2B3-03076BCF93D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5-EE02-4168-B2B3-03076BCF93D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7-EE02-4168-B2B3-03076BCF93D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9-EE02-4168-B2B3-03076BCF93D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B-EE02-4168-B2B3-03076BCF93DF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(Plan1!$D$13:$D$18,Plan1!$D$20)</c:f>
              <c:numCache>
                <c:formatCode>0.00%</c:formatCode>
                <c:ptCount val="7"/>
                <c:pt idx="0">
                  <c:v>0.11776788342753912</c:v>
                </c:pt>
                <c:pt idx="1">
                  <c:v>2.9444651176503963E-2</c:v>
                </c:pt>
                <c:pt idx="2">
                  <c:v>5.0202386467244932E-3</c:v>
                </c:pt>
                <c:pt idx="3">
                  <c:v>0</c:v>
                </c:pt>
                <c:pt idx="4">
                  <c:v>0.81071806209317776</c:v>
                </c:pt>
                <c:pt idx="5">
                  <c:v>1.5145592728114186E-2</c:v>
                </c:pt>
                <c:pt idx="6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C-EE02-4168-B2B3-03076BCF93DF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0"/>
          <c:order val="0"/>
          <c:explosion val="19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2171-4E59-8FC9-E5DD635E383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2171-4E59-8FC9-E5DD635E383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2171-4E59-8FC9-E5DD635E383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2171-4E59-8FC9-E5DD635E383B}"/>
              </c:ext>
            </c:extLst>
          </c:dPt>
          <c:dPt>
            <c:idx val="4"/>
            <c:bubble3D val="0"/>
            <c:explosion val="24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2171-4E59-8FC9-E5DD635E383B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2171-4E59-8FC9-E5DD635E383B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6-2171-4E59-8FC9-E5DD635E383B}"/>
              </c:ext>
            </c:extLst>
          </c:dPt>
          <c:dLbls>
            <c:dLbl>
              <c:idx val="0"/>
              <c:layout>
                <c:manualLayout>
                  <c:x val="-2.6219855553370568E-2"/>
                  <c:y val="-3.751664123981503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6.1448432966641862E-8"/>
                  <c:y val="-0.1308329551507082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920209455586545"/>
                      <c:h val="0.12253905092926308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-1.2017294970477869E-16"/>
                  <c:y val="4.793793047309691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3.6052301385884528E-2"/>
                  <c:y val="7.503328247963007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6.06334159671695E-2"/>
                  <c:y val="-1.667406277325111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6.2272156939254975E-2"/>
                  <c:y val="-3.960089908647142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spc="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  <c:pt idx="6">
                  <c:v>Transferências de Capital</c:v>
                </c:pt>
              </c:strCache>
            </c:strRef>
          </c:cat>
          <c:val>
            <c:numRef>
              <c:f>(Plan1!$B$13:$B$18,Plan1!$B$20)</c:f>
              <c:numCache>
                <c:formatCode>_-* #,##0.0_-;\-* #,##0.0_-;_-* "-"??_-;_-@_-</c:formatCode>
                <c:ptCount val="7"/>
                <c:pt idx="0">
                  <c:v>98368.54</c:v>
                </c:pt>
                <c:pt idx="1">
                  <c:v>9668.34</c:v>
                </c:pt>
                <c:pt idx="2">
                  <c:v>9739.7999999999993</c:v>
                </c:pt>
                <c:pt idx="3">
                  <c:v>0</c:v>
                </c:pt>
                <c:pt idx="4">
                  <c:v>271297.3</c:v>
                </c:pt>
                <c:pt idx="5">
                  <c:v>1339.9</c:v>
                </c:pt>
                <c:pt idx="6">
                  <c:v>1521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2171-4E59-8FC9-E5DD635E383B}"/>
            </c:ext>
          </c:extLst>
        </c:ser>
        <c:ser>
          <c:idx val="1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122-4E63-82E7-AA9CBCBEF1C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8122-4E63-82E7-AA9CBCBEF1C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8122-4E63-82E7-AA9CBCBEF1C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8122-4E63-82E7-AA9CBCBEF1C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8122-4E63-82E7-AA9CBCBEF1CC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6-8122-4E63-82E7-AA9CBCBEF1CC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8122-4E63-82E7-AA9CBCBEF1CC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  <c:pt idx="6">
                  <c:v>Transferências de Capital</c:v>
                </c:pt>
              </c:strCache>
            </c:strRef>
          </c:cat>
          <c:val>
            <c:numRef>
              <c:f>(Plan1!$C$13:$C$18,Plan1!$C$20)</c:f>
              <c:numCache>
                <c:formatCode>_-* #,##0.0_-;\-* #,##0.0_-;_-* "-"??_-;_-@_-</c:formatCode>
                <c:ptCount val="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2171-4E59-8FC9-E5DD635E383B}"/>
            </c:ext>
          </c:extLst>
        </c:ser>
        <c:ser>
          <c:idx val="2"/>
          <c:order val="2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8-8122-4E63-82E7-AA9CBCBEF1C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8122-4E63-82E7-AA9CBCBEF1C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A-8122-4E63-82E7-AA9CBCBEF1C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8122-4E63-82E7-AA9CBCBEF1C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C-8122-4E63-82E7-AA9CBCBEF1CC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8122-4E63-82E7-AA9CBCBEF1CC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E-8122-4E63-82E7-AA9CBCBEF1CC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  <c:pt idx="6">
                  <c:v>Transferências de Capital</c:v>
                </c:pt>
              </c:strCache>
            </c:strRef>
          </c:cat>
          <c:val>
            <c:numRef>
              <c:f>(Plan1!$D$13:$D$18,Plan1!$D$20)</c:f>
              <c:numCache>
                <c:formatCode>0.00%</c:formatCode>
                <c:ptCount val="7"/>
                <c:pt idx="0">
                  <c:v>0.24607179214192074</c:v>
                </c:pt>
                <c:pt idx="1">
                  <c:v>2.4185636493511221E-2</c:v>
                </c:pt>
                <c:pt idx="2">
                  <c:v>2.4364395782471505E-2</c:v>
                </c:pt>
                <c:pt idx="3">
                  <c:v>0</c:v>
                </c:pt>
                <c:pt idx="4">
                  <c:v>0.67865816463540396</c:v>
                </c:pt>
                <c:pt idx="5">
                  <c:v>3.3517992062397149E-3</c:v>
                </c:pt>
                <c:pt idx="6">
                  <c:v>3.895865587565688E-3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2171-4E59-8FC9-E5DD635E383B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7275724765621486E-2"/>
          <c:y val="0.18059122717540546"/>
          <c:w val="0.94426432485104927"/>
          <c:h val="0.78147454101275438"/>
        </c:manualLayout>
      </c:layout>
      <c:pie3DChart>
        <c:varyColors val="1"/>
        <c:ser>
          <c:idx val="1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2013.xlsx]Plan1'!$C$37:$C$39,'[Quadros Rel. da Audiência Pública 2013.xlsx]Plan1'!$C$41:$C$43</c:f>
              <c:numCache>
                <c:formatCode>General</c:formatCode>
                <c:ptCount val="6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1DB-46F1-9931-50EE6743DF36}"/>
            </c:ext>
          </c:extLst>
        </c:ser>
        <c:ser>
          <c:idx val="2"/>
          <c:order val="1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2013.xlsx]Plan1'!$D$37:$D$39,'[Quadros Rel. da Audiência Pública 2013.xlsx]Plan1'!$D$41:$D$43</c:f>
              <c:numCache>
                <c:formatCode>0.00%</c:formatCode>
                <c:ptCount val="6"/>
                <c:pt idx="0">
                  <c:v>0.54161820348723555</c:v>
                </c:pt>
                <c:pt idx="1">
                  <c:v>4.4932066007039619E-3</c:v>
                </c:pt>
                <c:pt idx="2">
                  <c:v>0.36319495444524036</c:v>
                </c:pt>
                <c:pt idx="3">
                  <c:v>6.1634597313435333E-2</c:v>
                </c:pt>
                <c:pt idx="4">
                  <c:v>6.3861953718387003E-3</c:v>
                </c:pt>
                <c:pt idx="5" formatCode="0%">
                  <c:v>2.2672842781546642E-2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1DB-46F1-9931-50EE6743DF36}"/>
            </c:ext>
          </c:extLst>
        </c:ser>
        <c:ser>
          <c:idx val="3"/>
          <c:order val="2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2013.xlsx]Plan1'!$E$37:$E$39,'[Quadros Rel. da Audiência Pública 2013.xlsx]Plan1'!$E$41:$E$43</c:f>
              <c:numCache>
                <c:formatCode>General</c:formatCode>
                <c:ptCount val="6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B1DB-46F1-9931-50EE6743DF36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4616330732180204E-2"/>
          <c:y val="0.25180375871391047"/>
          <c:w val="0.81666666666666654"/>
          <c:h val="0.67519513331862258"/>
        </c:manualLayout>
      </c:layout>
      <c:pie3DChart>
        <c:varyColors val="1"/>
        <c:ser>
          <c:idx val="1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(Plan1!$C$37:$C$39,Plan1!$C$41:$C$43)</c:f>
              <c:numCache>
                <c:formatCode>General</c:formatCode>
                <c:ptCount val="6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9DD7-4C5E-942A-17A30DC8A845}"/>
            </c:ext>
          </c:extLst>
        </c:ser>
        <c:ser>
          <c:idx val="2"/>
          <c:order val="1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(Plan1!$D$37:$D$39,Plan1!$D$41:$D$43)</c:f>
              <c:numCache>
                <c:formatCode>0.00%</c:formatCode>
                <c:ptCount val="6"/>
                <c:pt idx="0">
                  <c:v>0.85868570119444954</c:v>
                </c:pt>
                <c:pt idx="1">
                  <c:v>0</c:v>
                </c:pt>
                <c:pt idx="2">
                  <c:v>0.13079918962504436</c:v>
                </c:pt>
                <c:pt idx="3">
                  <c:v>5.3276313602529954E-4</c:v>
                </c:pt>
                <c:pt idx="4">
                  <c:v>9.9823460444807798E-3</c:v>
                </c:pt>
                <c:pt idx="5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9DD7-4C5E-942A-17A30DC8A845}"/>
            </c:ext>
          </c:extLst>
        </c:ser>
        <c:ser>
          <c:idx val="3"/>
          <c:order val="2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(Plan1!$E$37:$E$39,Plan1!$E$41:$E$43)</c:f>
              <c:numCache>
                <c:formatCode>General</c:formatCode>
                <c:ptCount val="6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9DD7-4C5E-942A-17A30DC8A845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2000" dirty="0"/>
              <a:t>Execução da Despesa Por Grupo</a:t>
            </a:r>
          </a:p>
        </c:rich>
      </c:tx>
      <c:layout>
        <c:manualLayout>
          <c:xMode val="edge"/>
          <c:yMode val="edge"/>
          <c:x val="0.19387495940621982"/>
          <c:y val="5.709415558071574E-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9148379880867934E-2"/>
          <c:y val="0.18980225667809694"/>
          <c:w val="0.95944180805307333"/>
          <c:h val="0.79277462146606958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2AD6-4EE4-90E9-9EDBD93CBBF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2AD6-4EE4-90E9-9EDBD93CBBF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2AD6-4EE4-90E9-9EDBD93CBBF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BB0E-41A4-97FD-770AEFD9446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B0E-41A4-97FD-770AEFD9446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BB0E-41A4-97FD-770AEFD9446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Lbls>
            <c:dLbl>
              <c:idx val="0"/>
              <c:layout>
                <c:manualLayout>
                  <c:x val="-0.16293163193507612"/>
                  <c:y val="-7.906209654865933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7.3907132011787044E-2"/>
                  <c:y val="-8.108932979349677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.10414186783479085"/>
                  <c:y val="-7.095316356930966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3.3594150914448659E-2"/>
                  <c:y val="-1.013616622418707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1.3437660365779463E-2"/>
                  <c:y val="-3.851743165191096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6.886800937461969E-2"/>
                  <c:y val="1.824509920353675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spc="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(Plan1!$A$37:$A$39,Plan1!$A$41:$A$44)</c:f>
              <c:strCache>
                <c:ptCount val="7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Inversões Financeiras</c:v>
                </c:pt>
                <c:pt idx="5">
                  <c:v>Amortização da Dívida</c:v>
                </c:pt>
                <c:pt idx="6">
                  <c:v>Despesas Intra-Orçamentária</c:v>
                </c:pt>
              </c:strCache>
            </c:strRef>
          </c:cat>
          <c:val>
            <c:numRef>
              <c:f>(Plan1!$B$37:$B$39,Plan1!$B$41:$B$44)</c:f>
              <c:numCache>
                <c:formatCode>_-* #,##0.0_-;\-* #,##0.0_-;_-* "-"??_-;_-@_-</c:formatCode>
                <c:ptCount val="7"/>
                <c:pt idx="0">
                  <c:v>213265.34</c:v>
                </c:pt>
                <c:pt idx="1">
                  <c:v>791.34</c:v>
                </c:pt>
                <c:pt idx="2">
                  <c:v>118677.61</c:v>
                </c:pt>
                <c:pt idx="3">
                  <c:v>25346.7</c:v>
                </c:pt>
                <c:pt idx="4">
                  <c:v>6144.5</c:v>
                </c:pt>
                <c:pt idx="5">
                  <c:v>3398.6</c:v>
                </c:pt>
                <c:pt idx="6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BB0E-41A4-97FD-770AEFD94460}"/>
            </c:ext>
          </c:extLst>
        </c:ser>
        <c:ser>
          <c:idx val="1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2AD6-4EE4-90E9-9EDBD93CBBF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2AD6-4EE4-90E9-9EDBD93CBBF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2AD6-4EE4-90E9-9EDBD93CBBF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6-2AD6-4EE4-90E9-9EDBD93CBBF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2AD6-4EE4-90E9-9EDBD93CBBF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8-2AD6-4EE4-90E9-9EDBD93CBBF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(Plan1!$A$37:$A$39,Plan1!$A$41:$A$44)</c:f>
              <c:strCache>
                <c:ptCount val="7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Inversões Financeiras</c:v>
                </c:pt>
                <c:pt idx="5">
                  <c:v>Amortização da Dívida</c:v>
                </c:pt>
                <c:pt idx="6">
                  <c:v>Despesas Intra-Orçamentária</c:v>
                </c:pt>
              </c:strCache>
            </c:strRef>
          </c:cat>
          <c:val>
            <c:numRef>
              <c:f>(Plan1!$C$37:$C$39,Plan1!$C$41:$C$44)</c:f>
              <c:numCache>
                <c:formatCode>_-* #,##0.0_-;\-* #,##0.0_-;_-* "-"??_-;_-@_-</c:formatCode>
                <c:ptCount val="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BB0E-41A4-97FD-770AEFD94460}"/>
            </c:ext>
          </c:extLst>
        </c:ser>
        <c:ser>
          <c:idx val="2"/>
          <c:order val="2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2AD6-4EE4-90E9-9EDBD93CBBF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A-2AD6-4EE4-90E9-9EDBD93CBBF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2AD6-4EE4-90E9-9EDBD93CBBF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C-2AD6-4EE4-90E9-9EDBD93CBBF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2AD6-4EE4-90E9-9EDBD93CBBF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E-2AD6-4EE4-90E9-9EDBD93CBBF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(Plan1!$A$37:$A$39,Plan1!$A$41:$A$44)</c:f>
              <c:strCache>
                <c:ptCount val="7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Inversões Financeiras</c:v>
                </c:pt>
                <c:pt idx="5">
                  <c:v>Amortização da Dívida</c:v>
                </c:pt>
                <c:pt idx="6">
                  <c:v>Despesas Intra-Orçamentária</c:v>
                </c:pt>
              </c:strCache>
            </c:strRef>
          </c:cat>
          <c:val>
            <c:numRef>
              <c:f>(Plan1!$D$37:$D$39,Plan1!$D$41:$D$44)</c:f>
              <c:numCache>
                <c:formatCode>0.00%</c:formatCode>
                <c:ptCount val="7"/>
                <c:pt idx="0">
                  <c:v>0.58011796778606106</c:v>
                </c:pt>
                <c:pt idx="1">
                  <c:v>2.1525792828212104E-3</c:v>
                </c:pt>
                <c:pt idx="2">
                  <c:v>0.32282326764821101</c:v>
                </c:pt>
                <c:pt idx="3">
                  <c:v>6.8947331498324826E-2</c:v>
                </c:pt>
                <c:pt idx="4">
                  <c:v>1.6714084215754196E-2</c:v>
                </c:pt>
                <c:pt idx="5">
                  <c:v>9.2447695688277678E-3</c:v>
                </c:pt>
                <c:pt idx="6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BB0E-41A4-97FD-770AEFD94460}"/>
            </c:ext>
          </c:extLst>
        </c:ser>
        <c:ser>
          <c:idx val="3"/>
          <c:order val="3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2AD6-4EE4-90E9-9EDBD93CBBF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0-2AD6-4EE4-90E9-9EDBD93CBBF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2AD6-4EE4-90E9-9EDBD93CBBF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2-2AD6-4EE4-90E9-9EDBD93CBBF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3-2AD6-4EE4-90E9-9EDBD93CBBF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4-2AD6-4EE4-90E9-9EDBD93CBBF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(Plan1!$A$37:$A$39,Plan1!$A$41:$A$44)</c:f>
              <c:strCache>
                <c:ptCount val="7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Inversões Financeiras</c:v>
                </c:pt>
                <c:pt idx="5">
                  <c:v>Amortização da Dívida</c:v>
                </c:pt>
                <c:pt idx="6">
                  <c:v>Despesas Intra-Orçamentária</c:v>
                </c:pt>
              </c:strCache>
            </c:strRef>
          </c:cat>
          <c:val>
            <c:numRef>
              <c:f>(Plan1!$E$37:$E$39,Plan1!$E$41:$E$44)</c:f>
              <c:numCache>
                <c:formatCode>0.00%</c:formatCode>
                <c:ptCount val="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BB0E-41A4-97FD-770AEFD94460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cap="none" spc="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pt-BR" sz="2000" b="1"/>
              <a:t>Execução da Despesa Por Função</a:t>
            </a:r>
          </a:p>
        </c:rich>
      </c:tx>
      <c:layout>
        <c:manualLayout>
          <c:xMode val="edge"/>
          <c:yMode val="edge"/>
          <c:x val="0.20247844019497618"/>
          <c:y val="5.4166572117966705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cap="none" spc="5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pt-BR"/>
        </a:p>
      </c:txPr>
    </c:title>
    <c:autoTitleDeleted val="0"/>
    <c:plotArea>
      <c:layout>
        <c:manualLayout>
          <c:layoutTarget val="inner"/>
          <c:xMode val="edge"/>
          <c:yMode val="edge"/>
          <c:x val="0.1533379977497164"/>
          <c:y val="0.22314468180189717"/>
          <c:w val="0.8295885826771654"/>
          <c:h val="0.525235491396908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5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3"/>
              <c:layout>
                <c:manualLayout>
                  <c:x val="0"/>
                  <c:y val="5.620618287100112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69DC-4BB7-B274-830D1257D6C6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0"/>
                  <c:y val="6.3421648017955015E-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69DC-4BB7-B274-830D1257D6C6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Plan1!$A$50:$A$53</c:f>
              <c:strCache>
                <c:ptCount val="3"/>
                <c:pt idx="0">
                  <c:v>Educação</c:v>
                </c:pt>
                <c:pt idx="1">
                  <c:v>Saúde</c:v>
                </c:pt>
                <c:pt idx="2">
                  <c:v>Administração</c:v>
                </c:pt>
              </c:strCache>
            </c:strRef>
          </c:cat>
          <c:val>
            <c:numRef>
              <c:f>Plan1!$B$50:$B$53</c:f>
              <c:numCache>
                <c:formatCode>_-* #,##0.0_-;\-* #,##0.0_-;_-* "-"??_-;_-@_-</c:formatCode>
                <c:ptCount val="3"/>
                <c:pt idx="0">
                  <c:v>127593.9</c:v>
                </c:pt>
                <c:pt idx="1">
                  <c:v>112609.24</c:v>
                </c:pt>
                <c:pt idx="2">
                  <c:v>65501.54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DF6-49F8-B0FB-D8AF3DD121FC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80"/>
        <c:overlap val="25"/>
        <c:axId val="358799576"/>
        <c:axId val="358799968"/>
      </c:barChart>
      <c:catAx>
        <c:axId val="35879957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1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58799968"/>
        <c:crosses val="autoZero"/>
        <c:auto val="1"/>
        <c:lblAlgn val="ctr"/>
        <c:lblOffset val="100"/>
        <c:noMultiLvlLbl val="0"/>
      </c:catAx>
      <c:valAx>
        <c:axId val="3587999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_-* #,##0.0_-;\-* #,##0.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587995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3066885389326341"/>
          <c:y val="0.17177092446777489"/>
          <c:w val="0.73877559055118813"/>
          <c:h val="0.62135024788568094"/>
        </c:manualLayout>
      </c:layout>
      <c:bar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tint val="96000"/>
                    <a:lumMod val="104000"/>
                  </a:schemeClr>
                </a:gs>
                <a:gs pos="100000">
                  <a:schemeClr val="accent1">
                    <a:shade val="98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60000"/>
                </a:srgb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gradFill rotWithShape="1">
                <a:gsLst>
                  <a:gs pos="0">
                    <a:schemeClr val="accent1">
                      <a:tint val="96000"/>
                      <a:lumMod val="104000"/>
                    </a:schemeClr>
                  </a:gs>
                  <a:gs pos="100000">
                    <a:schemeClr val="accent1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60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8464-47E1-A5E3-4B66152B8873}"/>
              </c:ext>
            </c:extLst>
          </c:dPt>
          <c:dPt>
            <c:idx val="1"/>
            <c:invertIfNegative val="0"/>
            <c:bubble3D val="0"/>
            <c:spPr>
              <a:gradFill rotWithShape="1">
                <a:gsLst>
                  <a:gs pos="0">
                    <a:schemeClr val="accent1">
                      <a:tint val="96000"/>
                      <a:lumMod val="104000"/>
                    </a:schemeClr>
                  </a:gs>
                  <a:gs pos="100000">
                    <a:schemeClr val="accent1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60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464-47E1-A5E3-4B66152B8873}"/>
              </c:ext>
            </c:extLst>
          </c:dPt>
          <c:cat>
            <c:strRef>
              <c:f>(Plan1!$A$68,Plan1!$A$74,Plan1!$A$75)</c:f>
              <c:strCache>
                <c:ptCount val="3"/>
                <c:pt idx="0">
                  <c:v>Receitas Correntes</c:v>
                </c:pt>
                <c:pt idx="1">
                  <c:v>Despesa Total</c:v>
                </c:pt>
                <c:pt idx="2">
                  <c:v>Resultado orçamentário no ano</c:v>
                </c:pt>
              </c:strCache>
            </c:strRef>
          </c:cat>
          <c:val>
            <c:numRef>
              <c:f>(Plan1!$B$68,Plan1!$B$74,Plan1!$B$75)</c:f>
              <c:numCache>
                <c:formatCode>#,##0.00</c:formatCode>
                <c:ptCount val="3"/>
                <c:pt idx="0" formatCode="_(* #,##0.00_);_(* \(#,##0.00\);_(* &quot;-&quot;??_);_(@_)">
                  <c:v>399755.45</c:v>
                </c:pt>
                <c:pt idx="1">
                  <c:v>367624.08999999997</c:v>
                </c:pt>
                <c:pt idx="2" formatCode="_(* #,##0.00_);_(* \(#,##0.00\);_(* &quot;-&quot;??_);_(@_)">
                  <c:v>33652.36000000003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8464-47E1-A5E3-4B66152B88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271899368"/>
        <c:axId val="271900152"/>
      </c:barChart>
      <c:catAx>
        <c:axId val="27189936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71900152"/>
        <c:crosses val="autoZero"/>
        <c:auto val="1"/>
        <c:lblAlgn val="ctr"/>
        <c:lblOffset val="100"/>
        <c:noMultiLvlLbl val="0"/>
      </c:catAx>
      <c:valAx>
        <c:axId val="271900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.00_);_(* \(#,##0.0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718993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1600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lt1"/>
    </cs:fontRef>
    <cs:spPr/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863" y="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863" y="9431338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3121D9A2-107D-4489-A5F8-89D6FE2F2B0A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552820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6268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51424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651091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468380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306799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132948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972719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6841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67425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4B2EA461-3F4B-4D9B-A574-1B20B122EFC9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76644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26127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C734E83D-4FC2-4D23-B69D-A2C5AF24FA6E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24377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65394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84185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F7CA7A-DB3E-4944-935D-9A8625A4C931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08371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18689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31176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05" r:id="rId1"/>
    <p:sldLayoutId id="2147484506" r:id="rId2"/>
    <p:sldLayoutId id="2147484507" r:id="rId3"/>
    <p:sldLayoutId id="2147484508" r:id="rId4"/>
    <p:sldLayoutId id="2147484509" r:id="rId5"/>
    <p:sldLayoutId id="2147484510" r:id="rId6"/>
    <p:sldLayoutId id="2147484511" r:id="rId7"/>
    <p:sldLayoutId id="2147484512" r:id="rId8"/>
    <p:sldLayoutId id="2147484513" r:id="rId9"/>
    <p:sldLayoutId id="2147484514" r:id="rId10"/>
    <p:sldLayoutId id="2147484515" r:id="rId11"/>
    <p:sldLayoutId id="2147484516" r:id="rId12"/>
    <p:sldLayoutId id="2147484517" r:id="rId13"/>
    <p:sldLayoutId id="2147484518" r:id="rId14"/>
    <p:sldLayoutId id="2147484519" r:id="rId15"/>
    <p:sldLayoutId id="214748452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pic>
        <p:nvPicPr>
          <p:cNvPr id="6147" name="Imagem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06922" y="422286"/>
            <a:ext cx="3386137" cy="278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9D82CAE1-6DDC-4576-9C88-88AAF6770777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3933056"/>
            <a:ext cx="5760639" cy="22322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>
            <a:extLst>
              <a:ext uri="{FF2B5EF4-FFF2-40B4-BE49-F238E27FC236}">
                <a16:creationId xmlns="" xmlns:xdr="http://schemas.openxmlformats.org/drawingml/2006/spreadsheetDrawing" xmlns:a16="http://schemas.microsoft.com/office/drawing/2014/main" xmlns:lc="http://schemas.openxmlformats.org/drawingml/2006/lockedCanvas" id="{00000000-0008-0000-0000-000009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55250609"/>
              </p:ext>
            </p:extLst>
          </p:nvPr>
        </p:nvGraphicFramePr>
        <p:xfrm>
          <a:off x="1252537" y="188640"/>
          <a:ext cx="7567935" cy="6408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17159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386167" y="476672"/>
            <a:ext cx="7772400" cy="29845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6 – Composição do Resultado Orçamentário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3º Quadrimestre de </a:t>
            </a: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2021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8592615"/>
              </p:ext>
            </p:extLst>
          </p:nvPr>
        </p:nvGraphicFramePr>
        <p:xfrm>
          <a:off x="1386167" y="1268761"/>
          <a:ext cx="7434306" cy="4896549"/>
        </p:xfrm>
        <a:graphic>
          <a:graphicData uri="http://schemas.openxmlformats.org/drawingml/2006/table">
            <a:tbl>
              <a:tblPr/>
              <a:tblGrid>
                <a:gridCol w="431747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5754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5928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94960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40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9106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Receitas Correntes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399.755,45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9106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(-) Despesas Correntes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332.734,29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9106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Superávit Corrente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67.021,16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9106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Receitas de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1.521,00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9106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(-) Despesas de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34.889,80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3460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Déficit de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-33.368,80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3460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 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367.624,09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853082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Resultado orçamentário no ano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33.652,36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>
            <a:extLst>
              <a:ext uri="{FF2B5EF4-FFF2-40B4-BE49-F238E27FC236}">
                <a16:creationId xmlns:a16="http://schemas.microsoft.com/office/drawing/2014/main" xmlns="" id="{2D4D4259-287C-4F97-80CF-839AEFAFA3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403" y="476672"/>
            <a:ext cx="8686800" cy="841248"/>
          </a:xfrm>
        </p:spPr>
        <p:txBody>
          <a:bodyPr>
            <a:normAutofit/>
          </a:bodyPr>
          <a:lstStyle/>
          <a:p>
            <a:pPr algn="ctr"/>
            <a:r>
              <a:rPr lang="pt-BR" sz="2000" dirty="0"/>
              <a:t>Resultado orçamentário – </a:t>
            </a:r>
            <a:r>
              <a:rPr lang="pt-BR" sz="2000" dirty="0" smtClean="0"/>
              <a:t>3º Quadrimestre de </a:t>
            </a:r>
            <a:r>
              <a:rPr lang="pt-BR" sz="2000" dirty="0"/>
              <a:t>2021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="" xmlns:xdr="http://schemas.openxmlformats.org/drawingml/2006/spreadsheetDrawing" xmlns:a16="http://schemas.microsoft.com/office/drawing/2014/main" xmlns:lc="http://schemas.openxmlformats.org/drawingml/2006/lockedCanvas" id="{00000000-0008-0000-0000-00000A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4072845"/>
              </p:ext>
            </p:extLst>
          </p:nvPr>
        </p:nvGraphicFramePr>
        <p:xfrm>
          <a:off x="899592" y="404664"/>
          <a:ext cx="7992888" cy="6120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12051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1475656" y="365106"/>
            <a:ext cx="8183562" cy="1050925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7 – Demo. Resumido do Resultado Primário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3º Quadrimestre de </a:t>
            </a: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2021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5073487"/>
              </p:ext>
            </p:extLst>
          </p:nvPr>
        </p:nvGraphicFramePr>
        <p:xfrm>
          <a:off x="1475656" y="764704"/>
          <a:ext cx="7344815" cy="5040561"/>
        </p:xfrm>
        <a:graphic>
          <a:graphicData uri="http://schemas.openxmlformats.org/drawingml/2006/table">
            <a:tbl>
              <a:tblPr/>
              <a:tblGrid>
                <a:gridCol w="214251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677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677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65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64030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900310"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10476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2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10476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 Primárias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380.674,18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94777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 Primárias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1.521,00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00485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 Primária 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382.195,18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10476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Primárias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331.658,70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99073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Despesas Primárias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31.491,26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04012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Despesas Primárias 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363.144,86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10476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Resultado Primário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19.050,32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2A74D26-F0D8-4D13-B1E7-7AE3DD3D6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753" y="332656"/>
            <a:ext cx="8686800" cy="841248"/>
          </a:xfrm>
        </p:spPr>
        <p:txBody>
          <a:bodyPr>
            <a:normAutofit/>
          </a:bodyPr>
          <a:lstStyle/>
          <a:p>
            <a:pPr algn="ctr"/>
            <a:r>
              <a:rPr lang="pt-BR" sz="2000" dirty="0"/>
              <a:t>Resultado primário – </a:t>
            </a:r>
            <a:r>
              <a:rPr lang="pt-BR" sz="2000" dirty="0" smtClean="0"/>
              <a:t>3º Quadrimestre de </a:t>
            </a:r>
            <a:r>
              <a:rPr lang="pt-BR" sz="2000" dirty="0"/>
              <a:t>2021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="" xmlns:xdr="http://schemas.openxmlformats.org/drawingml/2006/spreadsheetDrawing" xmlns:a16="http://schemas.microsoft.com/office/drawing/2014/main" xmlns:lc="http://schemas.openxmlformats.org/drawingml/2006/lockedCanvas" id="{B4C4332D-C940-436F-9D42-8E455BDA731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8893820"/>
              </p:ext>
            </p:extLst>
          </p:nvPr>
        </p:nvGraphicFramePr>
        <p:xfrm>
          <a:off x="1547664" y="908720"/>
          <a:ext cx="7344816" cy="5423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30100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48680"/>
            <a:ext cx="7772400" cy="6096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8 – Demonstrativo Resumido da Despesa com Pessoal – </a:t>
            </a: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3º Quadrimestre de </a:t>
            </a: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2021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4780214"/>
              </p:ext>
            </p:extLst>
          </p:nvPr>
        </p:nvGraphicFramePr>
        <p:xfrm>
          <a:off x="1691680" y="1052736"/>
          <a:ext cx="7056784" cy="5400602"/>
        </p:xfrm>
        <a:graphic>
          <a:graphicData uri="http://schemas.openxmlformats.org/drawingml/2006/table">
            <a:tbl>
              <a:tblPr/>
              <a:tblGrid>
                <a:gridCol w="211044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7613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7613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4986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584200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97012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21752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 Corrente Líquida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382.565.584,90 </a:t>
                      </a:r>
                      <a:endParaRPr lang="pt-BR" sz="2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33542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 da Despesas com pessoal para fins de apuração do Limite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195.886.584,90 </a:t>
                      </a:r>
                      <a:endParaRPr lang="pt-BR" sz="2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933542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do Total da Despesa Liquida com Pessoal para Fins de Apuração do Limite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51,20%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97012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Limite Legal (inc. III, art. 20 da LRF)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206.585.415,85 </a:t>
                      </a:r>
                      <a:endParaRPr lang="pt-BR" sz="2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933542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Limite Prudencial (§ único, art. 22 da LRF)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196.256.145,05 </a:t>
                      </a:r>
                      <a:endParaRPr lang="pt-BR" sz="2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214437" y="0"/>
            <a:ext cx="7929563" cy="1431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indent="914400" algn="ctr">
              <a:defRPr/>
            </a:pPr>
            <a:endParaRPr lang="pt-BR" sz="1500" b="1" dirty="0">
              <a:latin typeface="Century Gothic" pitchFamily="34" charset="0"/>
              <a:ea typeface="Times New Roman" pitchFamily="18" charset="0"/>
              <a:cs typeface="Courier New" pitchFamily="49" charset="0"/>
            </a:endParaRPr>
          </a:p>
          <a:p>
            <a:pPr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ÍNDICES ATINGIDOS NA MANUTENÇÃO E DESENVOLVIMENTO DO ENSINO ATÉ O </a:t>
            </a: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3º Quadrimestre de </a:t>
            </a: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2021</a:t>
            </a:r>
          </a:p>
          <a:p>
            <a:pPr>
              <a:defRPr/>
            </a:pPr>
            <a:endParaRPr lang="pt-BR" sz="1600" b="1" dirty="0"/>
          </a:p>
          <a:p>
            <a:pPr>
              <a:defRPr/>
            </a:pPr>
            <a:endParaRPr lang="pt-BR" sz="1600" b="1" dirty="0"/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xmlns="" id="{C09853F6-722A-41B3-BFAA-5D30137CC5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2636001"/>
              </p:ext>
            </p:extLst>
          </p:nvPr>
        </p:nvGraphicFramePr>
        <p:xfrm>
          <a:off x="323529" y="1431161"/>
          <a:ext cx="8496942" cy="435347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496942">
                  <a:extLst>
                    <a:ext uri="{9D8B030D-6E8A-4147-A177-3AD203B41FA5}">
                      <a16:colId xmlns:a16="http://schemas.microsoft.com/office/drawing/2014/main" xmlns="" val="1514645411"/>
                    </a:ext>
                  </a:extLst>
                </a:gridCol>
              </a:tblGrid>
              <a:tr h="709034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u="none" strike="noStrike" dirty="0">
                          <a:effectLst/>
                          <a:latin typeface="Arial Narrow" panose="020B0606020202030204" pitchFamily="34" charset="0"/>
                        </a:rPr>
                        <a:t>Despesas na Manutenção e Desenvolvimento do Ensino no Exercício de </a:t>
                      </a:r>
                      <a:r>
                        <a:rPr lang="pt-BR" sz="2500" b="1" u="none" strike="noStrike" dirty="0" smtClean="0">
                          <a:effectLst/>
                          <a:latin typeface="Arial Narrow" panose="020B0606020202030204" pitchFamily="34" charset="0"/>
                        </a:rPr>
                        <a:t>2021</a:t>
                      </a:r>
                    </a:p>
                    <a:p>
                      <a:pPr algn="ctr" fontAlgn="b"/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62852817"/>
                  </a:ext>
                </a:extLst>
              </a:tr>
              <a:tr h="595589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Índice Aplicado na Remuneração do Magistério do Ensino Fundamental – </a:t>
                      </a:r>
                      <a:r>
                        <a:rPr lang="pt-BR" sz="2000" b="1" u="none" strike="noStrike" dirty="0" smtClean="0">
                          <a:effectLst/>
                          <a:latin typeface="Arial Narrow" panose="020B0606020202030204" pitchFamily="34" charset="0"/>
                        </a:rPr>
                        <a:t>100%</a:t>
                      </a:r>
                    </a:p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u="none" strike="noStrike" dirty="0" smtClean="0">
                          <a:effectLst/>
                          <a:latin typeface="Arial Narrow" panose="020B0606020202030204" pitchFamily="34" charset="0"/>
                        </a:rPr>
                        <a:t> R$ 71.584.333,60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12026204"/>
                  </a:ext>
                </a:extLst>
              </a:tr>
              <a:tr h="59558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Mínimo de Aplicação no Magistério – 70%</a:t>
                      </a: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681910410"/>
                  </a:ext>
                </a:extLst>
              </a:tr>
              <a:tr h="595589">
                <a:tc>
                  <a:txBody>
                    <a:bodyPr/>
                    <a:lstStyle/>
                    <a:p>
                      <a:pPr algn="ctr" fontAlgn="b"/>
                      <a:endParaRPr lang="pt-BR" sz="2500" b="1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 fontAlgn="b"/>
                      <a:r>
                        <a:rPr lang="pt-BR" sz="2500" b="1" u="none" strike="noStrike" dirty="0" smtClean="0">
                          <a:effectLst/>
                          <a:latin typeface="Arial Narrow" panose="020B0606020202030204" pitchFamily="34" charset="0"/>
                        </a:rPr>
                        <a:t>Impostos </a:t>
                      </a:r>
                      <a:r>
                        <a:rPr lang="pt-BR" sz="2500" b="1" u="none" strike="noStrike" dirty="0">
                          <a:effectLst/>
                          <a:latin typeface="Arial Narrow" panose="020B0606020202030204" pitchFamily="34" charset="0"/>
                        </a:rPr>
                        <a:t>e Transferências de Impostos (Art. 212 da CF/88)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178180497"/>
                  </a:ext>
                </a:extLst>
              </a:tr>
              <a:tr h="59558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Índice Aplicado na Manutenção e Desenvolvimento do Ensino – </a:t>
                      </a:r>
                      <a:r>
                        <a:rPr lang="pt-BR" sz="2000" b="1" u="none" strike="noStrike" dirty="0" smtClean="0">
                          <a:effectLst/>
                          <a:latin typeface="Arial Narrow" panose="020B0606020202030204" pitchFamily="34" charset="0"/>
                        </a:rPr>
                        <a:t>42,8% </a:t>
                      </a:r>
                    </a:p>
                    <a:p>
                      <a:pPr algn="ctr" rtl="0" fontAlgn="b"/>
                      <a:r>
                        <a:rPr lang="pt-BR" sz="2000" b="1" u="none" strike="noStrike" dirty="0" smtClean="0">
                          <a:effectLst/>
                          <a:latin typeface="Arial Narrow" panose="020B0606020202030204" pitchFamily="34" charset="0"/>
                        </a:rPr>
                        <a:t>R$  22.100.460,10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357794049"/>
                  </a:ext>
                </a:extLst>
              </a:tr>
              <a:tr h="59558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000" u="none" strike="noStrike" dirty="0">
                          <a:effectLst/>
                          <a:latin typeface="Arial Narrow" panose="020B0606020202030204" pitchFamily="34" charset="0"/>
                        </a:rPr>
                        <a:t>O percentual mínimo a ser aplicado seria de 25% no exercício.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80432392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360448" y="-315416"/>
            <a:ext cx="7215191" cy="1985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indent="914400" algn="ctr">
              <a:defRPr/>
            </a:pPr>
            <a:endParaRPr lang="pt-BR" sz="1500" b="1" dirty="0">
              <a:latin typeface="Century Gothic" pitchFamily="34" charset="0"/>
              <a:ea typeface="Times New Roman" pitchFamily="18" charset="0"/>
              <a:cs typeface="Courier New" pitchFamily="49" charset="0"/>
            </a:endParaRPr>
          </a:p>
          <a:p>
            <a:pPr algn="ctr">
              <a:defRPr/>
            </a:pPr>
            <a:endParaRPr lang="pt-BR" sz="2000" b="1" dirty="0"/>
          </a:p>
          <a:p>
            <a:pPr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GASTOS COM RECUROS PRÓPRIOS COM </a:t>
            </a:r>
          </a:p>
          <a:p>
            <a:pPr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SAÚDE NO MUNICÍPIO </a:t>
            </a: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</a:rPr>
              <a:t>ATÉ O </a:t>
            </a: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</a:rPr>
              <a:t>3º Quadrimestre de </a:t>
            </a: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</a:rPr>
              <a:t>2021</a:t>
            </a:r>
            <a:endParaRPr lang="pt-BR" sz="2000" b="1" dirty="0">
              <a:solidFill>
                <a:schemeClr val="bg2">
                  <a:lumMod val="25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Century Gothic" pitchFamily="34" charset="0"/>
              <a:ea typeface="+mj-ea"/>
              <a:cs typeface="+mj-cs"/>
            </a:endParaRPr>
          </a:p>
          <a:p>
            <a:pPr>
              <a:defRPr/>
            </a:pPr>
            <a:endParaRPr lang="pt-BR" sz="1600" b="1" dirty="0"/>
          </a:p>
          <a:p>
            <a:pPr>
              <a:defRPr/>
            </a:pPr>
            <a:endParaRPr lang="pt-BR" sz="1600" b="1" dirty="0"/>
          </a:p>
          <a:p>
            <a:pPr>
              <a:defRPr/>
            </a:pPr>
            <a:endParaRPr lang="pt-BR" sz="1600" b="1" dirty="0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xmlns="" id="{FEB79BDB-05E3-49F4-AE29-95452A499F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6845762"/>
              </p:ext>
            </p:extLst>
          </p:nvPr>
        </p:nvGraphicFramePr>
        <p:xfrm>
          <a:off x="1259632" y="1858726"/>
          <a:ext cx="7416824" cy="32839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671689">
                  <a:extLst>
                    <a:ext uri="{9D8B030D-6E8A-4147-A177-3AD203B41FA5}">
                      <a16:colId xmlns:a16="http://schemas.microsoft.com/office/drawing/2014/main" xmlns="" val="4042441879"/>
                    </a:ext>
                  </a:extLst>
                </a:gridCol>
                <a:gridCol w="1745135">
                  <a:extLst>
                    <a:ext uri="{9D8B030D-6E8A-4147-A177-3AD203B41FA5}">
                      <a16:colId xmlns:a16="http://schemas.microsoft.com/office/drawing/2014/main" xmlns="" val="3433753043"/>
                    </a:ext>
                  </a:extLst>
                </a:gridCol>
              </a:tblGrid>
              <a:tr h="628109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500" u="sng" strike="noStrike" dirty="0">
                          <a:effectLst/>
                        </a:rPr>
                        <a:t>Despesas próprias com ações em Saúde no Exercício de 2021</a:t>
                      </a:r>
                      <a:endParaRPr lang="pt-BR" sz="25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6540708"/>
                  </a:ext>
                </a:extLst>
              </a:tr>
              <a:tr h="1256219">
                <a:tc>
                  <a:txBody>
                    <a:bodyPr/>
                    <a:lstStyle/>
                    <a:p>
                      <a:pPr algn="l" fontAlgn="ctr"/>
                      <a:r>
                        <a:rPr lang="pt-BR" sz="2500" b="1" u="none" strike="noStrike" dirty="0">
                          <a:effectLst/>
                        </a:rPr>
                        <a:t>Percentual de despesas com Saúde com Recursos </a:t>
                      </a:r>
                      <a:r>
                        <a:rPr lang="pt-BR" sz="2500" b="1" u="none" strike="noStrike" dirty="0" smtClean="0">
                          <a:effectLst/>
                        </a:rPr>
                        <a:t>Próprios</a:t>
                      </a:r>
                    </a:p>
                    <a:p>
                      <a:pPr algn="ctr" fontAlgn="ctr"/>
                      <a:r>
                        <a:rPr lang="pt-BR" sz="2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R$ 65.137.467,10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500" b="1" u="none" strike="noStrike" dirty="0" smtClean="0">
                          <a:effectLst/>
                        </a:rPr>
                        <a:t>31,3%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33981183"/>
                  </a:ext>
                </a:extLst>
              </a:tr>
              <a:tr h="1256219">
                <a:tc>
                  <a:txBody>
                    <a:bodyPr/>
                    <a:lstStyle/>
                    <a:p>
                      <a:pPr algn="l" fontAlgn="ctr"/>
                      <a:r>
                        <a:rPr lang="pt-BR" sz="2500" u="none" strike="noStrike" dirty="0">
                          <a:effectLst/>
                        </a:rPr>
                        <a:t>Limite Constitucional a ser aplicado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500" u="none" strike="noStrike" dirty="0">
                          <a:effectLst/>
                        </a:rPr>
                        <a:t>15%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31358379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ChangeArrowheads="1"/>
          </p:cNvSpPr>
          <p:nvPr/>
        </p:nvSpPr>
        <p:spPr bwMode="auto">
          <a:xfrm>
            <a:off x="404025" y="260648"/>
            <a:ext cx="8358187" cy="1122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 anchor="ctr">
            <a:spAutoFit/>
          </a:bodyPr>
          <a:lstStyle/>
          <a:p>
            <a:pPr algn="ctr" eaLnBrk="0" hangingPunct="0"/>
            <a:r>
              <a:rPr lang="pt-BR" sz="7000" b="1" dirty="0">
                <a:solidFill>
                  <a:schemeClr val="bg2">
                    <a:lumMod val="25000"/>
                  </a:schemeClr>
                </a:solidFill>
                <a:latin typeface="Helvetica-Bold"/>
              </a:rPr>
              <a:t>FIM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xmlns="" id="{EA405358-F487-4A42-A348-10D8A9E42A77}"/>
              </a:ext>
            </a:extLst>
          </p:cNvPr>
          <p:cNvSpPr/>
          <p:nvPr/>
        </p:nvSpPr>
        <p:spPr>
          <a:xfrm>
            <a:off x="618312" y="4653136"/>
            <a:ext cx="8143900" cy="47705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25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entury Gothic" pitchFamily="34" charset="0"/>
              </a:rPr>
              <a:t>Controladoria Geral do Município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6714C892-1A44-42F2-8972-CA076D8F0ED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942" y="1771625"/>
            <a:ext cx="5760639" cy="22322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75656" y="4267010"/>
            <a:ext cx="8175625" cy="2016125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2700" dirty="0">
                <a:solidFill>
                  <a:srgbClr val="002060"/>
                </a:solidFill>
                <a:latin typeface="Century Gothic" pitchFamily="34" charset="0"/>
              </a:rPr>
              <a:t>AUDIÊNCIA PÚBLICA PARA AVALIAÇÃO DO CUMPRIMENTO DAS METAS FISCAIS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2700" b="1" dirty="0" smtClean="0">
                <a:solidFill>
                  <a:srgbClr val="002060"/>
                </a:solidFill>
                <a:latin typeface="Century Gothic" pitchFamily="34" charset="0"/>
              </a:rPr>
              <a:t>3º Quadrimestre de </a:t>
            </a:r>
            <a:r>
              <a:rPr lang="pt-BR" sz="2700" b="1" dirty="0">
                <a:solidFill>
                  <a:srgbClr val="002060"/>
                </a:solidFill>
                <a:latin typeface="Century Gothic" pitchFamily="34" charset="0"/>
              </a:rPr>
              <a:t>2021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1800" dirty="0">
                <a:solidFill>
                  <a:srgbClr val="002060"/>
                </a:solidFill>
                <a:latin typeface="Century Gothic" pitchFamily="34" charset="0"/>
              </a:rPr>
              <a:t>(§4º, ART. 9º, LEI COMPLEMENTAR Nº 101, DE 04 DE MAIO DE 2000) 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pt-BR" sz="1500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395536" y="646738"/>
            <a:ext cx="8643966" cy="193899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Century Gothic" pitchFamily="34" charset="0"/>
              </a:rPr>
              <a:t>Prefeitura Municipal de Seropédica</a:t>
            </a:r>
          </a:p>
        </p:txBody>
      </p:sp>
      <p:sp>
        <p:nvSpPr>
          <p:cNvPr id="7172" name="CaixaDeTexto 4"/>
          <p:cNvSpPr txBox="1">
            <a:spLocks noChangeArrowheads="1"/>
          </p:cNvSpPr>
          <p:nvPr/>
        </p:nvSpPr>
        <p:spPr bwMode="auto">
          <a:xfrm>
            <a:off x="2195513" y="3933825"/>
            <a:ext cx="1857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645569" y="3154485"/>
            <a:ext cx="8143900" cy="47705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25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entury Gothic" pitchFamily="34" charset="0"/>
              </a:rPr>
              <a:t>Controladoria Geral do Município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1475656" y="591344"/>
            <a:ext cx="7772400" cy="5334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1 – Execução Orçamentária da Receita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3º Quadrimestre de </a:t>
            </a: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2021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0737832"/>
              </p:ext>
            </p:extLst>
          </p:nvPr>
        </p:nvGraphicFramePr>
        <p:xfrm>
          <a:off x="1187624" y="1160140"/>
          <a:ext cx="7704856" cy="4745379"/>
        </p:xfrm>
        <a:graphic>
          <a:graphicData uri="http://schemas.openxmlformats.org/drawingml/2006/table">
            <a:tbl>
              <a:tblPr/>
              <a:tblGrid>
                <a:gridCol w="287807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0392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0392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1891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63441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644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Previsão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Execução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291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(b/a)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08595">
                <a:tc>
                  <a:txBody>
                    <a:bodyPr/>
                    <a:lstStyle/>
                    <a:p>
                      <a:pPr algn="l" fontAlgn="b"/>
                      <a:r>
                        <a:rPr lang="pt-BR" sz="2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324.198,4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390.413,9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120,42%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54752">
                <a:tc>
                  <a:txBody>
                    <a:bodyPr/>
                    <a:lstStyle/>
                    <a:p>
                      <a:pPr algn="l" fontAlgn="b"/>
                      <a:r>
                        <a:rPr lang="pt-BR" sz="2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85,7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1.521,0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1774,80%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951745">
                <a:tc>
                  <a:txBody>
                    <a:bodyPr/>
                    <a:lstStyle/>
                    <a:p>
                      <a:pPr algn="l" fontAlgn="b"/>
                      <a:r>
                        <a:rPr lang="pt-BR" sz="2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Intra-Orçamentária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9.928,9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7.820,6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78,77%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79093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334.213,0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399.755,5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119,61%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648" y="548680"/>
            <a:ext cx="8208963" cy="4572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2 – Composição das Receitas Arrecadadas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3º Quadrimestre de </a:t>
            </a: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2021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4988385"/>
              </p:ext>
            </p:extLst>
          </p:nvPr>
        </p:nvGraphicFramePr>
        <p:xfrm>
          <a:off x="1259631" y="1268760"/>
          <a:ext cx="7632849" cy="5293966"/>
        </p:xfrm>
        <a:graphic>
          <a:graphicData uri="http://schemas.openxmlformats.org/drawingml/2006/table">
            <a:tbl>
              <a:tblPr/>
              <a:tblGrid>
                <a:gridCol w="36155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2456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8893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0379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97608">
                <a:tc>
                  <a:txBody>
                    <a:bodyPr/>
                    <a:lstStyle/>
                    <a:p>
                      <a:pPr algn="l" fontAlgn="b"/>
                      <a:endParaRPr kumimoji="0" lang="pt-BR" sz="2000" b="1" kern="1200" cap="all" baseline="0" dirty="0">
                        <a:solidFill>
                          <a:schemeClr val="bg2">
                            <a:lumMod val="25000"/>
                          </a:schemeClr>
                        </a:solidFill>
                        <a:effectLst>
                          <a:reflection blurRad="12700" stA="48000" endA="300" endPos="55000" dir="5400000" sy="-90000" algn="bl" rotWithShape="0"/>
                        </a:effectLst>
                        <a:latin typeface="Century Gothic" pitchFamily="34" charset="0"/>
                        <a:ea typeface="+mj-ea"/>
                        <a:cs typeface="+mj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kumimoji="0" lang="pt-BR" sz="2000" b="1" kern="1200" cap="all" baseline="0" dirty="0">
                        <a:solidFill>
                          <a:schemeClr val="bg2">
                            <a:lumMod val="25000"/>
                          </a:schemeClr>
                        </a:solidFill>
                        <a:effectLst>
                          <a:reflection blurRad="12700" stA="48000" endA="300" endPos="55000" dir="5400000" sy="-90000" algn="bl" rotWithShape="0"/>
                        </a:effectLst>
                        <a:latin typeface="Century Gothic" pitchFamily="34" charset="0"/>
                        <a:ea typeface="+mj-ea"/>
                        <a:cs typeface="+mj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4645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Correntes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390.413,9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97,66%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Tributárias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98.368,5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24,61%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Contribuições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9.668,3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Patrimonial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9.739,8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Serviços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13995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Transferências Correntes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271.297,3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67,87%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13995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Outras Receitas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1.339,9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de Capital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1.521,0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Transferências de Capital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1.521,0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Intra-Orçamentária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7.820,6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399.755,5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xmlns="" id="{D9D886E0-DE10-4261-9143-8F6A129AF8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14246900"/>
              </p:ext>
            </p:extLst>
          </p:nvPr>
        </p:nvGraphicFramePr>
        <p:xfrm>
          <a:off x="357158" y="357166"/>
          <a:ext cx="8501122" cy="4795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Gráfico 12">
            <a:extLst>
              <a:ext uri="{FF2B5EF4-FFF2-40B4-BE49-F238E27FC236}">
                <a16:creationId xmlns:a16="http://schemas.microsoft.com/office/drawing/2014/main" xmlns="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353738"/>
              </p:ext>
            </p:extLst>
          </p:nvPr>
        </p:nvGraphicFramePr>
        <p:xfrm>
          <a:off x="357158" y="836712"/>
          <a:ext cx="8429684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xmlns="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173553"/>
              </p:ext>
            </p:extLst>
          </p:nvPr>
        </p:nvGraphicFramePr>
        <p:xfrm>
          <a:off x="611560" y="1288580"/>
          <a:ext cx="7560840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Gráfico 5">
            <a:extLst>
              <a:ext uri="{FF2B5EF4-FFF2-40B4-BE49-F238E27FC236}">
                <a16:creationId xmlns="" xmlns:xdr="http://schemas.openxmlformats.org/drawingml/2006/spreadsheetDrawing" xmlns:a16="http://schemas.microsoft.com/office/drawing/2014/main" xmlns:lc="http://schemas.openxmlformats.org/drawingml/2006/lockedCanvas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34630412"/>
              </p:ext>
            </p:extLst>
          </p:nvPr>
        </p:nvGraphicFramePr>
        <p:xfrm>
          <a:off x="899592" y="773682"/>
          <a:ext cx="8136904" cy="64717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431520" y="404664"/>
            <a:ext cx="7772400" cy="6731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3 – Execução Orçamentária da Despesa 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3º Quadrimestre de </a:t>
            </a: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2021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2870607"/>
              </p:ext>
            </p:extLst>
          </p:nvPr>
        </p:nvGraphicFramePr>
        <p:xfrm>
          <a:off x="1403648" y="887390"/>
          <a:ext cx="7488831" cy="5328589"/>
        </p:xfrm>
        <a:graphic>
          <a:graphicData uri="http://schemas.openxmlformats.org/drawingml/2006/table">
            <a:tbl>
              <a:tblPr/>
              <a:tblGrid>
                <a:gridCol w="306062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098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519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2866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6445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172164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727604"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5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0932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Fixação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Execução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%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0932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a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b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(b/a)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11442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294.254,7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332.734,3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113,08%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11442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37.858,2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34.889,8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92,16%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000549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Reserva de Contingência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2.100,0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000549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Intra-Orçamentárias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5835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334.212,9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367.624,1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475656" y="332656"/>
            <a:ext cx="7772400" cy="72008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4 – Despesas por Categoria Econômica 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3º Quadrimestre de </a:t>
            </a: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2021</a:t>
            </a: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7568532"/>
              </p:ext>
            </p:extLst>
          </p:nvPr>
        </p:nvGraphicFramePr>
        <p:xfrm>
          <a:off x="1475656" y="1196752"/>
          <a:ext cx="7487236" cy="53902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84830"/>
                <a:gridCol w="2016224"/>
                <a:gridCol w="1286182"/>
              </a:tblGrid>
              <a:tr h="25689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500" b="1" u="none" strike="noStrike" dirty="0">
                          <a:effectLst/>
                        </a:rPr>
                        <a:t>Despesas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500" b="1" u="none" strike="noStrike" dirty="0">
                          <a:effectLst/>
                        </a:rPr>
                        <a:t> Valor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500" b="1" u="none" strike="noStrike" dirty="0">
                          <a:effectLst/>
                        </a:rPr>
                        <a:t> % 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Despesas Correntes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300" b="0" u="none" strike="noStrike" dirty="0" smtClean="0">
                          <a:effectLst/>
                        </a:rPr>
                        <a:t>332.734,3 </a:t>
                      </a:r>
                      <a:endParaRPr lang="pt-BR" sz="2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300" b="0" u="none" strike="noStrike" dirty="0">
                          <a:effectLst/>
                        </a:rPr>
                        <a:t>90,51%</a:t>
                      </a:r>
                      <a:endParaRPr lang="pt-BR" sz="2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 Pessoal e Encargos Sociais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300" b="0" u="none" strike="noStrike" dirty="0" smtClean="0">
                          <a:effectLst/>
                        </a:rPr>
                        <a:t>213.265,3 </a:t>
                      </a:r>
                      <a:endParaRPr lang="pt-BR" sz="2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300" b="0" u="none" strike="noStrike" dirty="0">
                          <a:effectLst/>
                        </a:rPr>
                        <a:t>58,01%</a:t>
                      </a:r>
                      <a:endParaRPr lang="pt-BR" sz="2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 Juros e Encargos da Dívida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300" b="0" u="none" strike="noStrike" dirty="0" smtClean="0">
                          <a:effectLst/>
                        </a:rPr>
                        <a:t>791,3 </a:t>
                      </a:r>
                      <a:endParaRPr lang="pt-BR" sz="2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300" b="0" u="none" strike="noStrike" dirty="0">
                          <a:effectLst/>
                        </a:rPr>
                        <a:t>0,22%</a:t>
                      </a:r>
                      <a:endParaRPr lang="pt-BR" sz="2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 Outras Despesas Correntes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300" b="0" u="none" strike="noStrike" dirty="0" smtClean="0">
                          <a:effectLst/>
                        </a:rPr>
                        <a:t>118.677,6 </a:t>
                      </a:r>
                      <a:endParaRPr lang="pt-BR" sz="2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300" b="0" u="none" strike="noStrike" dirty="0">
                          <a:effectLst/>
                        </a:rPr>
                        <a:t>32,28%</a:t>
                      </a:r>
                      <a:endParaRPr lang="pt-BR" sz="2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Despesas de Capital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300" b="0" u="none" strike="noStrike" dirty="0" smtClean="0">
                          <a:effectLst/>
                        </a:rPr>
                        <a:t>34.889,8 </a:t>
                      </a:r>
                      <a:endParaRPr lang="pt-BR" sz="2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300" b="0" u="none" strike="noStrike" dirty="0">
                          <a:effectLst/>
                        </a:rPr>
                        <a:t>9,49%</a:t>
                      </a:r>
                      <a:endParaRPr lang="pt-BR" sz="2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 Investimentos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300" b="0" u="none" strike="noStrike" dirty="0" smtClean="0">
                          <a:effectLst/>
                        </a:rPr>
                        <a:t>25.346,7 </a:t>
                      </a:r>
                      <a:endParaRPr lang="pt-BR" sz="2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300" b="0" u="none" strike="noStrike" dirty="0">
                          <a:effectLst/>
                        </a:rPr>
                        <a:t>6,89%</a:t>
                      </a:r>
                      <a:endParaRPr lang="pt-BR" sz="2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 Inversões Financeiras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300" b="0" u="none" strike="noStrike" dirty="0" smtClean="0">
                          <a:effectLst/>
                        </a:rPr>
                        <a:t>6.144,5 </a:t>
                      </a:r>
                      <a:endParaRPr lang="pt-BR" sz="2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300" b="0" u="none" strike="noStrike" dirty="0">
                          <a:effectLst/>
                        </a:rPr>
                        <a:t>1,67%</a:t>
                      </a:r>
                      <a:endParaRPr lang="pt-BR" sz="2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 Amortização da Dívida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300" b="0" u="none" strike="noStrike" dirty="0" smtClean="0">
                          <a:effectLst/>
                        </a:rPr>
                        <a:t>3.398,6 </a:t>
                      </a:r>
                      <a:endParaRPr lang="pt-BR" sz="2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300" b="0" u="none" strike="noStrike" dirty="0">
                          <a:effectLst/>
                        </a:rPr>
                        <a:t>0,92%</a:t>
                      </a:r>
                      <a:endParaRPr lang="pt-BR" sz="2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Despesas </a:t>
                      </a:r>
                      <a:r>
                        <a:rPr lang="pt-BR" sz="2000" b="1" u="none" strike="noStrike" dirty="0" err="1">
                          <a:effectLst/>
                        </a:rPr>
                        <a:t>Intra-Orçamentária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300" b="0" u="none" strike="noStrike" dirty="0" smtClean="0">
                          <a:effectLst/>
                        </a:rPr>
                        <a:t>-   </a:t>
                      </a:r>
                      <a:endParaRPr lang="pt-BR" sz="2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300" b="0" u="none" strike="noStrike" dirty="0">
                          <a:effectLst/>
                        </a:rPr>
                        <a:t>0,00%</a:t>
                      </a:r>
                      <a:endParaRPr lang="pt-BR" sz="2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99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u="none" strike="noStrike" dirty="0">
                          <a:effectLst/>
                        </a:rPr>
                        <a:t>Total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300" b="0" u="none" strike="noStrike" dirty="0" smtClean="0">
                          <a:effectLst/>
                        </a:rPr>
                        <a:t>367.624,1 </a:t>
                      </a:r>
                      <a:endParaRPr lang="pt-BR" sz="2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300" b="0" u="none" strike="noStrike" dirty="0">
                          <a:effectLst/>
                        </a:rPr>
                        <a:t>100,00%</a:t>
                      </a:r>
                      <a:endParaRPr lang="pt-BR" sz="2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/>
          <p:nvPr/>
        </p:nvGraphicFramePr>
        <p:xfrm>
          <a:off x="142844" y="142852"/>
          <a:ext cx="8858312" cy="6572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xmlns="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9387945"/>
              </p:ext>
            </p:extLst>
          </p:nvPr>
        </p:nvGraphicFramePr>
        <p:xfrm>
          <a:off x="467544" y="332656"/>
          <a:ext cx="8136904" cy="6264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Gráfico 4">
            <a:extLst>
              <a:ext uri="{FF2B5EF4-FFF2-40B4-BE49-F238E27FC236}">
                <a16:creationId xmlns="" xmlns:xdr="http://schemas.openxmlformats.org/drawingml/2006/spreadsheetDrawing" xmlns:a16="http://schemas.microsoft.com/office/drawing/2014/main" xmlns:lc="http://schemas.openxmlformats.org/drawingml/2006/lockedCanvas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64777783"/>
              </p:ext>
            </p:extLst>
          </p:nvPr>
        </p:nvGraphicFramePr>
        <p:xfrm>
          <a:off x="1331640" y="188640"/>
          <a:ext cx="7488832" cy="6408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107840" y="116632"/>
            <a:ext cx="7772400" cy="6731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Onde foram aplicados os recursos, por função de Governo?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9677775"/>
              </p:ext>
            </p:extLst>
          </p:nvPr>
        </p:nvGraphicFramePr>
        <p:xfrm>
          <a:off x="1403649" y="476672"/>
          <a:ext cx="7476591" cy="637028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80319"/>
                <a:gridCol w="2625841"/>
                <a:gridCol w="1970431"/>
              </a:tblGrid>
              <a:tr h="456552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1" u="none" strike="noStrike" dirty="0">
                          <a:effectLst/>
                        </a:rPr>
                        <a:t>Funções</a:t>
                      </a:r>
                      <a:endParaRPr lang="pt-BR" sz="2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21" marR="7921" marT="79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200" b="1" u="none" strike="noStrike" dirty="0">
                          <a:effectLst/>
                        </a:rPr>
                        <a:t>Valor</a:t>
                      </a:r>
                      <a:endParaRPr lang="pt-BR" sz="2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21" marR="7921" marT="79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200" b="1" u="none" strike="noStrike" dirty="0">
                          <a:effectLst/>
                        </a:rPr>
                        <a:t>%</a:t>
                      </a:r>
                      <a:endParaRPr lang="pt-BR" sz="2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21" marR="7921" marT="79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1626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Educação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21" marR="7921" marT="792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u="none" strike="noStrike" dirty="0">
                          <a:effectLst/>
                        </a:rPr>
                        <a:t>              127.593,9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21" marR="7921" marT="792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u="none" strike="noStrike">
                          <a:effectLst/>
                        </a:rPr>
                        <a:t>34,71%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21" marR="7921" marT="792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1626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Saúde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21" marR="7921" marT="792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u="none" strike="noStrike" dirty="0">
                          <a:effectLst/>
                        </a:rPr>
                        <a:t>              112.609,2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21" marR="7921" marT="792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u="none" strike="noStrike" dirty="0">
                          <a:effectLst/>
                        </a:rPr>
                        <a:t>30,63%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21" marR="7921" marT="792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1626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Administração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21" marR="7921" marT="792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u="none" strike="noStrike" dirty="0">
                          <a:effectLst/>
                        </a:rPr>
                        <a:t>                65.501,5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21" marR="7921" marT="792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u="none" strike="noStrike" dirty="0">
                          <a:effectLst/>
                        </a:rPr>
                        <a:t>17,82%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21" marR="7921" marT="792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834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Urbanismo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21" marR="7921" marT="792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u="none" strike="noStrike" dirty="0">
                          <a:effectLst/>
                        </a:rPr>
                        <a:t>                27.463,2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21" marR="7921" marT="792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u="none" strike="noStrike" dirty="0">
                          <a:effectLst/>
                        </a:rPr>
                        <a:t>7,47%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21" marR="7921" marT="792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1626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Previdência Social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21" marR="7921" marT="792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u="none" strike="noStrike" dirty="0">
                          <a:effectLst/>
                        </a:rPr>
                        <a:t>                14.054,4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21" marR="7921" marT="792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u="none" strike="noStrike" dirty="0">
                          <a:effectLst/>
                        </a:rPr>
                        <a:t>3,82%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21" marR="7921" marT="792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1626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Legislativa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21" marR="7921" marT="792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u="none" strike="noStrike" dirty="0">
                          <a:effectLst/>
                        </a:rPr>
                        <a:t>                  9.266,3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21" marR="7921" marT="792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u="none" strike="noStrike" dirty="0">
                          <a:effectLst/>
                        </a:rPr>
                        <a:t>2,52%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21" marR="7921" marT="792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1626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Segurança Pública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21" marR="7921" marT="792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u="none" strike="noStrike" dirty="0">
                          <a:effectLst/>
                        </a:rPr>
                        <a:t>                  3.968,2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21" marR="7921" marT="792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u="none" strike="noStrike" dirty="0">
                          <a:effectLst/>
                        </a:rPr>
                        <a:t>1,08%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21" marR="7921" marT="792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1626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Transporte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21" marR="7921" marT="792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u="none" strike="noStrike" dirty="0">
                          <a:effectLst/>
                        </a:rPr>
                        <a:t>                  3.268,0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21" marR="7921" marT="792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u="none" strike="noStrike" dirty="0">
                          <a:effectLst/>
                        </a:rPr>
                        <a:t>0,89%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21" marR="7921" marT="792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1626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Assistência Social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21" marR="7921" marT="792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u="none" strike="noStrike" dirty="0">
                          <a:effectLst/>
                        </a:rPr>
                        <a:t>                  2.256,3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21" marR="7921" marT="792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u="none" strike="noStrike" dirty="0">
                          <a:effectLst/>
                        </a:rPr>
                        <a:t>0,61%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21" marR="7921" marT="792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1626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Cultura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21" marR="7921" marT="792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u="none" strike="noStrike" dirty="0">
                          <a:effectLst/>
                        </a:rPr>
                        <a:t>                  1.017,3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21" marR="7921" marT="792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u="none" strike="noStrike" dirty="0">
                          <a:effectLst/>
                        </a:rPr>
                        <a:t>0,28%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21" marR="7921" marT="792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1626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Trabalho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21" marR="7921" marT="792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u="none" strike="noStrike">
                          <a:effectLst/>
                        </a:rPr>
                        <a:t>                      617,4 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21" marR="7921" marT="792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u="none" strike="noStrike" dirty="0">
                          <a:effectLst/>
                        </a:rPr>
                        <a:t>0,17%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21" marR="7921" marT="792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992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Gestão Ambiental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21" marR="7921" marT="792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u="none" strike="noStrike">
                          <a:effectLst/>
                        </a:rPr>
                        <a:t>                           8,3 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21" marR="7921" marT="792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u="none" strike="noStrike" dirty="0">
                          <a:effectLst/>
                        </a:rPr>
                        <a:t>0,00%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21" marR="7921" marT="792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5637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u="none" strike="noStrike" dirty="0">
                          <a:effectLst/>
                        </a:rPr>
                        <a:t>Total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21" marR="7921" marT="792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u="none" strike="noStrike" dirty="0">
                          <a:effectLst/>
                        </a:rPr>
                        <a:t>              367.624,1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21" marR="7921" marT="792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u="none" strike="noStrike" dirty="0">
                          <a:effectLst/>
                        </a:rPr>
                        <a:t>100,000%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21" marR="7921" marT="792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Overr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_rels/themeOverr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Cacho">
  <a:themeElements>
    <a:clrScheme name="Cacho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Cach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ch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ívico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ívico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ívico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ppt/theme/themeOverride2.xml><?xml version="1.0" encoding="utf-8"?>
<a:themeOverride xmlns:a="http://schemas.openxmlformats.org/drawingml/2006/main">
  <a:clrScheme name="Cívico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ívico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ívico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2250</TotalTime>
  <Words>711</Words>
  <Application>Microsoft Office PowerPoint</Application>
  <PresentationFormat>Apresentação na tela (4:3)</PresentationFormat>
  <Paragraphs>268</Paragraphs>
  <Slides>18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8" baseType="lpstr">
      <vt:lpstr>Arial</vt:lpstr>
      <vt:lpstr>Arial Narrow</vt:lpstr>
      <vt:lpstr>Calibri</vt:lpstr>
      <vt:lpstr>Century Gothic</vt:lpstr>
      <vt:lpstr>Courier New</vt:lpstr>
      <vt:lpstr>Helvetica-Bold</vt:lpstr>
      <vt:lpstr>Times New Roman</vt:lpstr>
      <vt:lpstr>Wingdings 2</vt:lpstr>
      <vt:lpstr>Wingdings 3</vt:lpstr>
      <vt:lpstr>Cacho</vt:lpstr>
      <vt:lpstr>Apresentação do PowerPoint</vt:lpstr>
      <vt:lpstr>Apresentação do PowerPoint</vt:lpstr>
      <vt:lpstr>Quadro 1 – Execução Orçamentária da Receita 3º Quadrimestre de 2021</vt:lpstr>
      <vt:lpstr>Quadro 2 – Composição das Receitas Arrecadadas  3º Quadrimestre de 2021</vt:lpstr>
      <vt:lpstr>Apresentação do PowerPoint</vt:lpstr>
      <vt:lpstr>Quadro 3 – Execução Orçamentária da Despesa   3º Quadrimestre de 2021</vt:lpstr>
      <vt:lpstr>Quadro 4 – Despesas por Categoria Econômica   3º Quadrimestre de 2021</vt:lpstr>
      <vt:lpstr>Apresentação do PowerPoint</vt:lpstr>
      <vt:lpstr>Onde foram aplicados os recursos, por função de Governo?</vt:lpstr>
      <vt:lpstr>Apresentação do PowerPoint</vt:lpstr>
      <vt:lpstr>Quadro 6 – Composição do Resultado Orçamentário  3º Quadrimestre de 2021</vt:lpstr>
      <vt:lpstr>Resultado orçamentário – 3º Quadrimestre de 2021</vt:lpstr>
      <vt:lpstr>Quadro 7 – Demo. Resumido do Resultado Primário  3º Quadrimestre de 2021</vt:lpstr>
      <vt:lpstr>Resultado primário – 3º Quadrimestre de 2021</vt:lpstr>
      <vt:lpstr>Quadro 8 – Demonstrativo Resumido da Despesa com Pessoal – 3º Quadrimestre de 2021</vt:lpstr>
      <vt:lpstr>Apresentação do PowerPoint</vt:lpstr>
      <vt:lpstr>Apresentação do PowerPoint</vt:lpstr>
      <vt:lpstr>Apresentação do PowerPoint</vt:lpstr>
    </vt:vector>
  </TitlesOfParts>
  <Company>FBN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dcf</dc:creator>
  <cp:lastModifiedBy>User</cp:lastModifiedBy>
  <cp:revision>261</cp:revision>
  <cp:lastPrinted>2022-02-21T17:34:41Z</cp:lastPrinted>
  <dcterms:created xsi:type="dcterms:W3CDTF">2009-09-30T17:11:41Z</dcterms:created>
  <dcterms:modified xsi:type="dcterms:W3CDTF">2022-02-21T17:46:10Z</dcterms:modified>
</cp:coreProperties>
</file>