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9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72" d="100"/>
          <a:sy n="72" d="100"/>
        </p:scale>
        <p:origin x="8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Quadros%20Rel.%20da%20Audi&#234;ncia%20P&#250;blica%202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-7.164134540606700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5E-4755-9FB8-C07A8D9FF03A}"/>
                </c:ext>
              </c:extLst>
            </c:dLbl>
            <c:dLbl>
              <c:idx val="1"/>
              <c:layout>
                <c:manualLayout>
                  <c:x val="-1.7291107088319797E-3"/>
                  <c:y val="-2.9210296078213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5E-4755-9FB8-C07A8D9FF03A}"/>
                </c:ext>
              </c:extLst>
            </c:dLbl>
            <c:dLbl>
              <c:idx val="2"/>
              <c:layout>
                <c:manualLayout>
                  <c:x val="-5.187332126495749E-3"/>
                  <c:y val="-7.164134540606598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45E-4755-9FB8-C07A8D9FF0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(Plan1!$A$100,Plan1!$A$103,Plan1!$A$104)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(Plan1!$E$100,Plan1!$E$103,Plan1!$E$104)</c:f>
              <c:numCache>
                <c:formatCode>_(* #,##0.00_);_(* \(#,##0.00\);_(* "-"??_);_(@_)</c:formatCode>
                <c:ptCount val="3"/>
                <c:pt idx="0">
                  <c:v>141083.5</c:v>
                </c:pt>
                <c:pt idx="1">
                  <c:v>129709.8</c:v>
                </c:pt>
                <c:pt idx="2" formatCode="#,##0.00">
                  <c:v>11373.699999999997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E-4755-9FB8-C07A8D9FF03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24949152"/>
        <c:axId val="32494876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pattFill prst="narHorz">
                    <a:fgClr>
                      <a:schemeClr val="accent2"/>
                    </a:fgClr>
                    <a:bgClr>
                      <a:schemeClr val="accent2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2"/>
                    </a:inn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(Plan1!$A$100,Plan1!$A$103,Plan1!$A$104)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(Plan1!$F$100,Plan1!$F$103,Plan1!$F$104)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D45E-4755-9FB8-C07A8D9FF03A}"/>
                  </c:ext>
                </c:extLst>
              </c15:ser>
            </c15:filteredBarSeries>
          </c:ext>
        </c:extLst>
      </c:barChart>
      <c:catAx>
        <c:axId val="324949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4948760"/>
        <c:crosses val="autoZero"/>
        <c:auto val="1"/>
        <c:lblAlgn val="ctr"/>
        <c:lblOffset val="100"/>
        <c:noMultiLvlLbl val="0"/>
      </c:catAx>
      <c:valAx>
        <c:axId val="324948760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494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6D2-44ED-9EF2-5BEC154358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6D2-44ED-9EF2-5BEC154358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6D2-44ED-9EF2-5BEC154358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6D2-44ED-9EF2-5BEC154358FA}"/>
              </c:ext>
            </c:extLst>
          </c:dPt>
          <c:dPt>
            <c:idx val="4"/>
            <c:bubble3D val="0"/>
            <c:explosion val="2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6D2-44ED-9EF2-5BEC154358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6D2-44ED-9EF2-5BEC154358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36D2-44ED-9EF2-5BEC154358F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6D2-44ED-9EF2-5BEC154358FA}"/>
                </c:ext>
              </c:extLst>
            </c:dLbl>
            <c:dLbl>
              <c:idx val="1"/>
              <c:layout>
                <c:manualLayout>
                  <c:x val="-5.0605825447756957E-2"/>
                  <c:y val="-3.006294755128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D2-44ED-9EF2-5BEC154358FA}"/>
                </c:ext>
              </c:extLst>
            </c:dLbl>
            <c:dLbl>
              <c:idx val="2"/>
              <c:layout>
                <c:manualLayout>
                  <c:x val="1.2651456361939239E-2"/>
                  <c:y val="3.80797335649573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D2-44ED-9EF2-5BEC154358F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D2-44ED-9EF2-5BEC154358F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36D2-44ED-9EF2-5BEC154358F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6D2-44ED-9EF2-5BEC154358F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36D2-44ED-9EF2-5BEC154358FA}"/>
                </c:ext>
              </c:extLst>
            </c:dLbl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20103.8</c:v>
                </c:pt>
                <c:pt idx="1">
                  <c:v>2710.8</c:v>
                </c:pt>
                <c:pt idx="2">
                  <c:v>4919.5</c:v>
                </c:pt>
                <c:pt idx="3">
                  <c:v>0</c:v>
                </c:pt>
                <c:pt idx="4">
                  <c:v>117079.6</c:v>
                </c:pt>
                <c:pt idx="5">
                  <c:v>252.2</c:v>
                </c:pt>
                <c:pt idx="6">
                  <c:v>862.1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6D2-44ED-9EF2-5BEC154358FA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36D2-44ED-9EF2-5BEC154358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36D2-44ED-9EF2-5BEC154358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36D2-44ED-9EF2-5BEC154358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36D2-44ED-9EF2-5BEC154358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36D2-44ED-9EF2-5BEC154358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36D2-44ED-9EF2-5BEC154358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36D2-44ED-9EF2-5BEC154358F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36D2-44ED-9EF2-5BEC154358F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36D2-44ED-9EF2-5BEC154358F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36D2-44ED-9EF2-5BEC154358F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36D2-44ED-9EF2-5BEC154358F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36D2-44ED-9EF2-5BEC154358F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36D2-44ED-9EF2-5BEC154358F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36D2-44ED-9EF2-5BEC154358FA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36D2-44ED-9EF2-5BEC154358FA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36D2-44ED-9EF2-5BEC154358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36D2-44ED-9EF2-5BEC154358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36D2-44ED-9EF2-5BEC154358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36D2-44ED-9EF2-5BEC154358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36D2-44ED-9EF2-5BEC154358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36D2-44ED-9EF2-5BEC154358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36D2-44ED-9EF2-5BEC154358F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36D2-44ED-9EF2-5BEC154358F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36D2-44ED-9EF2-5BEC154358F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36D2-44ED-9EF2-5BEC154358F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36D2-44ED-9EF2-5BEC154358F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36D2-44ED-9EF2-5BEC154358F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36D2-44ED-9EF2-5BEC154358F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36D2-44ED-9EF2-5BEC154358FA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0.13583446732548565</c:v>
                </c:pt>
                <c:pt idx="1">
                  <c:v>1.8315943952184492E-2</c:v>
                </c:pt>
                <c:pt idx="2">
                  <c:v>3.3239370766110221E-2</c:v>
                </c:pt>
                <c:pt idx="3">
                  <c:v>0</c:v>
                </c:pt>
                <c:pt idx="4">
                  <c:v>0.79106661927998345</c:v>
                </c:pt>
                <c:pt idx="5">
                  <c:v>1.704028723897347E-3</c:v>
                </c:pt>
                <c:pt idx="6">
                  <c:v>5.9428163338179395E-3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36D2-44ED-9EF2-5BEC154358F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24989939920825746"/>
          <c:y val="1.24610736695328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4CE-45DB-A56B-5B1399387A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4CE-45DB-A56B-5B1399387A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4CE-45DB-A56B-5B1399387A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4CE-45DB-A56B-5B1399387A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4CE-45DB-A56B-5B1399387A76}"/>
              </c:ext>
            </c:extLst>
          </c:dPt>
          <c:dPt>
            <c:idx val="5"/>
            <c:bubble3D val="0"/>
            <c:explosion val="9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4CE-45DB-A56B-5B1399387A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4CE-45DB-A56B-5B1399387A76}"/>
              </c:ext>
            </c:extLst>
          </c:dPt>
          <c:dLbls>
            <c:dLbl>
              <c:idx val="0"/>
              <c:layout>
                <c:manualLayout>
                  <c:x val="-0.21529438390604599"/>
                  <c:y val="-8.25901633158336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E-45DB-A56B-5B1399387A7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CE-45DB-A56B-5B1399387A76}"/>
                </c:ext>
              </c:extLst>
            </c:dLbl>
            <c:dLbl>
              <c:idx val="2"/>
              <c:layout>
                <c:manualLayout>
                  <c:x val="2.7888565610595537E-2"/>
                  <c:y val="-6.68990626694554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CE-45DB-A56B-5B1399387A76}"/>
                </c:ext>
              </c:extLst>
            </c:dLbl>
            <c:dLbl>
              <c:idx val="3"/>
              <c:layout>
                <c:manualLayout>
                  <c:x val="1.9686046313361554E-2"/>
                  <c:y val="-7.870477961112402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4CE-45DB-A56B-5B1399387A7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4CE-45DB-A56B-5B1399387A76}"/>
                </c:ext>
              </c:extLst>
            </c:dLbl>
            <c:dLbl>
              <c:idx val="5"/>
              <c:layout>
                <c:manualLayout>
                  <c:x val="5.249612350229748E-2"/>
                  <c:y val="-7.870477961112438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4CE-45DB-A56B-5B1399387A7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4CE-45DB-A56B-5B1399387A76}"/>
                </c:ext>
              </c:extLst>
            </c:dLbl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(Plan1!$C$37:$C$39,Plan1!$C$41:$C$44)</c:f>
              <c:numCache>
                <c:formatCode>_-* #,##0.0_-;\-* #,##0.0_-;_-* "-"??_-;_-@_-</c:formatCode>
                <c:ptCount val="7"/>
                <c:pt idx="0">
                  <c:v>79925</c:v>
                </c:pt>
                <c:pt idx="1">
                  <c:v>0</c:v>
                </c:pt>
                <c:pt idx="2">
                  <c:v>46760.15</c:v>
                </c:pt>
                <c:pt idx="3">
                  <c:v>5875.75</c:v>
                </c:pt>
                <c:pt idx="4">
                  <c:v>0</c:v>
                </c:pt>
                <c:pt idx="5">
                  <c:v>938.95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4CE-45DB-A56B-5B1399387A76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4CE-45DB-A56B-5B1399387A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4CE-45DB-A56B-5B1399387A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4CE-45DB-A56B-5B1399387A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4CE-45DB-A56B-5B1399387A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4CE-45DB-A56B-5B1399387A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4CE-45DB-A56B-5B1399387A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4CE-45DB-A56B-5B1399387A7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4CE-45DB-A56B-5B1399387A7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4CE-45DB-A56B-5B1399387A7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4CE-45DB-A56B-5B1399387A7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4CE-45DB-A56B-5B1399387A7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4CE-45DB-A56B-5B1399387A7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4CE-45DB-A56B-5B1399387A7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4CE-45DB-A56B-5B1399387A76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4CE-45DB-A56B-5B1399387A76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4CE-45DB-A56B-5B1399387A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4CE-45DB-A56B-5B1399387A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4CE-45DB-A56B-5B1399387A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4CE-45DB-A56B-5B1399387A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4CE-45DB-A56B-5B1399387A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4CE-45DB-A56B-5B1399387A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4CE-45DB-A56B-5B1399387A7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4CE-45DB-A56B-5B1399387A7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4CE-45DB-A56B-5B1399387A7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4CE-45DB-A56B-5B1399387A7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4CE-45DB-A56B-5B1399387A7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4CE-45DB-A56B-5B1399387A7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4CE-45DB-A56B-5B1399387A7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4CE-45DB-A56B-5B1399387A76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(Plan1!$D$37:$D$39,Plan1!$D$41:$D$44)</c:f>
              <c:numCache>
                <c:formatCode>0.00%</c:formatCode>
                <c:ptCount val="7"/>
                <c:pt idx="0">
                  <c:v>0.59868981126196019</c:v>
                </c:pt>
                <c:pt idx="1">
                  <c:v>0</c:v>
                </c:pt>
                <c:pt idx="2">
                  <c:v>0.35026368943485703</c:v>
                </c:pt>
                <c:pt idx="3">
                  <c:v>4.4013158067218804E-2</c:v>
                </c:pt>
                <c:pt idx="4">
                  <c:v>0</c:v>
                </c:pt>
                <c:pt idx="5">
                  <c:v>7.0333412359639353E-3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4CE-45DB-A56B-5B1399387A76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4CE-45DB-A56B-5B1399387A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4CE-45DB-A56B-5B1399387A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4CE-45DB-A56B-5B1399387A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4CE-45DB-A56B-5B1399387A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4CE-45DB-A56B-5B1399387A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4CE-45DB-A56B-5B1399387A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4CE-45DB-A56B-5B1399387A7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4CE-45DB-A56B-5B1399387A7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4CE-45DB-A56B-5B1399387A7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4CE-45DB-A56B-5B1399387A7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4CE-45DB-A56B-5B1399387A7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4CE-45DB-A56B-5B1399387A7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4CE-45DB-A56B-5B1399387A7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4CE-45DB-A56B-5B1399387A76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4CE-45DB-A56B-5B1399387A7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Função</a:t>
            </a:r>
          </a:p>
        </c:rich>
      </c:tx>
      <c:layout>
        <c:manualLayout>
          <c:xMode val="edge"/>
          <c:yMode val="edge"/>
          <c:x val="0.20247844019497618"/>
          <c:y val="5.41665721179667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5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3"/>
              <c:layout>
                <c:manualLayout>
                  <c:x val="0"/>
                  <c:y val="5.62061828710011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603-4DFB-B000-9A44364AD5C9}"/>
                </c:ext>
              </c:extLst>
            </c:dLbl>
            <c:dLbl>
              <c:idx val="4"/>
              <c:layout>
                <c:manualLayout>
                  <c:x val="0"/>
                  <c:y val="6.342164801795501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03-4DFB-B000-9A44364AD5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Plan1!$A$50:$A$53</c:f>
              <c:strCache>
                <c:ptCount val="3"/>
                <c:pt idx="0">
                  <c:v>Saúde</c:v>
                </c:pt>
                <c:pt idx="1">
                  <c:v>Educação</c:v>
                </c:pt>
                <c:pt idx="2">
                  <c:v>Administração</c:v>
                </c:pt>
              </c:strCache>
            </c:strRef>
          </c:cat>
          <c:val>
            <c:numRef>
              <c:f>Plan1!$B$50:$B$53</c:f>
              <c:numCache>
                <c:formatCode>_-* #,##0.0_-;\-* #,##0.0_-;_-* "-"??_-;_-@_-</c:formatCode>
                <c:ptCount val="3"/>
                <c:pt idx="0">
                  <c:v>45146.25</c:v>
                </c:pt>
                <c:pt idx="1">
                  <c:v>44451.85</c:v>
                </c:pt>
                <c:pt idx="2">
                  <c:v>27279.15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603-4DFB-B000-9A44364AD5C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11074584"/>
        <c:axId val="311074976"/>
      </c:barChart>
      <c:catAx>
        <c:axId val="311074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74976"/>
        <c:crosses val="autoZero"/>
        <c:auto val="1"/>
        <c:lblAlgn val="ctr"/>
        <c:lblOffset val="100"/>
        <c:noMultiLvlLbl val="0"/>
      </c:catAx>
      <c:valAx>
        <c:axId val="31107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74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5389326341"/>
          <c:y val="0.17177092446777489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1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CC7-42B7-8F92-8A199D0CFE3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CC7-42B7-8F92-8A199D0CFE3F}"/>
              </c:ext>
            </c:extLst>
          </c:dPt>
          <c:cat>
            <c:strRef>
              <c:f>(Plan1!$A$68,Plan1!$A$74,Plan1!$A$75)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(Plan1!$B$68,Plan1!$B$74,Plan1!$B$75)</c:f>
              <c:numCache>
                <c:formatCode>#,##0.00</c:formatCode>
                <c:ptCount val="3"/>
                <c:pt idx="0" formatCode="_(* #,##0.00_);_(* \(#,##0.00\);_(* &quot;-&quot;??_);_(@_)">
                  <c:v>148002.20000000004</c:v>
                </c:pt>
                <c:pt idx="1">
                  <c:v>133499.85</c:v>
                </c:pt>
                <c:pt idx="2" formatCode="_(* #,##0.00_);_(* \(#,##0.00\);_(* &quot;-&quot;??_);_(@_)">
                  <c:v>15364.450000000052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C7-42B7-8F92-8A199D0CF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10447416"/>
        <c:axId val="310443888"/>
      </c:barChart>
      <c:catAx>
        <c:axId val="3104474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0443888"/>
        <c:crosses val="autoZero"/>
        <c:auto val="1"/>
        <c:lblAlgn val="ctr"/>
        <c:lblOffset val="100"/>
        <c:noMultiLvlLbl val="0"/>
      </c:catAx>
      <c:valAx>
        <c:axId val="31044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0447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124174"/>
              </p:ext>
            </p:extLst>
          </p:nvPr>
        </p:nvGraphicFramePr>
        <p:xfrm>
          <a:off x="323529" y="332656"/>
          <a:ext cx="8352928" cy="7416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710808"/>
              </p:ext>
            </p:extLst>
          </p:nvPr>
        </p:nvGraphicFramePr>
        <p:xfrm>
          <a:off x="467544" y="1268761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148.002,20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126.685,15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21.317,05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862,10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6.814,70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-5.952,60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133.499,85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15.364,45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D4D4259-287C-4F97-80CF-839AEFAF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403" y="47667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b="1" dirty="0"/>
              <a:t>Resultado orçamentário – 1º Quadrimestre de 2022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829086"/>
              </p:ext>
            </p:extLst>
          </p:nvPr>
        </p:nvGraphicFramePr>
        <p:xfrm>
          <a:off x="-252536" y="476672"/>
          <a:ext cx="921702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522039"/>
              </p:ext>
            </p:extLst>
          </p:nvPr>
        </p:nvGraphicFramePr>
        <p:xfrm>
          <a:off x="636910" y="764704"/>
          <a:ext cx="8183563" cy="5040561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140.221,38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862,12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141.083,50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123.858,81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5.850,99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129.709,80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11.373,70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561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1º Quadrimestre de 2022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880936"/>
              </p:ext>
            </p:extLst>
          </p:nvPr>
        </p:nvGraphicFramePr>
        <p:xfrm>
          <a:off x="301753" y="764704"/>
          <a:ext cx="8446711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1º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362410"/>
              </p:ext>
            </p:extLst>
          </p:nvPr>
        </p:nvGraphicFramePr>
        <p:xfrm>
          <a:off x="683568" y="1158280"/>
          <a:ext cx="8064898" cy="5295059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2783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3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69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418.485,95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29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202.766,54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529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3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225.982,41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529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214.683,29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1º Quadrimestre de 2022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929959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2022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100%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 R$ 27.634.883,37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28,85%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R$  18.203.847,93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1º Quadrimestre de 2022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859685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2022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R$ 29.477.691,20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46,7%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1º Quadrimestre de 2022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647510"/>
              </p:ext>
            </p:extLst>
          </p:nvPr>
        </p:nvGraphicFramePr>
        <p:xfrm>
          <a:off x="467543" y="1340768"/>
          <a:ext cx="8208913" cy="4573116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59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367.610,2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145.065,9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9.450,0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148.002,2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81909"/>
              </p:ext>
            </p:extLst>
          </p:nvPr>
        </p:nvGraphicFramePr>
        <p:xfrm>
          <a:off x="827584" y="1196752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145.065,9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20.103,8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2.710,8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4.919,5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117.079,6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862,1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148.002,2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8859471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7472167"/>
              </p:ext>
            </p:extLst>
          </p:nvPr>
        </p:nvGraphicFramePr>
        <p:xfrm>
          <a:off x="428596" y="836712"/>
          <a:ext cx="8429684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671194"/>
              </p:ext>
            </p:extLst>
          </p:nvPr>
        </p:nvGraphicFramePr>
        <p:xfrm>
          <a:off x="683568" y="836712"/>
          <a:ext cx="7920879" cy="5569639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326.040,2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126.685,2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49.730,0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6.814,7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133.499,9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1º Quadrimestre de 2022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417477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126.685,2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79.925,0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46.760,2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6.814,7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5.875,8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133.499,9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5718994"/>
              </p:ext>
            </p:extLst>
          </p:nvPr>
        </p:nvGraphicFramePr>
        <p:xfrm>
          <a:off x="142844" y="260648"/>
          <a:ext cx="9181684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2918"/>
              </p:ext>
            </p:extLst>
          </p:nvPr>
        </p:nvGraphicFramePr>
        <p:xfrm>
          <a:off x="733263" y="908720"/>
          <a:ext cx="8124664" cy="569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74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Funções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Valor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%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45.146,3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33,82%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44.451,9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27.279,2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443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5.358,5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4.561,3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4.179,1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1.628,0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493,7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290,6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73,7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053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2884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28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133.499,9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2306</TotalTime>
  <Words>756</Words>
  <Application>Microsoft Office PowerPoint</Application>
  <PresentationFormat>Apresentação na tela (4:3)</PresentationFormat>
  <Paragraphs>265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1º Quadrimestre de 2022</vt:lpstr>
      <vt:lpstr>Quadro 2 – Composição das Receitas Arrecadadas  1º Quadrimestre de 2022</vt:lpstr>
      <vt:lpstr>Apresentação do PowerPoint</vt:lpstr>
      <vt:lpstr>Quadro 3 – Execução Orçamentária da Despesa   1º Quadrimestre de 2022</vt:lpstr>
      <vt:lpstr>Quadro 4 – Despesas por Categoria Econômica   1º Quadrimestre de 2022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1º Quadrimestre de 2022</vt:lpstr>
      <vt:lpstr>Resultado orçamentário – 1º Quadrimestre de 2022</vt:lpstr>
      <vt:lpstr>Quadro 7 – Demo. Resumido do Resultado Primário  1º Quadrimestre de 2022</vt:lpstr>
      <vt:lpstr>Resultado primário – 1º Quadrimestre de 2022</vt:lpstr>
      <vt:lpstr>Quadro 8 – Demonstrativo Resumido da Despesa com Pessoal – 1º Quadrimestre de 2022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User</cp:lastModifiedBy>
  <cp:revision>263</cp:revision>
  <cp:lastPrinted>2022-05-26T17:53:03Z</cp:lastPrinted>
  <dcterms:created xsi:type="dcterms:W3CDTF">2009-09-30T17:11:41Z</dcterms:created>
  <dcterms:modified xsi:type="dcterms:W3CDTF">2022-05-26T18:03:46Z</dcterms:modified>
</cp:coreProperties>
</file>