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theme/themeOverride2.xml" ContentType="application/vnd.openxmlformats-officedocument.themeOverr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9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86" r:id="rId1"/>
  </p:sldMasterIdLst>
  <p:handoutMasterIdLst>
    <p:handoutMasterId r:id="rId19"/>
  </p:handoutMasterIdLst>
  <p:sldIdLst>
    <p:sldId id="257" r:id="rId2"/>
    <p:sldId id="276" r:id="rId3"/>
    <p:sldId id="294" r:id="rId4"/>
    <p:sldId id="262" r:id="rId5"/>
    <p:sldId id="286" r:id="rId6"/>
    <p:sldId id="264" r:id="rId7"/>
    <p:sldId id="265" r:id="rId8"/>
    <p:sldId id="287" r:id="rId9"/>
    <p:sldId id="282" r:id="rId10"/>
    <p:sldId id="300" r:id="rId11"/>
    <p:sldId id="268" r:id="rId12"/>
    <p:sldId id="271" r:id="rId13"/>
    <p:sldId id="269" r:id="rId14"/>
    <p:sldId id="301" r:id="rId15"/>
    <p:sldId id="291" r:id="rId16"/>
    <p:sldId id="293" r:id="rId17"/>
    <p:sldId id="292" r:id="rId18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A010"/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78" autoAdjust="0"/>
    <p:restoredTop sz="90877" autoAdjust="0"/>
  </p:normalViewPr>
  <p:slideViewPr>
    <p:cSldViewPr>
      <p:cViewPr>
        <p:scale>
          <a:sx n="80" d="100"/>
          <a:sy n="80" d="100"/>
        </p:scale>
        <p:origin x="154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EMPLA\Documents\Quadros%20Rel.%20da%20Audi&#234;ncia%20P&#250;blica%202013%20-%20PMS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0\3&#186;%20Qd%202020\Quadros%20Rel.%20da%20Audi&#234;ncia%20P&#250;blica%202018%20-%203&#186;Quad.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2\2%20QD\Quadros%20Rel.%20da%20Audi&#234;ncia%20P&#250;blica%202%20Quad%20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E:\FERNANDO\CGM\Audi&#234;ncia%20Publica\2022\3%20QD\Quadros%20Rel.%20da%20Audi&#234;ncia%20P&#250;blica%202%20Quad%20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D:\Administrador\CGM\Audi&#234;ncia%20Publica\Quadros%20Rel.%20da%20Audi&#234;ncia%20P&#250;blica%202013.xlsx" TargetMode="External"/><Relationship Id="rId1" Type="http://schemas.openxmlformats.org/officeDocument/2006/relationships/themeOverride" Target="../theme/themeOverride2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GM\Audi&#234;ncia%20Publica\2019\1&#186;%20Quad\Quadros%20Rel.%20da%20Audi&#234;ncia%20P&#250;blica%202018%20-%201&#186;%20Quad.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E:\FERNANDO\CGM\Audi&#234;ncia%20Publica\2022\3%20QD\Quadros%20Rel.%20da%20Audi&#234;ncia%20P&#250;blica%202%20Quad%20202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E:\FERNANDO\CGM\Audi&#234;ncia%20Publica\2022\3%20QD\Quadros%20Rel.%20da%20Audi&#234;ncia%20P&#250;blica%202%20Quad%20202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2\2%20QD\Quadros%20Rel.%20da%20Audi&#234;ncia%20P&#250;blica%202%20Quad%20202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kumimoji="0" lang="en-US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defRPr>
            </a:pPr>
            <a:r>
              <a:rPr kumimoji="0" lang="pt-BR" sz="2200" b="1" kern="1200" dirty="0">
                <a:solidFill>
                  <a:schemeClr val="tx1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Composição das Receitas Arrecadadas</a:t>
            </a:r>
            <a:endParaRPr kumimoji="0" lang="en-US" sz="2200" b="1" kern="1200" dirty="0">
              <a:solidFill>
                <a:schemeClr val="tx1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</c:rich>
      </c:tx>
      <c:layout>
        <c:manualLayout>
          <c:xMode val="edge"/>
          <c:yMode val="edge"/>
          <c:x val="0.17336546869930816"/>
          <c:y val="0.13241691099498276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7188491119172228E-3"/>
          <c:y val="0.14250608076360441"/>
          <c:w val="0.84213377951757462"/>
          <c:h val="0.78119353305604622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2013'!$C$13:$C$18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5ACE-453C-97F7-4368B3C87E3F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2013'!$D$13:$D$18</c:f>
              <c:numCache>
                <c:formatCode>0.00%</c:formatCode>
                <c:ptCount val="6"/>
                <c:pt idx="0">
                  <c:v>0.17281709079665494</c:v>
                </c:pt>
                <c:pt idx="1">
                  <c:v>1.6353392920061258E-2</c:v>
                </c:pt>
                <c:pt idx="2">
                  <c:v>1.4129676635339361E-3</c:v>
                </c:pt>
                <c:pt idx="3">
                  <c:v>0</c:v>
                </c:pt>
                <c:pt idx="4">
                  <c:v>0.77963726639294162</c:v>
                </c:pt>
                <c:pt idx="5">
                  <c:v>2.9779282226808416E-2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CE-453C-97F7-4368B3C87E3F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E02-4168-B2B3-03076BCF93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E02-4168-B2B3-03076BCF93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E02-4168-B2B3-03076BCF93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E02-4168-B2B3-03076BCF93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E02-4168-B2B3-03076BCF93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EE02-4168-B2B3-03076BCF93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EE02-4168-B2B3-03076BCF93D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E02-4168-B2B3-03076BCF93D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E02-4168-B2B3-03076BCF93D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E02-4168-B2B3-03076BCF93D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E02-4168-B2B3-03076BCF93D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E02-4168-B2B3-03076BCF93D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EE02-4168-B2B3-03076BCF93D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EE02-4168-B2B3-03076BCF93D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EE02-4168-B2B3-03076BCF93DF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E02-4168-B2B3-03076BCF93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E02-4168-B2B3-03076BCF93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E02-4168-B2B3-03076BCF93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E02-4168-B2B3-03076BCF93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EE02-4168-B2B3-03076BCF93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EE02-4168-B2B3-03076BCF93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EE02-4168-B2B3-03076BCF93D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E02-4168-B2B3-03076BCF93D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E02-4168-B2B3-03076BCF93D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E02-4168-B2B3-03076BCF93D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E02-4168-B2B3-03076BCF93D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EE02-4168-B2B3-03076BCF93D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EE02-4168-B2B3-03076BCF93D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EE02-4168-B2B3-03076BCF93D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0.11776788342753912</c:v>
                </c:pt>
                <c:pt idx="1">
                  <c:v>2.9444651176503963E-2</c:v>
                </c:pt>
                <c:pt idx="2">
                  <c:v>5.0202386467244932E-3</c:v>
                </c:pt>
                <c:pt idx="3">
                  <c:v>0</c:v>
                </c:pt>
                <c:pt idx="4">
                  <c:v>0.81071806209317776</c:v>
                </c:pt>
                <c:pt idx="5">
                  <c:v>1.5145592728114186E-2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EE02-4168-B2B3-03076BCF93D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F601-4179-A93F-1940E91A3FB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F601-4179-A93F-1940E91A3FB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F601-4179-A93F-1940E91A3FB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F601-4179-A93F-1940E91A3FB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F601-4179-A93F-1940E91A3FB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F601-4179-A93F-1940E91A3FB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F601-4179-A93F-1940E91A3FB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F601-4179-A93F-1940E91A3FB1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F601-4179-A93F-1940E91A3FB1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F601-4179-A93F-1940E91A3FB1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F601-4179-A93F-1940E91A3FB1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F601-4179-A93F-1940E91A3FB1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F601-4179-A93F-1940E91A3FB1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F601-4179-A93F-1940E91A3FB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F601-4179-A93F-1940E91A3FB1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F601-4179-A93F-1940E91A3FB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F601-4179-A93F-1940E91A3FB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F601-4179-A93F-1940E91A3FB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F601-4179-A93F-1940E91A3FB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F601-4179-A93F-1940E91A3FB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F601-4179-A93F-1940E91A3FB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F601-4179-A93F-1940E91A3FB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F601-4179-A93F-1940E91A3FB1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F601-4179-A93F-1940E91A3FB1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F601-4179-A93F-1940E91A3FB1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F601-4179-A93F-1940E91A3FB1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F601-4179-A93F-1940E91A3FB1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F601-4179-A93F-1940E91A3FB1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F601-4179-A93F-1940E91A3FB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0.12931836759945817</c:v>
                </c:pt>
                <c:pt idx="1">
                  <c:v>1.9435204576597583E-2</c:v>
                </c:pt>
                <c:pt idx="2">
                  <c:v>3.4493300565624704E-2</c:v>
                </c:pt>
                <c:pt idx="3">
                  <c:v>0</c:v>
                </c:pt>
                <c:pt idx="4">
                  <c:v>0.72974307975216224</c:v>
                </c:pt>
                <c:pt idx="5">
                  <c:v>6.4730923493894213E-2</c:v>
                </c:pt>
                <c:pt idx="6">
                  <c:v>4.8474232959718451E-3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F601-4179-A93F-1940E91A3FB1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EEF1-4E25-AE33-343D70A1271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EEF1-4E25-AE33-343D70A1271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EEF1-4E25-AE33-343D70A1271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EEF1-4E25-AE33-343D70A1271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EEF1-4E25-AE33-343D70A1271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EEF1-4E25-AE33-343D70A1271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EEF1-4E25-AE33-343D70A12719}"/>
              </c:ext>
            </c:extLst>
          </c:dPt>
          <c:dLbls>
            <c:dLbl>
              <c:idx val="0"/>
              <c:layout>
                <c:manualLayout>
                  <c:x val="-3.9999720036955122E-2"/>
                  <c:y val="-1.071824748720393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EF1-4E25-AE33-343D70A12719}"/>
                </c:ext>
              </c:extLst>
            </c:dLbl>
            <c:dLbl>
              <c:idx val="1"/>
              <c:layout>
                <c:manualLayout>
                  <c:x val="-4.296266226191487E-2"/>
                  <c:y val="-1.500554648208550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EF1-4E25-AE33-343D70A1271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EEF1-4E25-AE33-343D70A12719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EF1-4E25-AE33-343D70A1271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EEF1-4E25-AE33-343D70A12719}"/>
                </c:ext>
              </c:extLst>
            </c:dLbl>
            <c:dLbl>
              <c:idx val="5"/>
              <c:layout>
                <c:manualLayout>
                  <c:x val="4.7407075599354219E-2"/>
                  <c:y val="-4.287298994881574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EF1-4E25-AE33-343D70A12719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EF1-4E25-AE33-343D70A127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(Plan1!$B$13:$B$18,Plan1!$B$20)</c:f>
              <c:numCache>
                <c:formatCode>_-* #,##0.0_-;\-* #,##0.0_-;_-* "-"??_-;_-@_-</c:formatCode>
                <c:ptCount val="7"/>
                <c:pt idx="0">
                  <c:v>58521.5</c:v>
                </c:pt>
                <c:pt idx="1">
                  <c:v>8264.4</c:v>
                </c:pt>
                <c:pt idx="2">
                  <c:v>14525</c:v>
                </c:pt>
                <c:pt idx="3">
                  <c:v>0</c:v>
                </c:pt>
                <c:pt idx="4">
                  <c:v>309290.8</c:v>
                </c:pt>
                <c:pt idx="5">
                  <c:v>19425.3</c:v>
                </c:pt>
                <c:pt idx="6">
                  <c:v>1440.2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EEF1-4E25-AE33-343D70A12719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EF1-4E25-AE33-343D70A1271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EF1-4E25-AE33-343D70A1271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EF1-4E25-AE33-343D70A1271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EF1-4E25-AE33-343D70A1271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EF1-4E25-AE33-343D70A1271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EEF1-4E25-AE33-343D70A1271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EEF1-4E25-AE33-343D70A1271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EF1-4E25-AE33-343D70A1271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EF1-4E25-AE33-343D70A1271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EF1-4E25-AE33-343D70A1271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EF1-4E25-AE33-343D70A1271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EF1-4E25-AE33-343D70A12719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EEF1-4E25-AE33-343D70A1271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EEF1-4E25-AE33-343D70A1271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_-* #,##0.0_-;\-* #,##0.0_-;_-* "-"??_-;_-@_-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EEF1-4E25-AE33-343D70A12719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EF1-4E25-AE33-343D70A1271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EF1-4E25-AE33-343D70A1271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EF1-4E25-AE33-343D70A1271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EF1-4E25-AE33-343D70A1271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EEF1-4E25-AE33-343D70A1271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EEF1-4E25-AE33-343D70A1271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EEF1-4E25-AE33-343D70A1271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EF1-4E25-AE33-343D70A1271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EF1-4E25-AE33-343D70A1271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EF1-4E25-AE33-343D70A1271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EF1-4E25-AE33-343D70A1271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EEF1-4E25-AE33-343D70A12719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EEF1-4E25-AE33-343D70A1271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EEF1-4E25-AE33-343D70A1271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0.13923976844724992</c:v>
                </c:pt>
                <c:pt idx="1">
                  <c:v>1.96634252771281E-2</c:v>
                </c:pt>
                <c:pt idx="2">
                  <c:v>3.4559224160288185E-2</c:v>
                </c:pt>
                <c:pt idx="3">
                  <c:v>0</c:v>
                </c:pt>
                <c:pt idx="4">
                  <c:v>0.73589329348811428</c:v>
                </c:pt>
                <c:pt idx="5">
                  <c:v>4.6218471399714016E-2</c:v>
                </c:pt>
                <c:pt idx="6">
                  <c:v>3.5124516190397225E-3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EEF1-4E25-AE33-343D70A12719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7275724765621486E-2"/>
          <c:y val="0.18059122717540546"/>
          <c:w val="0.94426432485104927"/>
          <c:h val="0.7814745410127543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2013.xlsx]Plan1'!$C$37:$C$39,'[Quadros Rel. da Audiência Pública 2013.xlsx]Plan1'!$C$41:$C$43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B1DB-46F1-9931-50EE6743DF36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2013.xlsx]Plan1'!$D$37:$D$39,'[Quadros Rel. da Audiência Pública 2013.xlsx]Plan1'!$D$41:$D$43</c:f>
              <c:numCache>
                <c:formatCode>0.00%</c:formatCode>
                <c:ptCount val="6"/>
                <c:pt idx="0">
                  <c:v>0.54161820348723555</c:v>
                </c:pt>
                <c:pt idx="1">
                  <c:v>4.4932066007039619E-3</c:v>
                </c:pt>
                <c:pt idx="2">
                  <c:v>0.36319495444524036</c:v>
                </c:pt>
                <c:pt idx="3">
                  <c:v>6.1634597313435333E-2</c:v>
                </c:pt>
                <c:pt idx="4">
                  <c:v>6.3861953718387003E-3</c:v>
                </c:pt>
                <c:pt idx="5" formatCode="0%">
                  <c:v>2.2672842781546642E-2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DB-46F1-9931-50EE6743DF36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2013.xlsx]Plan1'!$E$37:$E$39,'[Quadros Rel. da Audiência Pública 2013.xlsx]Plan1'!$E$41:$E$43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2-B1DB-46F1-9931-50EE6743DF3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616330732180204E-2"/>
          <c:y val="0.25180375871391047"/>
          <c:w val="0.81666666666666654"/>
          <c:h val="0.6751951333186225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(Plan1!$C$37:$C$39,Plan1!$C$41:$C$43)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4-9DD7-4C5E-942A-17A30DC8A845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(Plan1!$D$37:$D$39,Plan1!$D$41:$D$43)</c:f>
              <c:numCache>
                <c:formatCode>0.00%</c:formatCode>
                <c:ptCount val="6"/>
                <c:pt idx="0">
                  <c:v>0.85868570119444954</c:v>
                </c:pt>
                <c:pt idx="1">
                  <c:v>0</c:v>
                </c:pt>
                <c:pt idx="2">
                  <c:v>0.13079918962504436</c:v>
                </c:pt>
                <c:pt idx="3">
                  <c:v>5.3276313602529954E-4</c:v>
                </c:pt>
                <c:pt idx="4">
                  <c:v>9.9823460444807798E-3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DD7-4C5E-942A-17A30DC8A845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(Plan1!$E$37:$E$39,Plan1!$E$41:$E$43)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6-9DD7-4C5E-942A-17A30DC8A84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2500" dirty="0"/>
              <a:t>Execução da Despesa Por Grupo</a:t>
            </a:r>
          </a:p>
        </c:rich>
      </c:tx>
      <c:layout>
        <c:manualLayout>
          <c:xMode val="edge"/>
          <c:yMode val="edge"/>
          <c:x val="0.20035232092006489"/>
          <c:y val="4.53181307018492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9077299681823166E-2"/>
          <c:y val="0.26883780589048306"/>
          <c:w val="0.81666666666666654"/>
          <c:h val="0.67519513331862258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75D3-4683-B216-3B47297F1DA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75D3-4683-B216-3B47297F1DA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75D3-4683-B216-3B47297F1DA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75D3-4683-B216-3B47297F1DA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75D3-4683-B216-3B47297F1DA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75D3-4683-B216-3B47297F1DA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75D3-4683-B216-3B47297F1DA0}"/>
              </c:ext>
            </c:extLst>
          </c:dPt>
          <c:dLbls>
            <c:dLbl>
              <c:idx val="0"/>
              <c:layout>
                <c:manualLayout>
                  <c:x val="-3.7130377326495982E-2"/>
                  <c:y val="-0.259206323288956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5D3-4683-B216-3B47297F1DA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5D3-4683-B216-3B47297F1DA0}"/>
                </c:ext>
              </c:extLst>
            </c:dLbl>
            <c:dLbl>
              <c:idx val="2"/>
              <c:layout>
                <c:manualLayout>
                  <c:x val="3.7130377326495885E-2"/>
                  <c:y val="-0.2756348930748763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3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5D3-4683-B216-3B47297F1DA0}"/>
                </c:ext>
              </c:extLst>
            </c:dLbl>
            <c:dLbl>
              <c:idx val="3"/>
              <c:layout>
                <c:manualLayout>
                  <c:x val="3.1826037708425042E-2"/>
                  <c:y val="-3.6507932857599516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4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5D3-4683-B216-3B47297F1DA0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5D3-4683-B216-3B47297F1DA0}"/>
                </c:ext>
              </c:extLst>
            </c:dLbl>
            <c:dLbl>
              <c:idx val="5"/>
              <c:layout>
                <c:manualLayout>
                  <c:x val="2.9173867899389624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5D3-4683-B216-3B47297F1DA0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5D3-4683-B216-3B47297F1DA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(Plan1!$A$37:$A$39,Plan1!$A$41:$A$44)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(Plan1!$C$37:$C$39,Plan1!$C$41:$C$44)</c:f>
              <c:numCache>
                <c:formatCode>_-* #,##0.0_-;\-* #,##0.0_-;_-* "-"??_-;_-@_-</c:formatCode>
                <c:ptCount val="7"/>
                <c:pt idx="0">
                  <c:v>250871.9</c:v>
                </c:pt>
                <c:pt idx="1">
                  <c:v>659.7</c:v>
                </c:pt>
                <c:pt idx="2">
                  <c:v>200400.6</c:v>
                </c:pt>
                <c:pt idx="3">
                  <c:v>25417</c:v>
                </c:pt>
                <c:pt idx="4">
                  <c:v>0</c:v>
                </c:pt>
                <c:pt idx="5">
                  <c:v>7369.6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5D3-4683-B216-3B47297F1DA0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75D3-4683-B216-3B47297F1DA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75D3-4683-B216-3B47297F1DA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75D3-4683-B216-3B47297F1DA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75D3-4683-B216-3B47297F1DA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75D3-4683-B216-3B47297F1DA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75D3-4683-B216-3B47297F1DA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75D3-4683-B216-3B47297F1DA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75D3-4683-B216-3B47297F1DA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75D3-4683-B216-3B47297F1DA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75D3-4683-B216-3B47297F1DA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75D3-4683-B216-3B47297F1DA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75D3-4683-B216-3B47297F1DA0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75D3-4683-B216-3B47297F1DA0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75D3-4683-B216-3B47297F1DA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(Plan1!$A$37:$A$39,Plan1!$A$41:$A$44)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(Plan1!#REF!,Plan1!#REF!)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75D3-4683-B216-3B47297F1DA0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75D3-4683-B216-3B47297F1DA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75D3-4683-B216-3B47297F1DA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75D3-4683-B216-3B47297F1DA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75D3-4683-B216-3B47297F1DA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75D3-4683-B216-3B47297F1DA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75D3-4683-B216-3B47297F1DA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75D3-4683-B216-3B47297F1DA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75D3-4683-B216-3B47297F1DA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75D3-4683-B216-3B47297F1DA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75D3-4683-B216-3B47297F1DA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75D3-4683-B216-3B47297F1DA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75D3-4683-B216-3B47297F1DA0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75D3-4683-B216-3B47297F1DA0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75D3-4683-B216-3B47297F1DA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(Plan1!$A$37:$A$39,Plan1!$A$41:$A$44)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(Plan1!$D$37:$D$39,Plan1!$D$41:$D$44)</c:f>
              <c:numCache>
                <c:formatCode>0.00%</c:formatCode>
                <c:ptCount val="7"/>
                <c:pt idx="0">
                  <c:v>0.51756172857335014</c:v>
                </c:pt>
                <c:pt idx="1">
                  <c:v>1.3609952822131101E-3</c:v>
                </c:pt>
                <c:pt idx="2">
                  <c:v>0.41343682151383443</c:v>
                </c:pt>
                <c:pt idx="3">
                  <c:v>5.2436587976368979E-2</c:v>
                </c:pt>
                <c:pt idx="4">
                  <c:v>0</c:v>
                </c:pt>
                <c:pt idx="5">
                  <c:v>1.5203866654233343E-2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75D3-4683-B216-3B47297F1DA0}"/>
            </c:ext>
          </c:extLst>
        </c:ser>
        <c:ser>
          <c:idx val="3"/>
          <c:order val="3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75D3-4683-B216-3B47297F1DA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75D3-4683-B216-3B47297F1DA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75D3-4683-B216-3B47297F1DA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4-75D3-4683-B216-3B47297F1DA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6-75D3-4683-B216-3B47297F1DA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8-75D3-4683-B216-3B47297F1DA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A-75D3-4683-B216-3B47297F1DA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75D3-4683-B216-3B47297F1DA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75D3-4683-B216-3B47297F1DA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75D3-4683-B216-3B47297F1DA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4-75D3-4683-B216-3B47297F1DA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6-75D3-4683-B216-3B47297F1DA0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8-75D3-4683-B216-3B47297F1DA0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A-75D3-4683-B216-3B47297F1DA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(Plan1!$A$37:$A$39,Plan1!$A$41:$A$44)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(Plan1!$E$37:$E$39,Plan1!$E$41:$E$44)</c:f>
              <c:numCache>
                <c:formatCode>0.00%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3B-75D3-4683-B216-3B47297F1DA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5">
                    <a:tint val="98000"/>
                    <a:hueMod val="94000"/>
                    <a:satMod val="130000"/>
                    <a:lumMod val="138000"/>
                  </a:schemeClr>
                </a:gs>
                <a:gs pos="100000">
                  <a:schemeClr val="accent5"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cat>
            <c:strRef>
              <c:f>Plan1!$A$52:$A$65</c:f>
              <c:strCache>
                <c:ptCount val="13"/>
                <c:pt idx="0">
                  <c:v>Saúde</c:v>
                </c:pt>
                <c:pt idx="1">
                  <c:v>Educação</c:v>
                </c:pt>
                <c:pt idx="2">
                  <c:v>Administração</c:v>
                </c:pt>
                <c:pt idx="3">
                  <c:v>Urbanismo</c:v>
                </c:pt>
                <c:pt idx="4">
                  <c:v>Previdência Social</c:v>
                </c:pt>
                <c:pt idx="5">
                  <c:v>Legislativa</c:v>
                </c:pt>
                <c:pt idx="6">
                  <c:v>Segurança Pública</c:v>
                </c:pt>
                <c:pt idx="7">
                  <c:v>Assistência Social</c:v>
                </c:pt>
                <c:pt idx="8">
                  <c:v>Cultura</c:v>
                </c:pt>
                <c:pt idx="9">
                  <c:v>Trabalho</c:v>
                </c:pt>
                <c:pt idx="10">
                  <c:v>Transporte</c:v>
                </c:pt>
                <c:pt idx="11">
                  <c:v>Comunicações</c:v>
                </c:pt>
                <c:pt idx="12">
                  <c:v>Gestão Ambiental</c:v>
                </c:pt>
              </c:strCache>
            </c:strRef>
          </c:cat>
          <c:val>
            <c:numRef>
              <c:f>Plan1!$B$52:$B$65</c:f>
              <c:numCache>
                <c:formatCode>_-* #,##0.0_-;\-* #,##0.0_-;_-* "-"??_-;_-@_-</c:formatCode>
                <c:ptCount val="13"/>
                <c:pt idx="0">
                  <c:v>169977.9</c:v>
                </c:pt>
                <c:pt idx="1">
                  <c:v>141016.1</c:v>
                </c:pt>
                <c:pt idx="2">
                  <c:v>95287</c:v>
                </c:pt>
                <c:pt idx="3">
                  <c:v>29663.5</c:v>
                </c:pt>
                <c:pt idx="4">
                  <c:v>19407</c:v>
                </c:pt>
                <c:pt idx="5">
                  <c:v>15497.3</c:v>
                </c:pt>
                <c:pt idx="6">
                  <c:v>9535.2000000000007</c:v>
                </c:pt>
                <c:pt idx="7">
                  <c:v>2361.8000000000002</c:v>
                </c:pt>
                <c:pt idx="8">
                  <c:v>1014.3</c:v>
                </c:pt>
                <c:pt idx="9">
                  <c:v>758.5</c:v>
                </c:pt>
                <c:pt idx="10">
                  <c:v>102.5</c:v>
                </c:pt>
                <c:pt idx="11">
                  <c:v>94.9</c:v>
                </c:pt>
                <c:pt idx="1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50-427E-AADF-687355BF92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478884319"/>
        <c:axId val="1478884735"/>
      </c:barChart>
      <c:catAx>
        <c:axId val="14788843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78884735"/>
        <c:crosses val="autoZero"/>
        <c:auto val="1"/>
        <c:lblAlgn val="ctr"/>
        <c:lblOffset val="100"/>
        <c:noMultiLvlLbl val="0"/>
      </c:catAx>
      <c:valAx>
        <c:axId val="14788847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788843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066885389326341"/>
          <c:y val="0.16156277340332459"/>
          <c:w val="0.73877559055118813"/>
          <c:h val="0.57247902835674969"/>
        </c:manualLayout>
      </c:layout>
      <c:bar3DChart>
        <c:barDir val="col"/>
        <c:grouping val="clustered"/>
        <c:varyColors val="0"/>
        <c:ser>
          <c:idx val="3"/>
          <c:order val="0"/>
          <c:spPr>
            <a:gradFill rotWithShape="1">
              <a:gsLst>
                <a:gs pos="0">
                  <a:schemeClr val="accent4">
                    <a:tint val="98000"/>
                    <a:hueMod val="94000"/>
                    <a:satMod val="130000"/>
                    <a:lumMod val="138000"/>
                  </a:schemeClr>
                </a:gs>
                <a:gs pos="100000">
                  <a:schemeClr val="accent4"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4">
                      <a:tint val="98000"/>
                      <a:hueMod val="94000"/>
                      <a:satMod val="130000"/>
                      <a:lumMod val="138000"/>
                    </a:schemeClr>
                  </a:gs>
                  <a:gs pos="100000">
                    <a:schemeClr val="accent4">
                      <a:shade val="94000"/>
                      <a:lumMod val="8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  <c:extLst>
              <c:ext xmlns:c16="http://schemas.microsoft.com/office/drawing/2014/chart" uri="{C3380CC4-5D6E-409C-BE32-E72D297353CC}">
                <c16:uniqueId val="{00000001-DAAD-4EAC-8499-CB75FE51289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  <c:extLst>
              <c:ext xmlns:c16="http://schemas.microsoft.com/office/drawing/2014/chart" uri="{C3380CC4-5D6E-409C-BE32-E72D297353CC}">
                <c16:uniqueId val="{00000003-DAAD-4EAC-8499-CB75FE512896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  <c:extLst>
              <c:ext xmlns:c16="http://schemas.microsoft.com/office/drawing/2014/chart" uri="{C3380CC4-5D6E-409C-BE32-E72D297353CC}">
                <c16:uniqueId val="{00000005-DAAD-4EAC-8499-CB75FE512896}"/>
              </c:ext>
            </c:extLst>
          </c:dPt>
          <c:cat>
            <c:strRef>
              <c:f>(Plan1!$A$82,Plan1!$A$84:$A$85)</c:f>
              <c:strCache>
                <c:ptCount val="3"/>
                <c:pt idx="0">
                  <c:v>Total da Despesas com pessoal para fins de apuração do Limite</c:v>
                </c:pt>
                <c:pt idx="1">
                  <c:v>Limite Legal (inc. III, art. 20 da LRF)</c:v>
                </c:pt>
                <c:pt idx="2">
                  <c:v>Limite Prudencial (§ único, art. 22 da LRF)</c:v>
                </c:pt>
              </c:strCache>
            </c:strRef>
          </c:cat>
          <c:val>
            <c:numRef>
              <c:f>(Plan1!$E$82,Plan1!$E$84:$E$85)</c:f>
              <c:numCache>
                <c:formatCode>_(* #,##0.00_);_(* \(#,##0.00\);_(* "-"??_);_(@_)</c:formatCode>
                <c:ptCount val="3"/>
                <c:pt idx="0">
                  <c:v>203544.9</c:v>
                </c:pt>
                <c:pt idx="1">
                  <c:v>225712.60200000001</c:v>
                </c:pt>
                <c:pt idx="2">
                  <c:v>214426.9719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AAD-4EAC-8499-CB75FE5128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11081248"/>
        <c:axId val="311077720"/>
        <c:axId val="0"/>
      </c:bar3DChart>
      <c:catAx>
        <c:axId val="31108124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11077720"/>
        <c:crosses val="autoZero"/>
        <c:auto val="1"/>
        <c:lblAlgn val="ctr"/>
        <c:lblOffset val="100"/>
        <c:noMultiLvlLbl val="0"/>
      </c:catAx>
      <c:valAx>
        <c:axId val="311077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11081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1338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121D9A2-107D-4489-A5F8-89D6FE2F2B0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2820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89322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94671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7422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8278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63732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63666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84222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26137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1767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75474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2EA461-3F4B-4D9B-A574-1B20B122EFC9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86193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3528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34E83D-4FC2-4D23-B69D-A2C5AF24FA6E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20964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20209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02646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7CA7A-DB3E-4944-935D-9A8625A4C931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1657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55090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435103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587" r:id="rId1"/>
    <p:sldLayoutId id="2147484588" r:id="rId2"/>
    <p:sldLayoutId id="2147484589" r:id="rId3"/>
    <p:sldLayoutId id="2147484590" r:id="rId4"/>
    <p:sldLayoutId id="2147484591" r:id="rId5"/>
    <p:sldLayoutId id="2147484592" r:id="rId6"/>
    <p:sldLayoutId id="2147484593" r:id="rId7"/>
    <p:sldLayoutId id="2147484594" r:id="rId8"/>
    <p:sldLayoutId id="2147484595" r:id="rId9"/>
    <p:sldLayoutId id="2147484596" r:id="rId10"/>
    <p:sldLayoutId id="2147484597" r:id="rId11"/>
    <p:sldLayoutId id="2147484598" r:id="rId12"/>
    <p:sldLayoutId id="2147484599" r:id="rId13"/>
    <p:sldLayoutId id="2147484600" r:id="rId14"/>
    <p:sldLayoutId id="2147484601" r:id="rId15"/>
    <p:sldLayoutId id="2147484602" r:id="rId16"/>
    <p:sldLayoutId id="214748460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pic>
        <p:nvPicPr>
          <p:cNvPr id="6147" name="Imagem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06922" y="422286"/>
            <a:ext cx="3386137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9D82CAE1-6DDC-4576-9C88-88AAF677077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933056"/>
            <a:ext cx="5760639" cy="22322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DE1A11D2-82FE-2AE4-1D1A-D29216E8AA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527239"/>
              </p:ext>
            </p:extLst>
          </p:nvPr>
        </p:nvGraphicFramePr>
        <p:xfrm>
          <a:off x="251520" y="1196752"/>
          <a:ext cx="8568952" cy="5661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ixaDeTexto 5">
            <a:extLst>
              <a:ext uri="{FF2B5EF4-FFF2-40B4-BE49-F238E27FC236}">
                <a16:creationId xmlns:a16="http://schemas.microsoft.com/office/drawing/2014/main" id="{B7A71F08-3F57-29A5-60A4-E0ED5D40E15C}"/>
              </a:ext>
            </a:extLst>
          </p:cNvPr>
          <p:cNvSpPr txBox="1"/>
          <p:nvPr/>
        </p:nvSpPr>
        <p:spPr>
          <a:xfrm>
            <a:off x="2123728" y="332656"/>
            <a:ext cx="551785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500" b="1" dirty="0"/>
              <a:t>Despesas por Função de Governo</a:t>
            </a:r>
          </a:p>
        </p:txBody>
      </p:sp>
    </p:spTree>
    <p:extLst>
      <p:ext uri="{BB962C8B-B14F-4D97-AF65-F5344CB8AC3E}">
        <p14:creationId xmlns:p14="http://schemas.microsoft.com/office/powerpoint/2010/main" val="1217159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543465"/>
            <a:ext cx="7772400" cy="2984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6 – Composição do Resultado Orçamentário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2022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4137801"/>
              </p:ext>
            </p:extLst>
          </p:nvPr>
        </p:nvGraphicFramePr>
        <p:xfrm>
          <a:off x="467544" y="1268761"/>
          <a:ext cx="8352929" cy="4896549"/>
        </p:xfrm>
        <a:graphic>
          <a:graphicData uri="http://schemas.openxmlformats.org/drawingml/2006/table">
            <a:tbl>
              <a:tblPr/>
              <a:tblGrid>
                <a:gridCol w="48509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0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1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496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420.293,00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451.932,20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Superávit Corrente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-31.639,20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1.440,20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32.786,60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460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Déficit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-31.346,40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460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484.718,80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53082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 orçamentário no ano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-62.985,60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827584" y="365107"/>
            <a:ext cx="8831634" cy="104767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7 – Demo. Resumido do Resultado Primário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2022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4239162"/>
              </p:ext>
            </p:extLst>
          </p:nvPr>
        </p:nvGraphicFramePr>
        <p:xfrm>
          <a:off x="636910" y="764704"/>
          <a:ext cx="8183563" cy="5407019"/>
        </p:xfrm>
        <a:graphic>
          <a:graphicData uri="http://schemas.openxmlformats.org/drawingml/2006/table">
            <a:tbl>
              <a:tblPr/>
              <a:tblGrid>
                <a:gridCol w="23871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24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24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5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418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00310"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Primárias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395.777,00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77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Primárias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1.440,20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48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Primária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397.217,20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Primárias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440.993,00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073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Primárias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24.980,60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401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Primárias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465.973,60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846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Restos a Pagar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36,00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846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 Primário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-68.792,40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817184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07980" y="436506"/>
            <a:ext cx="7772400" cy="609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8 – Demonstrativo Resumido da Despesa com Pessoal – 3º Quadrimestre de 2022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9757894"/>
              </p:ext>
            </p:extLst>
          </p:nvPr>
        </p:nvGraphicFramePr>
        <p:xfrm>
          <a:off x="683568" y="1046106"/>
          <a:ext cx="8064898" cy="5362764"/>
        </p:xfrm>
        <a:graphic>
          <a:graphicData uri="http://schemas.openxmlformats.org/drawingml/2006/table">
            <a:tbl>
              <a:tblPr/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18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4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27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21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667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74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760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Corrente Líquida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403.298,70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4688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da Despesas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214.228,20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4688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do Total da Despesa Liquida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53,12%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774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Legal (inc. III, art. 20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217.781,30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34688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Prudencial (§ único, art. 22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206.892,23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429C00-B5B7-07E5-AD78-0A66826B7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18053"/>
            <a:ext cx="8064896" cy="1524000"/>
          </a:xfrm>
        </p:spPr>
        <p:txBody>
          <a:bodyPr>
            <a:normAutofit/>
          </a:bodyPr>
          <a:lstStyle/>
          <a:p>
            <a:pPr algn="ctr"/>
            <a:r>
              <a:rPr lang="pt-BR" sz="2500" b="1" dirty="0">
                <a:solidFill>
                  <a:schemeClr val="bg1"/>
                </a:solidFill>
              </a:rPr>
              <a:t>Comparativo do índice de pessoal até </a:t>
            </a:r>
            <a:br>
              <a:rPr lang="pt-BR" sz="2500" b="1" dirty="0">
                <a:solidFill>
                  <a:schemeClr val="bg1"/>
                </a:solidFill>
              </a:rPr>
            </a:br>
            <a:r>
              <a:rPr lang="pt-BR" sz="2500" b="1" dirty="0">
                <a:solidFill>
                  <a:schemeClr val="bg1"/>
                </a:solidFill>
              </a:rPr>
              <a:t>o 3º Quadrimestre de 2022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B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4829421"/>
              </p:ext>
            </p:extLst>
          </p:nvPr>
        </p:nvGraphicFramePr>
        <p:xfrm>
          <a:off x="-396552" y="1196752"/>
          <a:ext cx="936104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205788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11561" y="0"/>
            <a:ext cx="8532440" cy="1431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 algn="ctr"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ÍNDICES ATINGIDOS NA MANUTENÇÃO E DESENVOLVIMENTO DO ENSINO ATÉ O 3º Quadrimestre de 2022</a:t>
            </a:r>
          </a:p>
          <a:p>
            <a:pPr algn="ctr">
              <a:defRPr/>
            </a:pPr>
            <a:endParaRPr lang="pt-BR" sz="1600" b="1" dirty="0"/>
          </a:p>
          <a:p>
            <a:pPr algn="ctr">
              <a:defRPr/>
            </a:pPr>
            <a:endParaRPr lang="pt-BR" sz="1600" b="1" dirty="0"/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C09853F6-722A-41B3-BFAA-5D30137CC5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1623894"/>
              </p:ext>
            </p:extLst>
          </p:nvPr>
        </p:nvGraphicFramePr>
        <p:xfrm>
          <a:off x="431540" y="1431161"/>
          <a:ext cx="8280919" cy="43534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80919">
                  <a:extLst>
                    <a:ext uri="{9D8B030D-6E8A-4147-A177-3AD203B41FA5}">
                      <a16:colId xmlns:a16="http://schemas.microsoft.com/office/drawing/2014/main" val="1514645411"/>
                    </a:ext>
                  </a:extLst>
                </a:gridCol>
              </a:tblGrid>
              <a:tr h="70903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u="none" strike="noStrike" dirty="0">
                          <a:effectLst/>
                          <a:latin typeface="Arial Narrow" panose="020B0606020202030204" pitchFamily="34" charset="0"/>
                        </a:rPr>
                        <a:t>Despesas na Manutenção e Desenvolvimento do Ensino no Exercício de 2022</a:t>
                      </a:r>
                    </a:p>
                    <a:p>
                      <a:pPr algn="ctr" fontAlgn="b"/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852817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Remuneração do Magistério do Ensino Fundamental – 107,33%</a:t>
                      </a:r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VALOR APLICADO R$ 79.022.392,62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2026204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Mínimo de Aplicação no Magistério – 70%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910410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fontAlgn="b"/>
                      <a:endParaRPr lang="pt-BR" sz="2500" b="1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fontAlgn="b"/>
                      <a:r>
                        <a:rPr lang="pt-BR" sz="2500" b="1" u="none" strike="noStrike" dirty="0">
                          <a:effectLst/>
                          <a:latin typeface="Arial Narrow" panose="020B0606020202030204" pitchFamily="34" charset="0"/>
                        </a:rPr>
                        <a:t>Impostos e Transferências de Impostos (Art. 212 da CF/88)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8180497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Manutenção e Desenvolvimento do Ensino </a:t>
                      </a:r>
                      <a:r>
                        <a:rPr lang="pt-BR" sz="2000" b="1" u="none" strike="noStrike">
                          <a:effectLst/>
                          <a:latin typeface="Arial Narrow" panose="020B0606020202030204" pitchFamily="34" charset="0"/>
                        </a:rPr>
                        <a:t>– 37,48% </a:t>
                      </a:r>
                      <a:endParaRPr lang="pt-BR" sz="2000" b="1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VALOR APLICADO R$  68.181.500,51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7794049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u="none" strike="noStrike" dirty="0">
                          <a:effectLst/>
                          <a:latin typeface="Arial Narrow" panose="020B0606020202030204" pitchFamily="34" charset="0"/>
                        </a:rPr>
                        <a:t>O percentual mínimo a ser aplicado seria de 25% no exercício.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432392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99592" y="-315416"/>
            <a:ext cx="7676047" cy="19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 algn="ctr">
              <a:defRPr/>
            </a:pPr>
            <a:endParaRPr lang="pt-BR" sz="2000" b="1" dirty="0"/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GASTOS COM RECUROS PRÓPRIOS COM </a:t>
            </a: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SAÚDE NO MUNICÍPIO </a:t>
            </a: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</a:rPr>
              <a:t>ATÉ O 3º Quadrimestre de 2022</a:t>
            </a:r>
            <a:endParaRPr lang="pt-BR" sz="2000" b="1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FEB79BDB-05E3-49F4-AE29-95452A499F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6569056"/>
              </p:ext>
            </p:extLst>
          </p:nvPr>
        </p:nvGraphicFramePr>
        <p:xfrm>
          <a:off x="683568" y="1412776"/>
          <a:ext cx="7992888" cy="43882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47753">
                  <a:extLst>
                    <a:ext uri="{9D8B030D-6E8A-4147-A177-3AD203B41FA5}">
                      <a16:colId xmlns:a16="http://schemas.microsoft.com/office/drawing/2014/main" val="4042441879"/>
                    </a:ext>
                  </a:extLst>
                </a:gridCol>
                <a:gridCol w="1745135">
                  <a:extLst>
                    <a:ext uri="{9D8B030D-6E8A-4147-A177-3AD203B41FA5}">
                      <a16:colId xmlns:a16="http://schemas.microsoft.com/office/drawing/2014/main" val="3433753043"/>
                    </a:ext>
                  </a:extLst>
                </a:gridCol>
              </a:tblGrid>
              <a:tr h="128289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500" u="sng" strike="noStrike" dirty="0">
                          <a:effectLst/>
                        </a:rPr>
                        <a:t>Despesas próprias com ações em Saúde no Exercício de 2022</a:t>
                      </a:r>
                    </a:p>
                    <a:p>
                      <a:pPr algn="ctr" fontAlgn="b"/>
                      <a:endParaRPr lang="pt-BR" sz="25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40708"/>
                  </a:ext>
                </a:extLst>
              </a:tr>
              <a:tr h="1706998">
                <a:tc>
                  <a:txBody>
                    <a:bodyPr/>
                    <a:lstStyle/>
                    <a:p>
                      <a:pPr algn="l" fontAlgn="ctr"/>
                      <a:r>
                        <a:rPr lang="pt-BR" sz="2500" b="1" u="none" strike="noStrike" dirty="0">
                          <a:effectLst/>
                        </a:rPr>
                        <a:t>Percentual de despesas com Saúde com Recursos Próprios</a:t>
                      </a:r>
                    </a:p>
                    <a:p>
                      <a:pPr algn="ctr" fontAlgn="ctr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</a:t>
                      </a:r>
                    </a:p>
                    <a:p>
                      <a:pPr algn="ctr" fontAlgn="ctr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VALOR APLICADO R$ 75.725.092,70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500" b="1" u="none" strike="noStrike" dirty="0">
                          <a:effectLst/>
                        </a:rPr>
                        <a:t>42,70%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981183"/>
                  </a:ext>
                </a:extLst>
              </a:tr>
              <a:tr h="1398323">
                <a:tc>
                  <a:txBody>
                    <a:bodyPr/>
                    <a:lstStyle/>
                    <a:p>
                      <a:pPr algn="l" fontAlgn="ctr"/>
                      <a:r>
                        <a:rPr lang="pt-BR" sz="2500" u="none" strike="noStrike" dirty="0">
                          <a:effectLst/>
                        </a:rPr>
                        <a:t>Limite Constitucional a ser aplicado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500" u="none" strike="noStrike" dirty="0">
                          <a:effectLst/>
                        </a:rPr>
                        <a:t>15%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58379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ChangeArrowheads="1"/>
          </p:cNvSpPr>
          <p:nvPr/>
        </p:nvSpPr>
        <p:spPr bwMode="auto">
          <a:xfrm>
            <a:off x="404025" y="260648"/>
            <a:ext cx="8358187" cy="112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>
            <a:spAutoFit/>
          </a:bodyPr>
          <a:lstStyle/>
          <a:p>
            <a:pPr algn="ctr" eaLnBrk="0" hangingPunct="0"/>
            <a:r>
              <a:rPr lang="pt-BR" sz="7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elvetica-Bold"/>
              </a:rPr>
              <a:t>FIM</a:t>
            </a:r>
            <a:endParaRPr lang="pt-BR" sz="7000" b="1" dirty="0">
              <a:solidFill>
                <a:schemeClr val="bg2">
                  <a:lumMod val="25000"/>
                </a:schemeClr>
              </a:solidFill>
              <a:latin typeface="Helvetica-Bold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714C892-1A44-42F2-8972-CA076D8F0ED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941" y="1916832"/>
            <a:ext cx="5760639" cy="22322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CF2B6EA4-7630-4585-44F2-33296051CA7B}"/>
              </a:ext>
            </a:extLst>
          </p:cNvPr>
          <p:cNvSpPr/>
          <p:nvPr/>
        </p:nvSpPr>
        <p:spPr>
          <a:xfrm>
            <a:off x="-1071092" y="5085184"/>
            <a:ext cx="1152270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entury Gothic" pitchFamily="34" charset="0"/>
              </a:rPr>
              <a:t>Controladoria Geral do Município</a:t>
            </a:r>
            <a:endParaRPr lang="pt-BR" sz="40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5569" y="4350436"/>
            <a:ext cx="8175625" cy="201612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dirty="0">
                <a:solidFill>
                  <a:srgbClr val="002060"/>
                </a:solidFill>
                <a:latin typeface="Century Gothic" pitchFamily="34" charset="0"/>
              </a:rPr>
              <a:t>AUDIÊNCIA PÚBLICA PARA AVALIAÇÃO DO CUMPRIMENTO DAS METAS FISCAIS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b="1" dirty="0">
                <a:solidFill>
                  <a:srgbClr val="002060"/>
                </a:solidFill>
                <a:latin typeface="Century Gothic" pitchFamily="34" charset="0"/>
              </a:rPr>
              <a:t>3º Quadrimestre de 2022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1800" dirty="0">
                <a:solidFill>
                  <a:srgbClr val="002060"/>
                </a:solidFill>
                <a:latin typeface="Century Gothic" pitchFamily="34" charset="0"/>
              </a:rPr>
              <a:t>(§4º, ART. 9º, LEI COMPLEMENTAR Nº 101, DE 04 DE MAIO DE 2000) 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t-BR" sz="15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95536" y="646738"/>
            <a:ext cx="8643966" cy="175432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5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Century Gothic" pitchFamily="34" charset="0"/>
              </a:rPr>
              <a:t>Prefeitura Municipal de Seropédica</a:t>
            </a:r>
          </a:p>
        </p:txBody>
      </p:sp>
      <p:sp>
        <p:nvSpPr>
          <p:cNvPr id="7172" name="CaixaDeTexto 4"/>
          <p:cNvSpPr txBox="1">
            <a:spLocks noChangeArrowheads="1"/>
          </p:cNvSpPr>
          <p:nvPr/>
        </p:nvSpPr>
        <p:spPr bwMode="auto">
          <a:xfrm>
            <a:off x="2195513" y="3933825"/>
            <a:ext cx="1857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5569" y="2924175"/>
            <a:ext cx="8175624" cy="63094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5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entury Gothic" pitchFamily="34" charset="0"/>
              </a:rPr>
              <a:t>Controladoria Geral do Município</a:t>
            </a: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1120081" y="626740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1 – Execução Orçamentária da Receita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2022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3191607"/>
              </p:ext>
            </p:extLst>
          </p:nvPr>
        </p:nvGraphicFramePr>
        <p:xfrm>
          <a:off x="467543" y="1340768"/>
          <a:ext cx="8208913" cy="4457412"/>
        </p:xfrm>
        <a:graphic>
          <a:graphicData uri="http://schemas.openxmlformats.org/drawingml/2006/table">
            <a:tbl>
              <a:tblPr/>
              <a:tblGrid>
                <a:gridCol w="3066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8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88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48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3441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44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Previsão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Execução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91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(b/a)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2891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367.610,2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410.027,0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111,54%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4752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1.440,2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685,81%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51745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9.450,0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8.825,8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93,39%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866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377.270,2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420.293,0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111,40%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66679" y="548680"/>
            <a:ext cx="8208963" cy="457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2 – Composição das Receitas Arrecadadas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2022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7314044"/>
              </p:ext>
            </p:extLst>
          </p:nvPr>
        </p:nvGraphicFramePr>
        <p:xfrm>
          <a:off x="827584" y="1196752"/>
          <a:ext cx="7632849" cy="5293966"/>
        </p:xfrm>
        <a:graphic>
          <a:graphicData uri="http://schemas.openxmlformats.org/drawingml/2006/table">
            <a:tbl>
              <a:tblPr/>
              <a:tblGrid>
                <a:gridCol w="3615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4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89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37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7608"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645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88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410.027,0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97,56%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Tributárias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58.521,5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13,92%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Contribuições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8.264,4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Patrimonial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14.525,0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Serviços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399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Correntes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309.290,8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73,59%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399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Outras Receitas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19.425,3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1.440,2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de Capital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1.440,2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8.825,8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420.293,0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D9D886E0-DE10-4261-9143-8F6A129AF8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3782477"/>
              </p:ext>
            </p:extLst>
          </p:nvPr>
        </p:nvGraphicFramePr>
        <p:xfrm>
          <a:off x="579782" y="125025"/>
          <a:ext cx="8501122" cy="479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173553"/>
              </p:ext>
            </p:extLst>
          </p:nvPr>
        </p:nvGraphicFramePr>
        <p:xfrm>
          <a:off x="611560" y="1288580"/>
          <a:ext cx="756084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6959747"/>
              </p:ext>
            </p:extLst>
          </p:nvPr>
        </p:nvGraphicFramePr>
        <p:xfrm>
          <a:off x="285720" y="980728"/>
          <a:ext cx="8572560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8420530"/>
              </p:ext>
            </p:extLst>
          </p:nvPr>
        </p:nvGraphicFramePr>
        <p:xfrm>
          <a:off x="285720" y="692696"/>
          <a:ext cx="8572560" cy="5924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404664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3 – Execução Orçamentária da Despesa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2022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6391911"/>
              </p:ext>
            </p:extLst>
          </p:nvPr>
        </p:nvGraphicFramePr>
        <p:xfrm>
          <a:off x="683568" y="836712"/>
          <a:ext cx="7920879" cy="5569639"/>
        </p:xfrm>
        <a:graphic>
          <a:graphicData uri="http://schemas.openxmlformats.org/drawingml/2006/table">
            <a:tbl>
              <a:tblPr/>
              <a:tblGrid>
                <a:gridCol w="34926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9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1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86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4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21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60519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36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Fixação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Execução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236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b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(b/a)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4578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326.040,2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451.932,2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138,61%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578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49.730,0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32.786,6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65,93%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5811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Reserva de Contingência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1.500,0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45811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36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377.270,2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484.718,8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128,48%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332656"/>
            <a:ext cx="7772400" cy="72008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4 – Despesas por Categoria Econômica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2022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164852"/>
              </p:ext>
            </p:extLst>
          </p:nvPr>
        </p:nvGraphicFramePr>
        <p:xfrm>
          <a:off x="828382" y="1135119"/>
          <a:ext cx="7487236" cy="53902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84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61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68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Despesas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 Valor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 % 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Correntes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451.932,2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93,24%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Pessoal e Encargos Sociais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250.871,9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51,76%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Juros e Encargos da Dívida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659,7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Outras Despesas Correntes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200.400,6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41,34%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de Capital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32.786,6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6,76%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Investimentos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25.417,0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Inversões Financeiras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Amortização da Dívida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7.369,6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</a:t>
                      </a:r>
                      <a:r>
                        <a:rPr lang="pt-BR" sz="2000" b="1" u="none" strike="noStrike" dirty="0" err="1">
                          <a:effectLst/>
                        </a:rPr>
                        <a:t>Intra-Orçamentária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</a:rPr>
                        <a:t>Total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484.718,8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/>
        </p:nvGraphicFramePr>
        <p:xfrm>
          <a:off x="142844" y="142852"/>
          <a:ext cx="8858312" cy="6572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9387945"/>
              </p:ext>
            </p:extLst>
          </p:nvPr>
        </p:nvGraphicFramePr>
        <p:xfrm>
          <a:off x="467544" y="332656"/>
          <a:ext cx="8136904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9867278"/>
              </p:ext>
            </p:extLst>
          </p:nvPr>
        </p:nvGraphicFramePr>
        <p:xfrm>
          <a:off x="-216532" y="-99392"/>
          <a:ext cx="9577064" cy="6957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263760" y="116632"/>
            <a:ext cx="8700728" cy="6731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Onde foram aplicados os recursos, por função de Governo?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391406"/>
              </p:ext>
            </p:extLst>
          </p:nvPr>
        </p:nvGraphicFramePr>
        <p:xfrm>
          <a:off x="733263" y="908720"/>
          <a:ext cx="8124664" cy="56220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841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1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94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828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u="none" strike="noStrike" dirty="0">
                          <a:effectLst/>
                        </a:rPr>
                        <a:t>Funções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effectLst/>
                        </a:rPr>
                        <a:t>Valor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effectLst/>
                        </a:rPr>
                        <a:t>%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Saúde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169.977,9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141.016,1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29,09%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95.287,0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19,66%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7232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Urbanismo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29.663,5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Previdência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19.407,0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Legislativa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15.497,3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Segurança Pública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9.535,2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Assistência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2.361,8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Cultura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1.014,3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Trabalho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758,5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Transporte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102,5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5552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Comunicações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94,9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1950219"/>
                  </a:ext>
                </a:extLst>
              </a:tr>
              <a:tr h="345552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Gestão Ambiental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2,8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5552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484.718,8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_rels/themeOverr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Fatia">
  <a:themeElements>
    <a:clrScheme name="Fatia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Fati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t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2362</TotalTime>
  <Words>791</Words>
  <Application>Microsoft Office PowerPoint</Application>
  <PresentationFormat>Apresentação na tela (4:3)</PresentationFormat>
  <Paragraphs>270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5" baseType="lpstr">
      <vt:lpstr>Arial Narrow</vt:lpstr>
      <vt:lpstr>Calibri</vt:lpstr>
      <vt:lpstr>Century Gothic</vt:lpstr>
      <vt:lpstr>Helvetica-Bold</vt:lpstr>
      <vt:lpstr>Times New Roman</vt:lpstr>
      <vt:lpstr>Wingdings 2</vt:lpstr>
      <vt:lpstr>Wingdings 3</vt:lpstr>
      <vt:lpstr>Fatia</vt:lpstr>
      <vt:lpstr>Apresentação do PowerPoint</vt:lpstr>
      <vt:lpstr>Apresentação do PowerPoint</vt:lpstr>
      <vt:lpstr>Quadro 1 – Execução Orçamentária da Receita 3º Quadrimestre de 2022</vt:lpstr>
      <vt:lpstr>Quadro 2 – Composição das Receitas Arrecadadas  3º Quadrimestre de 2022</vt:lpstr>
      <vt:lpstr>Apresentação do PowerPoint</vt:lpstr>
      <vt:lpstr>Quadro 3 – Execução Orçamentária da Despesa   3º Quadrimestre de 2022</vt:lpstr>
      <vt:lpstr>Quadro 4 – Despesas por Categoria Econômica   3º Quadrimestre de 2022</vt:lpstr>
      <vt:lpstr>Apresentação do PowerPoint</vt:lpstr>
      <vt:lpstr>Onde foram aplicados os recursos, por função de Governo?</vt:lpstr>
      <vt:lpstr>Apresentação do PowerPoint</vt:lpstr>
      <vt:lpstr>Quadro 6 – Composição do Resultado Orçamentário  3º Quadrimestre de 2022</vt:lpstr>
      <vt:lpstr>Quadro 7 – Demo. Resumido do Resultado Primário  3º Quadrimestre de 2022</vt:lpstr>
      <vt:lpstr>Quadro 8 – Demonstrativo Resumido da Despesa com Pessoal – 3º Quadrimestre de 2022</vt:lpstr>
      <vt:lpstr>Comparativo do índice de pessoal até  o 3º Quadrimestre de 2022</vt:lpstr>
      <vt:lpstr>Apresentação do PowerPoint</vt:lpstr>
      <vt:lpstr>Apresentação do PowerPoint</vt:lpstr>
      <vt:lpstr>Apresentação do PowerPoint</vt:lpstr>
    </vt:vector>
  </TitlesOfParts>
  <Company>FBN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dcf</dc:creator>
  <cp:lastModifiedBy>Fernando Raniery Dias Bezerra</cp:lastModifiedBy>
  <cp:revision>270</cp:revision>
  <cp:lastPrinted>2022-05-26T17:53:03Z</cp:lastPrinted>
  <dcterms:created xsi:type="dcterms:W3CDTF">2009-09-30T17:11:41Z</dcterms:created>
  <dcterms:modified xsi:type="dcterms:W3CDTF">2023-02-27T18:09:02Z</dcterms:modified>
</cp:coreProperties>
</file>