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6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271" r:id="rId13"/>
    <p:sldId id="269" r:id="rId14"/>
    <p:sldId id="301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113" d="100"/>
          <a:sy n="113" d="100"/>
        </p:scale>
        <p:origin x="2244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3%20Audiencia\Quadros%20Rel.%20da%20Audi&#234;ncia%20P&#250;blica%203%20Quad%2020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2023%20Audiencia\Quadros%20Rel.%20da%20Audi&#234;ncia%20P&#250;blica%203%20Quad%202022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3%20Audiencia\Quadros%20Rel.%20da%20Audi&#234;ncia%20P&#250;blica%203%20Quad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3%20Audiencia\Quadros%20Rel.%20da%20Audi&#234;ncia%20P&#250;blica%203%20Quad%20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0.17336546869930816"/>
          <c:y val="0.13241691099498276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5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5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Plan1!$A$51:$A$63</c:f>
              <c:strCache>
                <c:ptCount val="12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Urbanismo</c:v>
                </c:pt>
                <c:pt idx="6">
                  <c:v>Segurança Pública</c:v>
                </c:pt>
                <c:pt idx="7">
                  <c:v>Assistência Social</c:v>
                </c:pt>
                <c:pt idx="8">
                  <c:v>Cultura</c:v>
                </c:pt>
                <c:pt idx="9">
                  <c:v>Trabalho</c:v>
                </c:pt>
                <c:pt idx="10">
                  <c:v>Desporto e Lazer</c:v>
                </c:pt>
                <c:pt idx="11">
                  <c:v>Gestão Ambiental</c:v>
                </c:pt>
              </c:strCache>
            </c:strRef>
          </c:cat>
          <c:val>
            <c:numRef>
              <c:f>Plan1!$B$51:$B$63</c:f>
              <c:numCache>
                <c:formatCode>_-* #,##0.0_-;\-* #,##0.0_-;_-* "-"??_-;_-@_-</c:formatCode>
                <c:ptCount val="12"/>
                <c:pt idx="0">
                  <c:v>45853.98</c:v>
                </c:pt>
                <c:pt idx="1">
                  <c:v>37618.6</c:v>
                </c:pt>
                <c:pt idx="2">
                  <c:v>28778.7</c:v>
                </c:pt>
                <c:pt idx="3">
                  <c:v>8633</c:v>
                </c:pt>
                <c:pt idx="4">
                  <c:v>4957</c:v>
                </c:pt>
                <c:pt idx="5">
                  <c:v>3338</c:v>
                </c:pt>
                <c:pt idx="6">
                  <c:v>2825</c:v>
                </c:pt>
                <c:pt idx="7">
                  <c:v>244</c:v>
                </c:pt>
                <c:pt idx="8">
                  <c:v>570.79999999999995</c:v>
                </c:pt>
                <c:pt idx="9">
                  <c:v>675.2</c:v>
                </c:pt>
                <c:pt idx="10">
                  <c:v>102.9</c:v>
                </c:pt>
                <c:pt idx="1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B-4553-923F-4454BEC0746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066885389326341"/>
          <c:y val="0.16156277340332459"/>
          <c:w val="0.73877559055118813"/>
          <c:h val="0.57247902835674969"/>
        </c:manualLayout>
      </c:layout>
      <c:bar3DChart>
        <c:barDir val="col"/>
        <c:grouping val="clustered"/>
        <c:varyColors val="0"/>
        <c:ser>
          <c:idx val="3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AC00-45B3-BF11-7090343B8D0D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AC00-45B3-BF11-7090343B8D0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AC00-45B3-BF11-7090343B8D0D}"/>
              </c:ext>
            </c:extLst>
          </c:dPt>
          <c:cat>
            <c:strRef>
              <c:f>(Plan1!$A$81,Plan1!$A$83:$A$84)</c:f>
              <c:strCache>
                <c:ptCount val="3"/>
                <c:pt idx="0">
                  <c:v>Total da Despesas com pessoal para fins de apuração do Limite</c:v>
                </c:pt>
                <c:pt idx="1">
                  <c:v>Limite Legal (inc. III, art. 20 da LRF)</c:v>
                </c:pt>
                <c:pt idx="2">
                  <c:v>Limite Prudencial (§ único, art. 22 da LRF)</c:v>
                </c:pt>
              </c:strCache>
            </c:strRef>
          </c:cat>
          <c:val>
            <c:numRef>
              <c:f>(Plan1!$E$81,Plan1!$E$83:$E$84)</c:f>
              <c:numCache>
                <c:formatCode>_(* #,##0.00_);_(* \(#,##0.00\);_(* "-"??_);_(@_)</c:formatCode>
                <c:ptCount val="3"/>
                <c:pt idx="0">
                  <c:v>227931.5</c:v>
                </c:pt>
                <c:pt idx="1">
                  <c:v>223844.04</c:v>
                </c:pt>
                <c:pt idx="2">
                  <c:v>212651.83800000002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00-45B3-BF11-7090343B8D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1081248"/>
        <c:axId val="311077720"/>
        <c:axId val="0"/>
      </c:bar3DChart>
      <c:catAx>
        <c:axId val="311081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pt-BR"/>
          </a:p>
        </c:txPr>
        <c:crossAx val="311077720"/>
        <c:crosses val="autoZero"/>
        <c:auto val="1"/>
        <c:lblAlgn val="ctr"/>
        <c:lblOffset val="100"/>
        <c:noMultiLvlLbl val="0"/>
      </c:catAx>
      <c:valAx>
        <c:axId val="311077720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pt-BR"/>
          </a:p>
        </c:txPr>
        <c:crossAx val="3110812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2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335-4015-88D4-489DCCC0D1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335-4015-88D4-489DCCC0D1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A335-4015-88D4-489DCCC0D1D8}"/>
              </c:ext>
            </c:extLst>
          </c:dPt>
          <c:dPt>
            <c:idx val="3"/>
            <c:bubble3D val="0"/>
            <c:explosion val="14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A335-4015-88D4-489DCCC0D1D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A335-4015-88D4-489DCCC0D1D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A335-4015-88D4-489DCCC0D1D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A335-4015-88D4-489DCCC0D1D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A335-4015-88D4-489DCCC0D1D8}"/>
                </c:ext>
              </c:extLst>
            </c:dLbl>
            <c:dLbl>
              <c:idx val="1"/>
              <c:layout>
                <c:manualLayout>
                  <c:x val="0"/>
                  <c:y val="-6.08893985324381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335-4015-88D4-489DCCC0D1D8}"/>
                </c:ext>
              </c:extLst>
            </c:dLbl>
            <c:dLbl>
              <c:idx val="2"/>
              <c:layout>
                <c:manualLayout>
                  <c:x val="-1.0780043459702767E-2"/>
                  <c:y val="0.172170023436549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35-4015-88D4-489DCCC0D1D8}"/>
                </c:ext>
              </c:extLst>
            </c:dLbl>
            <c:dLbl>
              <c:idx val="3"/>
              <c:layout>
                <c:manualLayout>
                  <c:x val="0"/>
                  <c:y val="4.61919575073669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335-4015-88D4-489DCCC0D1D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A335-4015-88D4-489DCCC0D1D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335-4015-88D4-489DCCC0D1D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A335-4015-88D4-489DCCC0D1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(Plan1!$B$13:$B$17,Plan1!$B$19)</c:f>
              <c:numCache>
                <c:formatCode>_-* #,##0.0_-;\-* #,##0.0_-;_-* "-"??_-;_-@_-</c:formatCode>
                <c:ptCount val="6"/>
                <c:pt idx="0">
                  <c:v>26923.9</c:v>
                </c:pt>
                <c:pt idx="1">
                  <c:v>3526.9</c:v>
                </c:pt>
                <c:pt idx="2">
                  <c:v>2987.4</c:v>
                </c:pt>
                <c:pt idx="3">
                  <c:v>99242.7</c:v>
                </c:pt>
                <c:pt idx="4">
                  <c:v>1050.7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335-4015-88D4-489DCCC0D1D8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A335-4015-88D4-489DCCC0D1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A335-4015-88D4-489DCCC0D1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A335-4015-88D4-489DCCC0D1D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A335-4015-88D4-489DCCC0D1D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A335-4015-88D4-489DCCC0D1D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A335-4015-88D4-489DCCC0D1D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A335-4015-88D4-489DCCC0D1D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A335-4015-88D4-489DCCC0D1D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A335-4015-88D4-489DCCC0D1D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A335-4015-88D4-489DCCC0D1D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A335-4015-88D4-489DCCC0D1D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A335-4015-88D4-489DCCC0D1D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A335-4015-88D4-489DCCC0D1D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A335-4015-88D4-489DCCC0D1D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A335-4015-88D4-489DCCC0D1D8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A335-4015-88D4-489DCCC0D1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A335-4015-88D4-489DCCC0D1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A335-4015-88D4-489DCCC0D1D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A335-4015-88D4-489DCCC0D1D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A335-4015-88D4-489DCCC0D1D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A335-4015-88D4-489DCCC0D1D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A335-4015-88D4-489DCCC0D1D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A335-4015-88D4-489DCCC0D1D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A335-4015-88D4-489DCCC0D1D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A335-4015-88D4-489DCCC0D1D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A335-4015-88D4-489DCCC0D1D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A335-4015-88D4-489DCCC0D1D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A335-4015-88D4-489DCCC0D1D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A335-4015-88D4-489DCCC0D1D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0.19706235183123599</c:v>
                </c:pt>
                <c:pt idx="1">
                  <c:v>2.5814210002027424E-2</c:v>
                </c:pt>
                <c:pt idx="2">
                  <c:v>2.186548270720937E-2</c:v>
                </c:pt>
                <c:pt idx="3">
                  <c:v>0.72638064560044435</c:v>
                </c:pt>
                <c:pt idx="4">
                  <c:v>7.6903202384899531E-3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A335-4015-88D4-489DCCC0D1D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500" dirty="0"/>
              <a:t>Execução da Despesa Por Grupo</a:t>
            </a:r>
          </a:p>
        </c:rich>
      </c:tx>
      <c:layout>
        <c:manualLayout>
          <c:xMode val="edge"/>
          <c:yMode val="edge"/>
          <c:x val="0.20035232092006489"/>
          <c:y val="4.53181307018492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6488E-2"/>
          <c:y val="0.25788538114978893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1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7B7-4848-802C-917960B386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7B7-4848-802C-917960B386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7B7-4848-802C-917960B386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7B7-4848-802C-917960B3865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7B7-4848-802C-917960B3865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47B7-4848-802C-917960B3865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47B7-4848-802C-917960B3865D}"/>
              </c:ext>
            </c:extLst>
          </c:dPt>
          <c:dLbls>
            <c:dLbl>
              <c:idx val="0"/>
              <c:layout>
                <c:manualLayout>
                  <c:x val="-0.22078698515021825"/>
                  <c:y val="0.1120765102484732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B7-4848-802C-917960B3865D}"/>
                </c:ext>
              </c:extLst>
            </c:dLbl>
            <c:dLbl>
              <c:idx val="1"/>
              <c:layout>
                <c:manualLayout>
                  <c:x val="2.8674198876716015E-3"/>
                  <c:y val="-4.5410234109967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822139477588957"/>
                      <c:h val="0.143274435600587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7B7-4848-802C-917960B3865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47B7-4848-802C-917960B3865D}"/>
                </c:ext>
              </c:extLst>
            </c:dLbl>
            <c:dLbl>
              <c:idx val="3"/>
              <c:layout>
                <c:manualLayout>
                  <c:x val="4.4444133374394582E-2"/>
                  <c:y val="-3.5426073879488937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7B7-4848-802C-917960B3865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7B7-4848-802C-917960B3865D}"/>
                </c:ext>
              </c:extLst>
            </c:dLbl>
            <c:dLbl>
              <c:idx val="5"/>
              <c:layout>
                <c:manualLayout>
                  <c:x val="3.7275724765621208E-2"/>
                  <c:y val="-5.79706087492103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7B7-4848-802C-917960B3865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7B7-4848-802C-917960B386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(Plan1!$C$36:$C$38,Plan1!$C$40:$C$43)</c:f>
              <c:numCache>
                <c:formatCode>_-* #,##0.0_-;\-* #,##0.0_-;_-* "-"??_-;_-@_-</c:formatCode>
                <c:ptCount val="7"/>
                <c:pt idx="0">
                  <c:v>97508.9</c:v>
                </c:pt>
                <c:pt idx="1">
                  <c:v>1077.5</c:v>
                </c:pt>
                <c:pt idx="2">
                  <c:v>22400.400000000001</c:v>
                </c:pt>
                <c:pt idx="3">
                  <c:v>9517.1</c:v>
                </c:pt>
                <c:pt idx="4">
                  <c:v>0</c:v>
                </c:pt>
                <c:pt idx="5">
                  <c:v>3094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7B7-4848-802C-917960B3865D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47B7-4848-802C-917960B386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47B7-4848-802C-917960B386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47B7-4848-802C-917960B386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47B7-4848-802C-917960B3865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47B7-4848-802C-917960B3865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47B7-4848-802C-917960B3865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47B7-4848-802C-917960B3865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47B7-4848-802C-917960B3865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47B7-4848-802C-917960B3865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47B7-4848-802C-917960B3865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47B7-4848-802C-917960B3865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47B7-4848-802C-917960B3865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47B7-4848-802C-917960B3865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47B7-4848-802C-917960B3865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7B7-4848-802C-917960B3865D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47B7-4848-802C-917960B386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47B7-4848-802C-917960B386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47B7-4848-802C-917960B386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47B7-4848-802C-917960B3865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47B7-4848-802C-917960B3865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47B7-4848-802C-917960B3865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47B7-4848-802C-917960B3865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47B7-4848-802C-917960B3865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47B7-4848-802C-917960B3865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47B7-4848-802C-917960B3865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47B7-4848-802C-917960B3865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47B7-4848-802C-917960B3865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47B7-4848-802C-917960B3865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47B7-4848-802C-917960B3865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(Plan1!$D$36:$D$38,Plan1!$D$40:$D$43)</c:f>
              <c:numCache>
                <c:formatCode>0.00%</c:formatCode>
                <c:ptCount val="7"/>
                <c:pt idx="0">
                  <c:v>0.72986850841218309</c:v>
                </c:pt>
                <c:pt idx="1">
                  <c:v>8.0652465345637924E-3</c:v>
                </c:pt>
                <c:pt idx="2">
                  <c:v>0.16767030020681464</c:v>
                </c:pt>
                <c:pt idx="3">
                  <c:v>7.1236898184776867E-2</c:v>
                </c:pt>
                <c:pt idx="4">
                  <c:v>0</c:v>
                </c:pt>
                <c:pt idx="5">
                  <c:v>2.31590466616616E-2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47B7-4848-802C-917960B3865D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47B7-4848-802C-917960B386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47B7-4848-802C-917960B386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47B7-4848-802C-917960B386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47B7-4848-802C-917960B3865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47B7-4848-802C-917960B3865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47B7-4848-802C-917960B3865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47B7-4848-802C-917960B3865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47B7-4848-802C-917960B3865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47B7-4848-802C-917960B3865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47B7-4848-802C-917960B3865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47B7-4848-802C-917960B3865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47B7-4848-802C-917960B3865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47B7-4848-802C-917960B3865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47B7-4848-802C-917960B3865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(Plan1!$E$36:$E$38,Plan1!$E$40:$E$43)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47B7-4848-802C-917960B3865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932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467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7422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278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373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36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8422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2613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76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547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619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352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096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020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264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165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509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35103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587" r:id="rId1"/>
    <p:sldLayoutId id="2147484588" r:id="rId2"/>
    <p:sldLayoutId id="2147484589" r:id="rId3"/>
    <p:sldLayoutId id="2147484590" r:id="rId4"/>
    <p:sldLayoutId id="2147484591" r:id="rId5"/>
    <p:sldLayoutId id="2147484592" r:id="rId6"/>
    <p:sldLayoutId id="2147484593" r:id="rId7"/>
    <p:sldLayoutId id="2147484594" r:id="rId8"/>
    <p:sldLayoutId id="2147484595" r:id="rId9"/>
    <p:sldLayoutId id="2147484596" r:id="rId10"/>
    <p:sldLayoutId id="2147484597" r:id="rId11"/>
    <p:sldLayoutId id="2147484598" r:id="rId12"/>
    <p:sldLayoutId id="2147484599" r:id="rId13"/>
    <p:sldLayoutId id="2147484600" r:id="rId14"/>
    <p:sldLayoutId id="2147484601" r:id="rId15"/>
    <p:sldLayoutId id="2147484602" r:id="rId16"/>
    <p:sldLayoutId id="21474846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123728" y="332656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/>
              <a:t>Despesas por Função de Governo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11287"/>
              </p:ext>
            </p:extLst>
          </p:nvPr>
        </p:nvGraphicFramePr>
        <p:xfrm>
          <a:off x="467544" y="809710"/>
          <a:ext cx="8136904" cy="585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543465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2023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676797"/>
              </p:ext>
            </p:extLst>
          </p:nvPr>
        </p:nvGraphicFramePr>
        <p:xfrm>
          <a:off x="467544" y="1268761"/>
          <a:ext cx="8352929" cy="4896549"/>
        </p:xfrm>
        <a:graphic>
          <a:graphicData uri="http://schemas.openxmlformats.org/drawingml/2006/table">
            <a:tbl>
              <a:tblPr/>
              <a:tblGrid>
                <a:gridCol w="4850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96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136.626,30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120.986,80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15.639,50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12.611,10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-12.611,10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133.597,90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5308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3.028,40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27584" y="365107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63729"/>
              </p:ext>
            </p:extLst>
          </p:nvPr>
        </p:nvGraphicFramePr>
        <p:xfrm>
          <a:off x="636910" y="764704"/>
          <a:ext cx="8188906" cy="5407019"/>
        </p:xfrm>
        <a:graphic>
          <a:graphicData uri="http://schemas.openxmlformats.org/drawingml/2006/table">
            <a:tbl>
              <a:tblPr/>
              <a:tblGrid>
                <a:gridCol w="2387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418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130.744,20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130.744,20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116.593,50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9.460,00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126.053,50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21,68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4.669,02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7980" y="43650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9 – Demonstrativo Resumido da Despesa com Pessoal – 1º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731623"/>
              </p:ext>
            </p:extLst>
          </p:nvPr>
        </p:nvGraphicFramePr>
        <p:xfrm>
          <a:off x="683568" y="1046106"/>
          <a:ext cx="8064898" cy="5188984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67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414.526,00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227.931,50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54,99%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223.844,04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212.651,84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29C00-B5B7-07E5-AD78-0A66826B7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8053"/>
            <a:ext cx="8064896" cy="1524000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>
                <a:solidFill>
                  <a:schemeClr val="bg1"/>
                </a:solidFill>
              </a:rPr>
              <a:t>Comparativo do índice de pessoal até </a:t>
            </a:r>
            <a:br>
              <a:rPr lang="pt-BR" sz="2500" b="1" dirty="0">
                <a:solidFill>
                  <a:schemeClr val="bg1"/>
                </a:solidFill>
              </a:rPr>
            </a:br>
            <a:r>
              <a:rPr lang="pt-BR" sz="2500" b="1" dirty="0">
                <a:solidFill>
                  <a:schemeClr val="bg1"/>
                </a:solidFill>
              </a:rPr>
              <a:t>o 1º Quadrimestre de 2023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333895"/>
              </p:ext>
            </p:extLst>
          </p:nvPr>
        </p:nvGraphicFramePr>
        <p:xfrm>
          <a:off x="323528" y="1196752"/>
          <a:ext cx="864096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0578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1" y="0"/>
            <a:ext cx="853244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1º Quadrimestre de 2023</a:t>
            </a:r>
          </a:p>
          <a:p>
            <a:pPr algn="ctr">
              <a:defRPr/>
            </a:pPr>
            <a:endParaRPr lang="pt-BR" sz="1600" b="1" dirty="0"/>
          </a:p>
          <a:p>
            <a:pPr algn="ctr"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81293"/>
              </p:ext>
            </p:extLst>
          </p:nvPr>
        </p:nvGraphicFramePr>
        <p:xfrm>
          <a:off x="431540" y="1431161"/>
          <a:ext cx="8280919" cy="4353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919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7090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2023</a:t>
                      </a: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Profissionais da Educação – 86,8%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R$ 26.416.886,90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no Magistério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fontAlgn="b"/>
                      <a:endParaRPr lang="pt-BR" sz="25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26,50%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 18.686.979,70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-315416"/>
            <a:ext cx="7676047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1º Quadrimestre de 2023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576188"/>
              </p:ext>
            </p:extLst>
          </p:nvPr>
        </p:nvGraphicFramePr>
        <p:xfrm>
          <a:off x="683568" y="1412776"/>
          <a:ext cx="7992888" cy="4388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4775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28289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2023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7069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Próprios</a:t>
                      </a:r>
                    </a:p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l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VALOR APLICADO R$ 18.398.439,30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</a:rPr>
                        <a:t>26,00%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983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1" y="1916832"/>
            <a:ext cx="5760639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-1071092" y="5085184"/>
            <a:ext cx="1152270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5569" y="4350436"/>
            <a:ext cx="8175625" cy="2016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1º Quadrimestre de 2023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2924175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20081" y="626740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2023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37496"/>
              </p:ext>
            </p:extLst>
          </p:nvPr>
        </p:nvGraphicFramePr>
        <p:xfrm>
          <a:off x="467543" y="1340768"/>
          <a:ext cx="8208913" cy="4457412"/>
        </p:xfrm>
        <a:graphic>
          <a:graphicData uri="http://schemas.openxmlformats.org/drawingml/2006/table">
            <a:tbl>
              <a:tblPr/>
              <a:tblGrid>
                <a:gridCol w="306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9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89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403.231,8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133.731,6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5.420,0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11.440,0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2.894,7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6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420.091,8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136.626,3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6679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240006"/>
              </p:ext>
            </p:extLst>
          </p:nvPr>
        </p:nvGraphicFramePr>
        <p:xfrm>
          <a:off x="827584" y="1196752"/>
          <a:ext cx="7632849" cy="5293966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133.731,6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26.923,9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3.526,9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2.987,4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99.242,7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1.050,7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2.894,7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136.626,3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133.731,6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3782477"/>
              </p:ext>
            </p:extLst>
          </p:nvPr>
        </p:nvGraphicFramePr>
        <p:xfrm>
          <a:off x="579782" y="125025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4716748"/>
              </p:ext>
            </p:extLst>
          </p:nvPr>
        </p:nvGraphicFramePr>
        <p:xfrm>
          <a:off x="611560" y="692696"/>
          <a:ext cx="8246720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074562"/>
              </p:ext>
            </p:extLst>
          </p:nvPr>
        </p:nvGraphicFramePr>
        <p:xfrm>
          <a:off x="755576" y="548680"/>
          <a:ext cx="7920879" cy="5569639"/>
        </p:xfrm>
        <a:graphic>
          <a:graphicData uri="http://schemas.openxmlformats.org/drawingml/2006/table">
            <a:tbl>
              <a:tblPr/>
              <a:tblGrid>
                <a:gridCol w="3492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363.953,8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120.986,8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53.138,0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12.611,1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420.091,8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133.597,9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2023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322010"/>
              </p:ext>
            </p:extLst>
          </p:nvPr>
        </p:nvGraphicFramePr>
        <p:xfrm>
          <a:off x="828382" y="1135119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4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120.986,8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90,56%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Pessoal e Encargos Sociais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97.508,9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72,99%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Juros e Encargos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1.077,5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Outras Despesas Correntes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22.400,4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16,77%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12.611,1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Investimentos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9.517,1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Inversões Financeiras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Amortização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3.094,0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</a:t>
                      </a:r>
                      <a:r>
                        <a:rPr lang="pt-BR" sz="2000" b="1" u="none" strike="noStrike" dirty="0" err="1">
                          <a:effectLst/>
                        </a:rPr>
                        <a:t>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133.597,9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034396"/>
              </p:ext>
            </p:extLst>
          </p:nvPr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760" y="116632"/>
            <a:ext cx="8700728" cy="6731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6 - 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22415"/>
              </p:ext>
            </p:extLst>
          </p:nvPr>
        </p:nvGraphicFramePr>
        <p:xfrm>
          <a:off x="733263" y="908720"/>
          <a:ext cx="8124664" cy="54672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84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9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28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Funções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Valor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%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45.854,0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34,32%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536115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37.618,6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28,16%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28.778,7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8.633,0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23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4.957,0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3.338,0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2.825,0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244,0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570,8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675,2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Desporto e Lazer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102,9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555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Ambiental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0,5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950219"/>
                  </a:ext>
                </a:extLst>
              </a:tr>
              <a:tr h="3455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133.597,7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2400</TotalTime>
  <Words>783</Words>
  <Application>Microsoft Office PowerPoint</Application>
  <PresentationFormat>Apresentação na tela (4:3)</PresentationFormat>
  <Paragraphs>267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5" baseType="lpstr"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Fatia</vt:lpstr>
      <vt:lpstr>Apresentação do PowerPoint</vt:lpstr>
      <vt:lpstr>Apresentação do PowerPoint</vt:lpstr>
      <vt:lpstr>Quadro 1 – Execução Orçamentária da Receita 1º Quadrimestre de 2023</vt:lpstr>
      <vt:lpstr>Quadro 2 – Composição das Receitas Arrecadadas  1º Quadrimestre de 2023</vt:lpstr>
      <vt:lpstr>Apresentação do PowerPoint</vt:lpstr>
      <vt:lpstr>Quadro 3 – Execução Orçamentária da Despesa   1º Quadrimestre de 2023</vt:lpstr>
      <vt:lpstr>Quadro 4 – Despesas por Categoria Econômica   1º Quadrimestre de 2023</vt:lpstr>
      <vt:lpstr>Apresentação do PowerPoint</vt:lpstr>
      <vt:lpstr>Quadro 6 - Onde foram aplicados os recursos, por função de Governo?</vt:lpstr>
      <vt:lpstr>Apresentação do PowerPoint</vt:lpstr>
      <vt:lpstr>Quadro 7 – Composição do Resultado Orçamentário  1º Quadrimestre de 2023</vt:lpstr>
      <vt:lpstr>Quadro 8 – Demo. Resumido do Resultado Primário  1º Quadrimestre de 2023</vt:lpstr>
      <vt:lpstr>Quadro 9 – Demonstrativo Resumido da Despesa com Pessoal – 1º Quadrimestre de 2023</vt:lpstr>
      <vt:lpstr>Comparativo do índice de pessoal até  o 1º Quadrimestre de 2023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 Seropédica</cp:lastModifiedBy>
  <cp:revision>274</cp:revision>
  <cp:lastPrinted>2022-05-26T17:53:03Z</cp:lastPrinted>
  <dcterms:created xsi:type="dcterms:W3CDTF">2009-09-30T17:11:41Z</dcterms:created>
  <dcterms:modified xsi:type="dcterms:W3CDTF">2023-05-29T12:09:50Z</dcterms:modified>
</cp:coreProperties>
</file>