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theme/themeOverride2.xml" ContentType="application/vnd.openxmlformats-officedocument.themeOverr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86" r:id="rId1"/>
  </p:sldMasterIdLst>
  <p:handoutMasterIdLst>
    <p:handoutMasterId r:id="rId19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300" r:id="rId11"/>
    <p:sldId id="268" r:id="rId12"/>
    <p:sldId id="271" r:id="rId13"/>
    <p:sldId id="269" r:id="rId14"/>
    <p:sldId id="301" r:id="rId15"/>
    <p:sldId id="291" r:id="rId16"/>
    <p:sldId id="293" r:id="rId17"/>
    <p:sldId id="292" r:id="rId1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A01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78" autoAdjust="0"/>
    <p:restoredTop sz="90877" autoAdjust="0"/>
  </p:normalViewPr>
  <p:slideViewPr>
    <p:cSldViewPr>
      <p:cViewPr varScale="1">
        <p:scale>
          <a:sx n="113" d="100"/>
          <a:sy n="113" d="100"/>
        </p:scale>
        <p:origin x="1392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3\2%20Bimestre%202023\Quadros%20Rel.%20da%20Audi&#234;ncia%20P&#250;blica%203%20Quad%20202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ERNANDO\CGM\Audi&#234;ncia%20Publica\2023\2%20Bimestre%202023\Quadros%20Rel.%20da%20Audi&#234;ncia%20P&#250;blica%203%20Quad%202022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3&#186;%20Qd%202020\Quadros%20Rel.%20da%20Audi&#234;ncia%20P&#250;blica%202018%20-%203&#186;Quad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2\2%20QD\Quadros%20Rel.%20da%20Audi&#234;ncia%20P&#250;blica%202%20Quad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ERNANDO\CGM\Audi&#234;ncia%20Publica\2022\3%20QD\Quadros%20Rel.%20da%20Audi&#234;ncia%20P&#250;blica%202%20Quad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3\2%20Bimestre%202023\Quadros%20Rel.%20da%20Audi&#234;ncia%20P&#250;blica%203%20Quad%20202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1&#186;%20Quad\Quadros%20Rel.%20da%20Audi&#234;ncia%20P&#250;blica%202018%20-%201&#186;%20Quad.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E:\FERNANDO\CGM\Audi&#234;ncia%20Publica\2022\3%20QD\Quadros%20Rel.%20da%20Audi&#234;ncia%20P&#250;blica%202%20Quad%20202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FERNANDO\CGM\Audi&#234;ncia%20Publica\2023\2%20Bimestre%202023\Quadros%20Rel.%20da%20Audi&#234;ncia%20P&#250;blica%203%20Quad%20202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200" b="1" kern="1200" dirty="0">
                <a:solidFill>
                  <a:schemeClr val="tx1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200" b="1" kern="1200" dirty="0">
              <a:solidFill>
                <a:schemeClr val="tx1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layout>
        <c:manualLayout>
          <c:xMode val="edge"/>
          <c:yMode val="edge"/>
          <c:x val="0.17336546869930816"/>
          <c:y val="0.13241691099498276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188491119172228E-3"/>
          <c:y val="0.14250608076360441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5ACE-453C-97F7-4368B3C87E3F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1.4129676635339361E-3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2.9779282226808416E-2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CE-453C-97F7-4368B3C87E3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Plan1!$A$51:$A$63</c:f>
              <c:strCache>
                <c:ptCount val="13"/>
                <c:pt idx="0">
                  <c:v>Educação</c:v>
                </c:pt>
                <c:pt idx="1">
                  <c:v>Saúde</c:v>
                </c:pt>
                <c:pt idx="2">
                  <c:v>Administração</c:v>
                </c:pt>
                <c:pt idx="3">
                  <c:v>Previdência Social</c:v>
                </c:pt>
                <c:pt idx="4">
                  <c:v>Legislativa</c:v>
                </c:pt>
                <c:pt idx="5">
                  <c:v>Urbanismo</c:v>
                </c:pt>
                <c:pt idx="6">
                  <c:v>Segurança Pública</c:v>
                </c:pt>
                <c:pt idx="7">
                  <c:v>Trabalho</c:v>
                </c:pt>
                <c:pt idx="8">
                  <c:v>Assistência Social</c:v>
                </c:pt>
                <c:pt idx="9">
                  <c:v>Cultura</c:v>
                </c:pt>
                <c:pt idx="10">
                  <c:v>Desporto e Lazer</c:v>
                </c:pt>
                <c:pt idx="11">
                  <c:v>Agricultura</c:v>
                </c:pt>
                <c:pt idx="12">
                  <c:v>Gestão Ambiental</c:v>
                </c:pt>
              </c:strCache>
            </c:strRef>
          </c:cat>
          <c:val>
            <c:numRef>
              <c:f>Plan1!$B$51:$B$63</c:f>
              <c:numCache>
                <c:formatCode>_-* #,##0.0_-;\-* #,##0.0_-;_-* "-"??_-;_-@_-</c:formatCode>
                <c:ptCount val="13"/>
                <c:pt idx="0">
                  <c:v>91266.6</c:v>
                </c:pt>
                <c:pt idx="1">
                  <c:v>80378.5</c:v>
                </c:pt>
                <c:pt idx="2">
                  <c:v>64842.5</c:v>
                </c:pt>
                <c:pt idx="3">
                  <c:v>17583.400000000001</c:v>
                </c:pt>
                <c:pt idx="4">
                  <c:v>9730.9</c:v>
                </c:pt>
                <c:pt idx="5">
                  <c:v>9319.7000000000007</c:v>
                </c:pt>
                <c:pt idx="6">
                  <c:v>5493.3</c:v>
                </c:pt>
                <c:pt idx="7">
                  <c:v>1173.3</c:v>
                </c:pt>
                <c:pt idx="8">
                  <c:v>1109.9000000000001</c:v>
                </c:pt>
                <c:pt idx="9">
                  <c:v>947.1</c:v>
                </c:pt>
                <c:pt idx="10">
                  <c:v>102.93</c:v>
                </c:pt>
                <c:pt idx="11">
                  <c:v>13.1</c:v>
                </c:pt>
                <c:pt idx="1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42-4D47-8C7E-4FD37F5AFC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78884319"/>
        <c:axId val="1478884735"/>
      </c:barChart>
      <c:catAx>
        <c:axId val="14788843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8884735"/>
        <c:crosses val="autoZero"/>
        <c:auto val="1"/>
        <c:lblAlgn val="ctr"/>
        <c:lblOffset val="100"/>
        <c:noMultiLvlLbl val="0"/>
      </c:catAx>
      <c:valAx>
        <c:axId val="14788847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788843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066885389326341"/>
          <c:y val="0.16156277340332459"/>
          <c:w val="0.73877559055118813"/>
          <c:h val="0.57247902835674969"/>
        </c:manualLayout>
      </c:layout>
      <c:bar3DChart>
        <c:barDir val="col"/>
        <c:grouping val="clustered"/>
        <c:varyColors val="0"/>
        <c:ser>
          <c:idx val="3"/>
          <c:order val="0"/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0782-48C3-A370-DA3D8238C1AB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0782-48C3-A370-DA3D8238C1A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0782-48C3-A370-DA3D8238C1AB}"/>
              </c:ext>
            </c:extLst>
          </c:dPt>
          <c:cat>
            <c:strRef>
              <c:f>(Plan1!$A$81,Plan1!$A$83:$A$84)</c:f>
              <c:strCache>
                <c:ptCount val="3"/>
                <c:pt idx="0">
                  <c:v>Total da Despesas com pessoal para fins de apuração do Limite</c:v>
                </c:pt>
                <c:pt idx="1">
                  <c:v>Limite Legal (inc. III, art. 20 da LRF)</c:v>
                </c:pt>
                <c:pt idx="2">
                  <c:v>Limite Prudencial (§ único, art. 22 da LRF)</c:v>
                </c:pt>
              </c:strCache>
            </c:strRef>
          </c:cat>
          <c:val>
            <c:numRef>
              <c:f>(Plan1!$E$81,Plan1!$E$83:$E$84)</c:f>
              <c:numCache>
                <c:formatCode>_(* #,##0.00_);_(* \(#,##0.00\);_(* "-"??_);_(@_)</c:formatCode>
                <c:ptCount val="3"/>
                <c:pt idx="0">
                  <c:v>244295921.87</c:v>
                </c:pt>
                <c:pt idx="1">
                  <c:v>207236939.72400004</c:v>
                </c:pt>
                <c:pt idx="2">
                  <c:v>196875092.7378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782-48C3-A370-DA3D8238C1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11081248"/>
        <c:axId val="311077720"/>
        <c:axId val="0"/>
      </c:bar3DChart>
      <c:catAx>
        <c:axId val="3110812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pt-BR"/>
          </a:p>
        </c:txPr>
        <c:crossAx val="311077720"/>
        <c:crosses val="autoZero"/>
        <c:auto val="1"/>
        <c:lblAlgn val="ctr"/>
        <c:lblOffset val="100"/>
        <c:noMultiLvlLbl val="0"/>
      </c:catAx>
      <c:valAx>
        <c:axId val="311077720"/>
        <c:scaling>
          <c:orientation val="minMax"/>
        </c:scaling>
        <c:delete val="0"/>
        <c:axPos val="l"/>
        <c:majorGridlines/>
        <c:numFmt formatCode="_(* #,##0.00_);_(* \(#,##0.00\);_(* &quot;-&quot;??_);_(@_)" sourceLinked="1"/>
        <c:majorTickMark val="out"/>
        <c:minorTickMark val="none"/>
        <c:tickLblPos val="nextTo"/>
        <c:crossAx val="3110812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02-4168-B2B3-03076BCF93DF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02-4168-B2B3-03076BCF93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02-4168-B2B3-03076BCF93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02-4168-B2B3-03076BCF93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02-4168-B2B3-03076BCF93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02-4168-B2B3-03076BCF93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02-4168-B2B3-03076BCF93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02-4168-B2B3-03076BCF93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02-4168-B2B3-03076BCF93D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02-4168-B2B3-03076BCF93D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02-4168-B2B3-03076BCF93D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02-4168-B2B3-03076BCF93D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02-4168-B2B3-03076BCF93D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02-4168-B2B3-03076BCF93D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02-4168-B2B3-03076BCF93DF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0.11776788342753912</c:v>
                </c:pt>
                <c:pt idx="1">
                  <c:v>2.9444651176503963E-2</c:v>
                </c:pt>
                <c:pt idx="2">
                  <c:v>5.0202386467244932E-3</c:v>
                </c:pt>
                <c:pt idx="3">
                  <c:v>0</c:v>
                </c:pt>
                <c:pt idx="4">
                  <c:v>0.81071806209317776</c:v>
                </c:pt>
                <c:pt idx="5">
                  <c:v>1.5145592728114186E-2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02-4168-B2B3-03076BCF93DF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F601-4179-A93F-1940E91A3FB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F601-4179-A93F-1940E91A3FB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F601-4179-A93F-1940E91A3FB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F601-4179-A93F-1940E91A3FB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F601-4179-A93F-1940E91A3FB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F601-4179-A93F-1940E91A3FB1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F601-4179-A93F-1940E91A3FB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F601-4179-A93F-1940E91A3FB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F601-4179-A93F-1940E91A3FB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F601-4179-A93F-1940E91A3FB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F601-4179-A93F-1940E91A3FB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F601-4179-A93F-1940E91A3FB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F601-4179-A93F-1940E91A3FB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F601-4179-A93F-1940E91A3FB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F601-4179-A93F-1940E91A3FB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F601-4179-A93F-1940E91A3FB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F601-4179-A93F-1940E91A3FB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F601-4179-A93F-1940E91A3FB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F601-4179-A93F-1940E91A3FB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F601-4179-A93F-1940E91A3FB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0.12931836759945817</c:v>
                </c:pt>
                <c:pt idx="1">
                  <c:v>1.9435204576597583E-2</c:v>
                </c:pt>
                <c:pt idx="2">
                  <c:v>3.4493300565624704E-2</c:v>
                </c:pt>
                <c:pt idx="3">
                  <c:v>0</c:v>
                </c:pt>
                <c:pt idx="4">
                  <c:v>0.72974307975216224</c:v>
                </c:pt>
                <c:pt idx="5">
                  <c:v>6.4730923493894213E-2</c:v>
                </c:pt>
                <c:pt idx="6">
                  <c:v>4.8474232959718451E-3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F601-4179-A93F-1940E91A3FB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EEF1-4E25-AE33-343D70A127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EEF1-4E25-AE33-343D70A127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EEF1-4E25-AE33-343D70A127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EEF1-4E25-AE33-343D70A1271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EEF1-4E25-AE33-343D70A1271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EEF1-4E25-AE33-343D70A1271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EEF1-4E25-AE33-343D70A1271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EEF1-4E25-AE33-343D70A1271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EEF1-4E25-AE33-343D70A1271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EEF1-4E25-AE33-343D70A1271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EEF1-4E25-AE33-343D70A1271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EEF1-4E25-AE33-343D70A1271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EEF1-4E25-AE33-343D70A1271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EEF1-4E25-AE33-343D70A1271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EEF1-4E25-AE33-343D70A12719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EEF1-4E25-AE33-343D70A127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EEF1-4E25-AE33-343D70A127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EEF1-4E25-AE33-343D70A127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EEF1-4E25-AE33-343D70A1271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EEF1-4E25-AE33-343D70A1271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EEF1-4E25-AE33-343D70A1271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EEF1-4E25-AE33-343D70A1271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EEF1-4E25-AE33-343D70A1271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EEF1-4E25-AE33-343D70A1271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EEF1-4E25-AE33-343D70A1271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EEF1-4E25-AE33-343D70A1271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EEF1-4E25-AE33-343D70A1271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EEF1-4E25-AE33-343D70A1271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EEF1-4E25-AE33-343D70A1271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0.13923976844724992</c:v>
                </c:pt>
                <c:pt idx="1">
                  <c:v>1.96634252771281E-2</c:v>
                </c:pt>
                <c:pt idx="2">
                  <c:v>3.4559224160288185E-2</c:v>
                </c:pt>
                <c:pt idx="3">
                  <c:v>0</c:v>
                </c:pt>
                <c:pt idx="4">
                  <c:v>0.73589329348811428</c:v>
                </c:pt>
                <c:pt idx="5">
                  <c:v>4.6218471399714016E-2</c:v>
                </c:pt>
                <c:pt idx="6">
                  <c:v>3.5124516190397225E-3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EF1-4E25-AE33-343D70A1271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1.8099553777930428E-3"/>
          <c:w val="1"/>
          <c:h val="0.99819008539425458"/>
        </c:manualLayout>
      </c:layout>
      <c:pie3DChart>
        <c:varyColors val="1"/>
        <c:ser>
          <c:idx val="0"/>
          <c:order val="0"/>
          <c:explosion val="49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4DB6-4E42-AC77-215B57F2674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4DB6-4E42-AC77-215B57F2674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4DB6-4E42-AC77-215B57F2674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4DB6-4E42-AC77-215B57F2674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4DB6-4E42-AC77-215B57F2674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4DB6-4E42-AC77-215B57F2674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4DB6-4E42-AC77-215B57F2674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4DB6-4E42-AC77-215B57F26742}"/>
                </c:ext>
              </c:extLst>
            </c:dLbl>
            <c:dLbl>
              <c:idx val="1"/>
              <c:layout>
                <c:manualLayout>
                  <c:x val="-1.170673072491395E-2"/>
                  <c:y val="-1.953683847803416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DB6-4E42-AC77-215B57F26742}"/>
                </c:ext>
              </c:extLst>
            </c:dLbl>
            <c:dLbl>
              <c:idx val="2"/>
              <c:layout>
                <c:manualLayout>
                  <c:x val="-1.7560096087371035E-2"/>
                  <c:y val="0.1523873401286662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DB6-4E42-AC77-215B57F2674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4DB6-4E42-AC77-215B57F26742}"/>
                </c:ext>
              </c:extLst>
            </c:dLbl>
            <c:dLbl>
              <c:idx val="4"/>
              <c:layout>
                <c:manualLayout>
                  <c:x val="-2.7803485471670632E-2"/>
                  <c:y val="6.25178831297092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DB6-4E42-AC77-215B57F26742}"/>
                </c:ext>
              </c:extLst>
            </c:dLbl>
            <c:dLbl>
              <c:idx val="5"/>
              <c:layout>
                <c:manualLayout>
                  <c:x val="5.707031228395551E-2"/>
                  <c:y val="-3.9073676956068266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DB6-4E42-AC77-215B57F26742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4DB6-4E42-AC77-215B57F267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(Plan1!$B$13:$B$17,Plan1!$B$19)</c:f>
              <c:numCache>
                <c:formatCode>_-* #,##0.0_-;\-* #,##0.0_-;_-* "-"??_-;_-@_-</c:formatCode>
                <c:ptCount val="6"/>
                <c:pt idx="0">
                  <c:v>43469.2</c:v>
                </c:pt>
                <c:pt idx="1">
                  <c:v>7870.15</c:v>
                </c:pt>
                <c:pt idx="2">
                  <c:v>6097.2</c:v>
                </c:pt>
                <c:pt idx="3">
                  <c:v>195152.85</c:v>
                </c:pt>
                <c:pt idx="4">
                  <c:v>1559.52</c:v>
                </c:pt>
                <c:pt idx="5">
                  <c:v>4231.5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DB6-4E42-AC77-215B57F26742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4DB6-4E42-AC77-215B57F2674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4DB6-4E42-AC77-215B57F2674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4DB6-4E42-AC77-215B57F2674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4DB6-4E42-AC77-215B57F2674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4DB6-4E42-AC77-215B57F2674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4DB6-4E42-AC77-215B57F2674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4DB6-4E42-AC77-215B57F2674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4DB6-4E42-AC77-215B57F2674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4DB6-4E42-AC77-215B57F26742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4DB6-4E42-AC77-215B57F2674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4DB6-4E42-AC77-215B57F26742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4DB6-4E42-AC77-215B57F26742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4DB6-4E42-AC77-215B57F26742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4DB6-4E42-AC77-215B57F2674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(Plan1!$C$13:$C$17,Plan1!$C$19)</c:f>
              <c:numCache>
                <c:formatCode>_-* #,##0.0_-;\-* #,##0.0_-;_-* "-"??_-;_-@_-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D-4DB6-4E42-AC77-215B57F26742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4DB6-4E42-AC77-215B57F2674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4DB6-4E42-AC77-215B57F2674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4DB6-4E42-AC77-215B57F2674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4DB6-4E42-AC77-215B57F2674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4DB6-4E42-AC77-215B57F2674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4DB6-4E42-AC77-215B57F2674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4DB6-4E42-AC77-215B57F2674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4DB6-4E42-AC77-215B57F2674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4DB6-4E42-AC77-215B57F26742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4DB6-4E42-AC77-215B57F2674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4DB6-4E42-AC77-215B57F26742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4DB6-4E42-AC77-215B57F26742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4DB6-4E42-AC77-215B57F26742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4DB6-4E42-AC77-215B57F2674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(Plan1!$A$13:$A$17,Plan1!$A$19)</c:f>
              <c:strCache>
                <c:ptCount val="6"/>
                <c:pt idx="0">
                  <c:v> Impostos, Taxas e Contribuições de Melhoria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Transferências Correntes </c:v>
                </c:pt>
                <c:pt idx="4">
                  <c:v> Outras Receitas </c:v>
                </c:pt>
                <c:pt idx="5">
                  <c:v> Transferências de Capital </c:v>
                </c:pt>
              </c:strCache>
            </c:strRef>
          </c:cat>
          <c:val>
            <c:numRef>
              <c:f>(Plan1!$D$13:$D$17,Plan1!$D$19)</c:f>
              <c:numCache>
                <c:formatCode>0.00%</c:formatCode>
                <c:ptCount val="6"/>
                <c:pt idx="0">
                  <c:v>0.16290106083632777</c:v>
                </c:pt>
                <c:pt idx="1">
                  <c:v>2.9493429461343319E-2</c:v>
                </c:pt>
                <c:pt idx="2">
                  <c:v>2.2849289799013042E-2</c:v>
                </c:pt>
                <c:pt idx="3">
                  <c:v>0.73133635517177109</c:v>
                </c:pt>
                <c:pt idx="4">
                  <c:v>5.8443095892141998E-3</c:v>
                </c:pt>
                <c:pt idx="5">
                  <c:v>1.6649687120448911E-2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4DB6-4E42-AC77-215B57F2674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275724765621486E-2"/>
          <c:y val="0.18059122717540546"/>
          <c:w val="0.94426432485104927"/>
          <c:h val="0.7814745410127543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B1DB-46F1-9931-50EE6743DF36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4.4932066007039619E-3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2.2672842781546642E-2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DB-46F1-9931-50EE6743DF36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B1DB-46F1-9931-50EE6743DF3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616330732180204E-2"/>
          <c:y val="0.25180375871391047"/>
          <c:w val="0.81666666666666654"/>
          <c:h val="0.6751951333186225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9DD7-4C5E-942A-17A30DC8A845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0.85868570119444954</c:v>
                </c:pt>
                <c:pt idx="1">
                  <c:v>0</c:v>
                </c:pt>
                <c:pt idx="2">
                  <c:v>0.13079918962504436</c:v>
                </c:pt>
                <c:pt idx="3">
                  <c:v>5.3276313602529954E-4</c:v>
                </c:pt>
                <c:pt idx="4">
                  <c:v>9.9823460444807798E-3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D7-4C5E-942A-17A30DC8A845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9DD7-4C5E-942A-17A30DC8A84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500" dirty="0"/>
              <a:t>Execução da Despesa Por Grupo</a:t>
            </a:r>
          </a:p>
        </c:rich>
      </c:tx>
      <c:layout>
        <c:manualLayout>
          <c:xMode val="edge"/>
          <c:yMode val="edge"/>
          <c:x val="0.20035232092006489"/>
          <c:y val="4.53181307018492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9077299681823166E-2"/>
          <c:y val="0.26883780589048306"/>
          <c:w val="0.81666666666666654"/>
          <c:h val="0.67519513331862258"/>
        </c:manualLayout>
      </c:layout>
      <c:pie3DChart>
        <c:varyColors val="1"/>
        <c:ser>
          <c:idx val="3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75D3-4683-B216-3B47297F1DA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75D3-4683-B216-3B47297F1DA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75D3-4683-B216-3B47297F1DA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4-75D3-4683-B216-3B47297F1DA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6-75D3-4683-B216-3B47297F1DA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8-75D3-4683-B216-3B47297F1DA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A-75D3-4683-B216-3B47297F1DA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75D3-4683-B216-3B47297F1DA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75D3-4683-B216-3B47297F1DA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75D3-4683-B216-3B47297F1DA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75D3-4683-B216-3B47297F1DA0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75D3-4683-B216-3B47297F1DA0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75D3-4683-B216-3B47297F1DA0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75D3-4683-B216-3B47297F1DA0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(Plan1!$A$37:$A$39,Plan1!$A$41:$A$44)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(Plan1!$E$37:$E$39,Plan1!$E$41:$E$44)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3B-75D3-4683-B216-3B47297F1DA0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055555555556488E-2"/>
          <c:y val="0.25788538114978893"/>
          <c:w val="0.81666666666666654"/>
          <c:h val="0.67519513331862258"/>
        </c:manualLayout>
      </c:layout>
      <c:pie3DChart>
        <c:varyColors val="1"/>
        <c:ser>
          <c:idx val="0"/>
          <c:order val="0"/>
          <c:explosion val="18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77A6-4E61-B90A-64D1202687A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77A6-4E61-B90A-64D1202687A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77A6-4E61-B90A-64D1202687A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77A6-4E61-B90A-64D1202687A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77A6-4E61-B90A-64D1202687A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77A6-4E61-B90A-64D1202687A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77A6-4E61-B90A-64D1202687AB}"/>
              </c:ext>
            </c:extLst>
          </c:dPt>
          <c:dLbls>
            <c:dLbl>
              <c:idx val="0"/>
              <c:layout>
                <c:manualLayout>
                  <c:x val="-5.138888888888879E-2"/>
                  <c:y val="8.518518518518504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7A6-4E61-B90A-64D1202687AB}"/>
                </c:ext>
              </c:extLst>
            </c:dLbl>
            <c:dLbl>
              <c:idx val="1"/>
              <c:layout>
                <c:manualLayout>
                  <c:x val="1.5277777777777777E-2"/>
                  <c:y val="3.333333333333333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7A6-4E61-B90A-64D1202687AB}"/>
                </c:ext>
              </c:extLst>
            </c:dLbl>
            <c:dLbl>
              <c:idx val="2"/>
              <c:layout>
                <c:manualLayout>
                  <c:x val="4.3055555555555555E-2"/>
                  <c:y val="-0.0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7A6-4E61-B90A-64D1202687AB}"/>
                </c:ext>
              </c:extLst>
            </c:dLbl>
            <c:dLbl>
              <c:idx val="3"/>
              <c:layout>
                <c:manualLayout>
                  <c:x val="3.1944444444444442E-2"/>
                  <c:y val="-3.703703703703737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7A6-4E61-B90A-64D1202687A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7A6-4E61-B90A-64D1202687AB}"/>
                </c:ext>
              </c:extLst>
            </c:dLbl>
            <c:dLbl>
              <c:idx val="5"/>
              <c:layout>
                <c:manualLayout>
                  <c:x val="8.7499999999999994E-2"/>
                  <c:y val="-7.407407407407407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7A6-4E61-B90A-64D1202687AB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7A6-4E61-B90A-64D1202687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(Plan1!$C$36:$C$38,Plan1!$C$40:$C$43)</c:f>
              <c:numCache>
                <c:formatCode>_-* #,##0.0_-;\-* #,##0.0_-;_-* "-"??_-;_-@_-</c:formatCode>
                <c:ptCount val="7"/>
                <c:pt idx="0">
                  <c:v>199746.22</c:v>
                </c:pt>
                <c:pt idx="1">
                  <c:v>3100.08</c:v>
                </c:pt>
                <c:pt idx="2">
                  <c:v>58079.24</c:v>
                </c:pt>
                <c:pt idx="3">
                  <c:v>14374.98</c:v>
                </c:pt>
                <c:pt idx="4">
                  <c:v>0</c:v>
                </c:pt>
                <c:pt idx="5">
                  <c:v>6661.76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7A6-4E61-B90A-64D1202687AB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77A6-4E61-B90A-64D1202687A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77A6-4E61-B90A-64D1202687A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77A6-4E61-B90A-64D1202687A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77A6-4E61-B90A-64D1202687A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77A6-4E61-B90A-64D1202687A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77A6-4E61-B90A-64D1202687A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77A6-4E61-B90A-64D1202687A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77A6-4E61-B90A-64D1202687A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77A6-4E61-B90A-64D1202687A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77A6-4E61-B90A-64D1202687AB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77A6-4E61-B90A-64D1202687AB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77A6-4E61-B90A-64D1202687A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77A6-4E61-B90A-64D1202687AB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77A6-4E61-B90A-64D1202687AB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(Plan1!#REF!,Plan1!#REF!)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77A6-4E61-B90A-64D1202687AB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77A6-4E61-B90A-64D1202687A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77A6-4E61-B90A-64D1202687A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77A6-4E61-B90A-64D1202687A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77A6-4E61-B90A-64D1202687A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77A6-4E61-B90A-64D1202687A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77A6-4E61-B90A-64D1202687A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77A6-4E61-B90A-64D1202687A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77A6-4E61-B90A-64D1202687A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77A6-4E61-B90A-64D1202687A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77A6-4E61-B90A-64D1202687AB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77A6-4E61-B90A-64D1202687AB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77A6-4E61-B90A-64D1202687A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77A6-4E61-B90A-64D1202687AB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77A6-4E61-B90A-64D1202687AB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(Plan1!$D$36:$D$38,Plan1!$D$40:$D$43)</c:f>
              <c:numCache>
                <c:formatCode>0.00%</c:formatCode>
                <c:ptCount val="7"/>
                <c:pt idx="0">
                  <c:v>0.7084146858225151</c:v>
                </c:pt>
                <c:pt idx="1">
                  <c:v>1.0994662122891049E-2</c:v>
                </c:pt>
                <c:pt idx="2">
                  <c:v>0.20598230373225809</c:v>
                </c:pt>
                <c:pt idx="3">
                  <c:v>5.0981925667504181E-2</c:v>
                </c:pt>
                <c:pt idx="4">
                  <c:v>0</c:v>
                </c:pt>
                <c:pt idx="5">
                  <c:v>2.3626422654831707E-2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77A6-4E61-B90A-64D1202687AB}"/>
            </c:ext>
          </c:extLst>
        </c:ser>
        <c:ser>
          <c:idx val="3"/>
          <c:order val="3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77A6-4E61-B90A-64D1202687A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77A6-4E61-B90A-64D1202687A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77A6-4E61-B90A-64D1202687A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4-77A6-4E61-B90A-64D1202687A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6-77A6-4E61-B90A-64D1202687A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8-77A6-4E61-B90A-64D1202687A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A-77A6-4E61-B90A-64D1202687A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77A6-4E61-B90A-64D1202687A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77A6-4E61-B90A-64D1202687A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77A6-4E61-B90A-64D1202687AB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4-77A6-4E61-B90A-64D1202687AB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6-77A6-4E61-B90A-64D1202687A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8-77A6-4E61-B90A-64D1202687AB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A-77A6-4E61-B90A-64D1202687AB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(Plan1!$A$36:$A$38,Plan1!$A$40:$A$43)</c:f>
              <c:strCache>
                <c:ptCount val="7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Inversões Financeiras </c:v>
                </c:pt>
                <c:pt idx="5">
                  <c:v> Amortização da Dívida </c:v>
                </c:pt>
                <c:pt idx="6">
                  <c:v>Despesas Intra-Orçamentária</c:v>
                </c:pt>
              </c:strCache>
            </c:strRef>
          </c:cat>
          <c:val>
            <c:numRef>
              <c:f>(Plan1!$E$36:$E$38,Plan1!$E$40:$E$43)</c:f>
              <c:numCache>
                <c:formatCode>0.00%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3B-77A6-4E61-B90A-64D1202687AB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282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9322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94671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7422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8278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6373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6366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8422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2613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176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5474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6193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3528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20964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0209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02646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1657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55090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435103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587" r:id="rId1"/>
    <p:sldLayoutId id="2147484588" r:id="rId2"/>
    <p:sldLayoutId id="2147484589" r:id="rId3"/>
    <p:sldLayoutId id="2147484590" r:id="rId4"/>
    <p:sldLayoutId id="2147484591" r:id="rId5"/>
    <p:sldLayoutId id="2147484592" r:id="rId6"/>
    <p:sldLayoutId id="2147484593" r:id="rId7"/>
    <p:sldLayoutId id="2147484594" r:id="rId8"/>
    <p:sldLayoutId id="2147484595" r:id="rId9"/>
    <p:sldLayoutId id="2147484596" r:id="rId10"/>
    <p:sldLayoutId id="2147484597" r:id="rId11"/>
    <p:sldLayoutId id="2147484598" r:id="rId12"/>
    <p:sldLayoutId id="2147484599" r:id="rId13"/>
    <p:sldLayoutId id="2147484600" r:id="rId14"/>
    <p:sldLayoutId id="2147484601" r:id="rId15"/>
    <p:sldLayoutId id="2147484602" r:id="rId16"/>
    <p:sldLayoutId id="214748460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6922" y="422286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9D82CAE1-6DDC-4576-9C88-88AAF677077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933056"/>
            <a:ext cx="6192687" cy="2232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B7A71F08-3F57-29A5-60A4-E0ED5D40E15C}"/>
              </a:ext>
            </a:extLst>
          </p:cNvPr>
          <p:cNvSpPr txBox="1"/>
          <p:nvPr/>
        </p:nvSpPr>
        <p:spPr>
          <a:xfrm>
            <a:off x="2123728" y="188640"/>
            <a:ext cx="55178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500" b="1" dirty="0">
                <a:solidFill>
                  <a:schemeClr val="bg1"/>
                </a:solidFill>
              </a:rPr>
              <a:t>Despesas por Função de Governo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DE1A11D2-82FE-2AE4-1D1A-D29216E8AA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3248712"/>
              </p:ext>
            </p:extLst>
          </p:nvPr>
        </p:nvGraphicFramePr>
        <p:xfrm>
          <a:off x="251520" y="836712"/>
          <a:ext cx="8712968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7159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543465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– Composição do Resultado Orçamentário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2023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276264"/>
              </p:ext>
            </p:extLst>
          </p:nvPr>
        </p:nvGraphicFramePr>
        <p:xfrm>
          <a:off x="467544" y="1124744"/>
          <a:ext cx="8352929" cy="4896549"/>
        </p:xfrm>
        <a:graphic>
          <a:graphicData uri="http://schemas.openxmlformats.org/drawingml/2006/table">
            <a:tbl>
              <a:tblPr/>
              <a:tblGrid>
                <a:gridCol w="48509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0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1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496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266.844,18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260.925,54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Superávit Corrente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5.918,64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4.231,50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06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21.036,74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460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Déficit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-16.805,24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4601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281.962,28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5308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orçamentário no ano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-10.886,60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827584" y="365107"/>
            <a:ext cx="8831634" cy="104767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Demo. Resumido do Resultado Primário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2023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2429882"/>
              </p:ext>
            </p:extLst>
          </p:nvPr>
        </p:nvGraphicFramePr>
        <p:xfrm>
          <a:off x="636910" y="764704"/>
          <a:ext cx="8188906" cy="5407019"/>
        </p:xfrm>
        <a:graphic>
          <a:graphicData uri="http://schemas.openxmlformats.org/drawingml/2006/table">
            <a:tbl>
              <a:tblPr/>
              <a:tblGrid>
                <a:gridCol w="23871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418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0310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248.051,69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77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4.231,56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48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 Primária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252.283,25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257.925,00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07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14.374,90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40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Primárias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272.299,90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846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Restos a Pagar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21,94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846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Primário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-20.038,59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17184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07980" y="436506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Demonstrativo Resumido da Despesa com Pessoal – 2º Quadrimestre de 2023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056738"/>
              </p:ext>
            </p:extLst>
          </p:nvPr>
        </p:nvGraphicFramePr>
        <p:xfrm>
          <a:off x="683568" y="1046106"/>
          <a:ext cx="8064898" cy="5188984"/>
        </p:xfrm>
        <a:graphic>
          <a:graphicData uri="http://schemas.openxmlformats.org/drawingml/2006/table">
            <a:tbl>
              <a:tblPr/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18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27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21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6670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74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760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383.772.110,60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244.295.921,87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63,66%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774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207.236.939,72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346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196.875.092,74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429C00-B5B7-07E5-AD78-0A66826B7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18053"/>
            <a:ext cx="8064896" cy="1524000"/>
          </a:xfrm>
        </p:spPr>
        <p:txBody>
          <a:bodyPr>
            <a:normAutofit/>
          </a:bodyPr>
          <a:lstStyle/>
          <a:p>
            <a:pPr algn="ctr"/>
            <a:r>
              <a:rPr lang="pt-BR" sz="2500" b="1" dirty="0">
                <a:solidFill>
                  <a:schemeClr val="bg1"/>
                </a:solidFill>
              </a:rPr>
              <a:t>Comparativo do índice de pessoal até </a:t>
            </a:r>
            <a:br>
              <a:rPr lang="pt-BR" sz="2500" b="1" dirty="0">
                <a:solidFill>
                  <a:schemeClr val="bg1"/>
                </a:solidFill>
              </a:rPr>
            </a:br>
            <a:r>
              <a:rPr lang="pt-BR" sz="2500" b="1" dirty="0">
                <a:solidFill>
                  <a:schemeClr val="bg1"/>
                </a:solidFill>
              </a:rPr>
              <a:t>o 2º Quadrimestre de 2023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104836"/>
              </p:ext>
            </p:extLst>
          </p:nvPr>
        </p:nvGraphicFramePr>
        <p:xfrm>
          <a:off x="683568" y="1196752"/>
          <a:ext cx="806489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05788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11561" y="0"/>
            <a:ext cx="8532440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ATÉ O 2º Quadrimestre de 2023</a:t>
            </a:r>
          </a:p>
          <a:p>
            <a:pPr algn="ctr">
              <a:defRPr/>
            </a:pPr>
            <a:endParaRPr lang="pt-BR" sz="1600" b="1" dirty="0"/>
          </a:p>
          <a:p>
            <a:pPr algn="ctr">
              <a:defRPr/>
            </a:pPr>
            <a:endParaRPr lang="pt-BR" sz="1600" b="1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09853F6-722A-41B3-BFAA-5D30137CC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71596"/>
              </p:ext>
            </p:extLst>
          </p:nvPr>
        </p:nvGraphicFramePr>
        <p:xfrm>
          <a:off x="431540" y="1431161"/>
          <a:ext cx="8280919" cy="43534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80919">
                  <a:extLst>
                    <a:ext uri="{9D8B030D-6E8A-4147-A177-3AD203B41FA5}">
                      <a16:colId xmlns:a16="http://schemas.microsoft.com/office/drawing/2014/main" val="1514645411"/>
                    </a:ext>
                  </a:extLst>
                </a:gridCol>
              </a:tblGrid>
              <a:tr h="70903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Arial Narrow" panose="020B0606020202030204" pitchFamily="34" charset="0"/>
                        </a:rPr>
                        <a:t>Despesas na Manutenção e Desenvolvimento do Ensino no Exercício de 2023</a:t>
                      </a:r>
                    </a:p>
                    <a:p>
                      <a:pPr algn="ctr" fontAlgn="b"/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852817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Remuneração do Profissionais da Educação – 107,8%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VALOR APLICADO R$ 58.458.775,30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2026204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Mínimo de Aplicação com Profissionais da Educação – 70%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910410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fontAlgn="b"/>
                      <a:endParaRPr lang="pt-BR" sz="2500" b="1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 fontAlgn="b"/>
                      <a:r>
                        <a:rPr lang="pt-BR" sz="2500" b="1" u="none" strike="noStrike" dirty="0">
                          <a:effectLst/>
                          <a:latin typeface="Arial Narrow" panose="020B0606020202030204" pitchFamily="34" charset="0"/>
                        </a:rPr>
                        <a:t>Impostos e Transferências de Impostos (Art. 212 da CF/88)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8180497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Manutenção e Desenvolvimento do Ensino – 28,33% </a:t>
                      </a:r>
                    </a:p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VALOR APLICADO R$  36.994.054,87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794049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O percentual mínimo a ser aplicado seria de 25% no exercício.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43239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9592" y="-315416"/>
            <a:ext cx="7676047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RECUROS PRÓPRIOS COM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SAÚDE NO MUNICÍPIO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ATÉ O 2º Quadrimestre de 2023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EB79BDB-05E3-49F4-AE29-95452A499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956720"/>
              </p:ext>
            </p:extLst>
          </p:nvPr>
        </p:nvGraphicFramePr>
        <p:xfrm>
          <a:off x="683568" y="1412776"/>
          <a:ext cx="7992888" cy="43882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47753">
                  <a:extLst>
                    <a:ext uri="{9D8B030D-6E8A-4147-A177-3AD203B41FA5}">
                      <a16:colId xmlns:a16="http://schemas.microsoft.com/office/drawing/2014/main" val="4042441879"/>
                    </a:ext>
                  </a:extLst>
                </a:gridCol>
                <a:gridCol w="1745135">
                  <a:extLst>
                    <a:ext uri="{9D8B030D-6E8A-4147-A177-3AD203B41FA5}">
                      <a16:colId xmlns:a16="http://schemas.microsoft.com/office/drawing/2014/main" val="3433753043"/>
                    </a:ext>
                  </a:extLst>
                </a:gridCol>
              </a:tblGrid>
              <a:tr h="128289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u="sng" strike="noStrike" dirty="0">
                          <a:effectLst/>
                        </a:rPr>
                        <a:t>Despesas próprias com ações em Saúde no Exercício de 2023</a:t>
                      </a:r>
                    </a:p>
                    <a:p>
                      <a:pPr algn="ctr" fontAlgn="b"/>
                      <a:endParaRPr lang="pt-BR" sz="25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40708"/>
                  </a:ext>
                </a:extLst>
              </a:tr>
              <a:tr h="1706998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b="1" u="none" strike="noStrike" dirty="0">
                          <a:effectLst/>
                        </a:rPr>
                        <a:t>Percentual de despesas com Saúde com Recursos Próprios</a:t>
                      </a:r>
                    </a:p>
                    <a:p>
                      <a:pPr algn="ctr" fontAlgn="ctr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</a:t>
                      </a:r>
                    </a:p>
                    <a:p>
                      <a:pPr algn="l" fontAlgn="ctr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VALOR APLICADO R$ 37.833.137,80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b="1" u="none" strike="noStrike" dirty="0">
                          <a:effectLst/>
                        </a:rPr>
                        <a:t>29,90%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81183"/>
                  </a:ext>
                </a:extLst>
              </a:tr>
              <a:tr h="1398323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u="none" strike="noStrike" dirty="0">
                          <a:effectLst/>
                        </a:rPr>
                        <a:t>Limite Constitucional a ser aplicado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u="none" strike="noStrike" dirty="0">
                          <a:effectLst/>
                        </a:rPr>
                        <a:t>15%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5837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404025" y="260648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elvetica-Bold"/>
              </a:rPr>
              <a:t>FIM</a:t>
            </a:r>
            <a:endParaRPr lang="pt-BR" sz="7000" b="1" dirty="0">
              <a:solidFill>
                <a:schemeClr val="bg2">
                  <a:lumMod val="25000"/>
                </a:schemeClr>
              </a:solidFill>
              <a:latin typeface="Helvetica-Bold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714C892-1A44-42F2-8972-CA076D8F0ED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941" y="1916832"/>
            <a:ext cx="5760639" cy="22322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CF2B6EA4-7630-4585-44F2-33296051CA7B}"/>
              </a:ext>
            </a:extLst>
          </p:cNvPr>
          <p:cNvSpPr/>
          <p:nvPr/>
        </p:nvSpPr>
        <p:spPr>
          <a:xfrm>
            <a:off x="-1071092" y="5085184"/>
            <a:ext cx="1152270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  <a:endParaRPr lang="pt-BR" sz="4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5569" y="4350436"/>
            <a:ext cx="8175625" cy="20161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dirty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b="1" dirty="0">
                <a:solidFill>
                  <a:srgbClr val="002060"/>
                </a:solidFill>
                <a:latin typeface="Century Gothic" pitchFamily="34" charset="0"/>
              </a:rPr>
              <a:t>2º Quadrimestre de 2023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500" dirty="0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95536" y="646738"/>
            <a:ext cx="8643966" cy="17543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569" y="2924175"/>
            <a:ext cx="8175624" cy="63094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5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120081" y="626740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2023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142956"/>
              </p:ext>
            </p:extLst>
          </p:nvPr>
        </p:nvGraphicFramePr>
        <p:xfrm>
          <a:off x="467543" y="1340768"/>
          <a:ext cx="8208913" cy="4457412"/>
        </p:xfrm>
        <a:graphic>
          <a:graphicData uri="http://schemas.openxmlformats.org/drawingml/2006/table">
            <a:tbl>
              <a:tblPr/>
              <a:tblGrid>
                <a:gridCol w="3066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8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8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48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3441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44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91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891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403.231,8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254.148,9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63,03%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752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5.420,0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4.231,5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78,07%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51745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11.440,0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8.463,8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73,98%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866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420.091,8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266.844,2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63,52%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66679" y="548680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2023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543376"/>
              </p:ext>
            </p:extLst>
          </p:nvPr>
        </p:nvGraphicFramePr>
        <p:xfrm>
          <a:off x="827584" y="1196752"/>
          <a:ext cx="7632849" cy="4793216"/>
        </p:xfrm>
        <a:graphic>
          <a:graphicData uri="http://schemas.openxmlformats.org/drawingml/2006/table">
            <a:tbl>
              <a:tblPr/>
              <a:tblGrid>
                <a:gridCol w="3615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8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37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76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64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88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254.148,9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95,24%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Tributárias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43.469,2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16,29%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7.870,2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6.097,2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195.152,9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73,13%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1.559,5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4.231,5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4.231,5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8.463,8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266.844,2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pt-BR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9D886E0-DE10-4261-9143-8F6A129AF8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1912970"/>
              </p:ext>
            </p:extLst>
          </p:nvPr>
        </p:nvGraphicFramePr>
        <p:xfrm>
          <a:off x="338819" y="57626"/>
          <a:ext cx="8501122" cy="479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73553"/>
              </p:ext>
            </p:extLst>
          </p:nvPr>
        </p:nvGraphicFramePr>
        <p:xfrm>
          <a:off x="611560" y="1288580"/>
          <a:ext cx="756084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6959747"/>
              </p:ext>
            </p:extLst>
          </p:nvPr>
        </p:nvGraphicFramePr>
        <p:xfrm>
          <a:off x="285720" y="980728"/>
          <a:ext cx="857256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8420530"/>
              </p:ext>
            </p:extLst>
          </p:nvPr>
        </p:nvGraphicFramePr>
        <p:xfrm>
          <a:off x="285720" y="692696"/>
          <a:ext cx="8572560" cy="5924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7204831"/>
              </p:ext>
            </p:extLst>
          </p:nvPr>
        </p:nvGraphicFramePr>
        <p:xfrm>
          <a:off x="285720" y="240828"/>
          <a:ext cx="8678768" cy="7220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404664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2023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475737"/>
              </p:ext>
            </p:extLst>
          </p:nvPr>
        </p:nvGraphicFramePr>
        <p:xfrm>
          <a:off x="755576" y="548680"/>
          <a:ext cx="7920879" cy="5569639"/>
        </p:xfrm>
        <a:graphic>
          <a:graphicData uri="http://schemas.openxmlformats.org/drawingml/2006/table">
            <a:tbl>
              <a:tblPr/>
              <a:tblGrid>
                <a:gridCol w="34926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1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6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4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21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60519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36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3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578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363.953,8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260.925,6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71,69%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578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53.138,0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21.036,7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39,59%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581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45811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3618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420.091,8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281.962,3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67,12%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332656"/>
            <a:ext cx="7772400" cy="72008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2º Quadrimestre de 2023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062159"/>
              </p:ext>
            </p:extLst>
          </p:nvPr>
        </p:nvGraphicFramePr>
        <p:xfrm>
          <a:off x="828382" y="1135119"/>
          <a:ext cx="7487236" cy="5390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84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61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8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Despesas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Valor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500" b="1" u="none" strike="noStrike" dirty="0">
                          <a:effectLst/>
                        </a:rPr>
                        <a:t> %  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Correntes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260.925,5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92,54%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Pessoal e Encargos Sociais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199.746,2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70,84%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Juros e Encargos da Dívida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3.100,1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Outras Despesas Correntes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58.079,2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20,60%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de Capital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21.036,7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Investimentos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14.375,0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Inversões Financeiras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 Amortização da Dívida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6.661,8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u="none" strike="noStrike" dirty="0">
                          <a:effectLst/>
                        </a:rPr>
                        <a:t>Despesas </a:t>
                      </a:r>
                      <a:r>
                        <a:rPr lang="pt-BR" sz="2000" b="1" u="none" strike="noStrike" dirty="0" err="1">
                          <a:effectLst/>
                        </a:rPr>
                        <a:t>Intra-Orçamentária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99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Total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281.962,3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387945"/>
              </p:ext>
            </p:extLst>
          </p:nvPr>
        </p:nvGraphicFramePr>
        <p:xfrm>
          <a:off x="467544" y="332656"/>
          <a:ext cx="8136904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867278"/>
              </p:ext>
            </p:extLst>
          </p:nvPr>
        </p:nvGraphicFramePr>
        <p:xfrm>
          <a:off x="-216532" y="-99392"/>
          <a:ext cx="9577064" cy="6957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1911252"/>
              </p:ext>
            </p:extLst>
          </p:nvPr>
        </p:nvGraphicFramePr>
        <p:xfrm>
          <a:off x="216532" y="36004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263760" y="116632"/>
            <a:ext cx="8700728" cy="6731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5 - Onde foram aplicados os recursos, por função de Governo?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198354"/>
              </p:ext>
            </p:extLst>
          </p:nvPr>
        </p:nvGraphicFramePr>
        <p:xfrm>
          <a:off x="395536" y="908720"/>
          <a:ext cx="8462391" cy="56864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289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13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21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828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Funções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</a:rPr>
                        <a:t>Valor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</a:rPr>
                        <a:t>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921" marR="7921" marT="7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91.266,6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32,37%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3536115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Saúde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80.378,5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28,51%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64.842,5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Previdência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17.583,4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7232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Legislativa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9.730,9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Urbanismo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9.319,7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Segurança Pública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5.493,3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Trabalho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1.173,3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1.109,9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Cultura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947,1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Desporto e Lazer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102,9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4679821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Agricultura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13,1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6670473"/>
                  </a:ext>
                </a:extLst>
              </a:tr>
              <a:tr h="38044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Gestão Ambiental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1,1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55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281.962,3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195021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2461</TotalTime>
  <Words>792</Words>
  <Application>Microsoft Office PowerPoint</Application>
  <PresentationFormat>Apresentação na tela (4:3)</PresentationFormat>
  <Paragraphs>267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5" baseType="lpstr">
      <vt:lpstr>Arial Narrow</vt:lpstr>
      <vt:lpstr>Calibri</vt:lpstr>
      <vt:lpstr>Century Gothic</vt:lpstr>
      <vt:lpstr>Helvetica-Bold</vt:lpstr>
      <vt:lpstr>Times New Roman</vt:lpstr>
      <vt:lpstr>Wingdings 2</vt:lpstr>
      <vt:lpstr>Wingdings 3</vt:lpstr>
      <vt:lpstr>Fatia</vt:lpstr>
      <vt:lpstr>Apresentação do PowerPoint</vt:lpstr>
      <vt:lpstr>Apresentação do PowerPoint</vt:lpstr>
      <vt:lpstr>Quadro 1 – Execução Orçamentária da Receita 2º Quadrimestre de 2023</vt:lpstr>
      <vt:lpstr>Quadro 2 – Composição das Receitas Arrecadadas  2º Quadrimestre de 2023</vt:lpstr>
      <vt:lpstr>Apresentação do PowerPoint</vt:lpstr>
      <vt:lpstr>Quadro 3 – Execução Orçamentária da Despesa   2º Quadrimestre de 2023</vt:lpstr>
      <vt:lpstr>Quadro 4 – Despesas por Categoria Econômica   2º Quadrimestre de 2023</vt:lpstr>
      <vt:lpstr>Apresentação do PowerPoint</vt:lpstr>
      <vt:lpstr>Quadro 5 - Onde foram aplicados os recursos, por função de Governo?</vt:lpstr>
      <vt:lpstr>Apresentação do PowerPoint</vt:lpstr>
      <vt:lpstr>Quadro 6 – Composição do Resultado Orçamentário  2º Quadrimestre de 2023</vt:lpstr>
      <vt:lpstr>Quadro 7 – Demo. Resumido do Resultado Primário  2º Quadrimestre de 2023</vt:lpstr>
      <vt:lpstr>Quadro 8 – Demonstrativo Resumido da Despesa com Pessoal – 2º Quadrimestre de 2023</vt:lpstr>
      <vt:lpstr>Comparativo do índice de pessoal até  o 2º Quadrimestre de 2023</vt:lpstr>
      <vt:lpstr>Apresentação do PowerPoint</vt:lpstr>
      <vt:lpstr>Apresentação do PowerPoint</vt:lpstr>
      <vt:lpstr>Apresentação do PowerPoint</vt:lpstr>
    </vt:vector>
  </TitlesOfParts>
  <Company>FBN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CGM Seropédica</cp:lastModifiedBy>
  <cp:revision>278</cp:revision>
  <cp:lastPrinted>2023-09-28T13:24:48Z</cp:lastPrinted>
  <dcterms:created xsi:type="dcterms:W3CDTF">2009-09-30T17:11:41Z</dcterms:created>
  <dcterms:modified xsi:type="dcterms:W3CDTF">2023-09-28T13:31:35Z</dcterms:modified>
</cp:coreProperties>
</file>