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6" r:id="rId1"/>
  </p:sldMasterIdLst>
  <p:handoutMasterIdLst>
    <p:handoutMasterId r:id="rId18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271" r:id="rId13"/>
    <p:sldId id="269" r:id="rId14"/>
    <p:sldId id="291" r:id="rId15"/>
    <p:sldId id="293" r:id="rId16"/>
    <p:sldId id="292" r:id="rId17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113" d="100"/>
          <a:sy n="113" d="100"/>
        </p:scale>
        <p:origin x="22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eu%20Drive\3%20Qd%202023\Quadros%20Rel.%20da%20Audi&#234;ncia%20P&#250;blica%203%20Quad%2020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eu%20Drive\3%20Qd%202023\Quadros%20Rel.%20da%20Audi&#234;ncia%20P&#250;blica%203%20Quad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eu%20Drive\3%20Qd%202023\Quadros%20Rel.%20da%20Audi&#234;ncia%20P&#250;blica%203%20Quad%20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baseline="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baseline="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0.17336546869930816"/>
          <c:y val="0.13241691099498276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Plan1!$A$51:$A$63</c:f>
              <c:strCache>
                <c:ptCount val="13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Urbanismo</c:v>
                </c:pt>
                <c:pt idx="6">
                  <c:v>Segurança Pública</c:v>
                </c:pt>
                <c:pt idx="7">
                  <c:v>Trabalho</c:v>
                </c:pt>
                <c:pt idx="8">
                  <c:v>Assistência Social</c:v>
                </c:pt>
                <c:pt idx="9">
                  <c:v>Cultura</c:v>
                </c:pt>
                <c:pt idx="10">
                  <c:v>Desporto e Lazer</c:v>
                </c:pt>
                <c:pt idx="11">
                  <c:v>Agricultura</c:v>
                </c:pt>
                <c:pt idx="12">
                  <c:v>Gestão Ambiental</c:v>
                </c:pt>
              </c:strCache>
            </c:strRef>
          </c:cat>
          <c:val>
            <c:numRef>
              <c:f>Plan1!$B$51:$B$63</c:f>
              <c:numCache>
                <c:formatCode>_-* #,##0.0_-;\-* #,##0.0_-;_-* "-"??_-;_-@_-</c:formatCode>
                <c:ptCount val="13"/>
                <c:pt idx="0">
                  <c:v>140410.35999999999</c:v>
                </c:pt>
                <c:pt idx="1">
                  <c:v>116805.54</c:v>
                </c:pt>
                <c:pt idx="2">
                  <c:v>98616.960000000006</c:v>
                </c:pt>
                <c:pt idx="3">
                  <c:v>26145.73</c:v>
                </c:pt>
                <c:pt idx="4">
                  <c:v>15341.1</c:v>
                </c:pt>
                <c:pt idx="5">
                  <c:v>15641.32</c:v>
                </c:pt>
                <c:pt idx="6">
                  <c:v>7507.7</c:v>
                </c:pt>
                <c:pt idx="7">
                  <c:v>1770.7</c:v>
                </c:pt>
                <c:pt idx="8">
                  <c:v>3042.2</c:v>
                </c:pt>
                <c:pt idx="9">
                  <c:v>5291.01</c:v>
                </c:pt>
                <c:pt idx="10">
                  <c:v>102.93</c:v>
                </c:pt>
                <c:pt idx="11">
                  <c:v>13.14</c:v>
                </c:pt>
                <c:pt idx="12">
                  <c:v>1.1499999999999999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6C-4EA2-A42C-C13E0188A9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13F2-4ACC-BE0B-676B878A7873}"/>
                </c:ext>
              </c:extLst>
            </c:dLbl>
            <c:dLbl>
              <c:idx val="2"/>
              <c:layout>
                <c:manualLayout>
                  <c:x val="-2.9963983163544677E-2"/>
                  <c:y val="0.168775356646312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13F2-4ACC-BE0B-676B878A7873}"/>
                </c:ext>
              </c:extLst>
            </c:dLbl>
            <c:dLbl>
              <c:idx val="4"/>
              <c:layout>
                <c:manualLayout>
                  <c:x val="-2.9963983163544577E-2"/>
                  <c:y val="2.41107652351875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3F2-4ACC-BE0B-676B878A7873}"/>
                </c:ext>
              </c:extLst>
            </c:dLbl>
            <c:dLbl>
              <c:idx val="5"/>
              <c:layout>
                <c:manualLayout>
                  <c:x val="8.7848950638573869E-2"/>
                  <c:y val="-2.009230436265633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05607747652211"/>
                      <c:h val="9.472524802130352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(Plan1!$B$13:$B$17,Plan1!$B$19)</c:f>
              <c:numCache>
                <c:formatCode>_-* #,##0.0_-;\-* #,##0.0_-;_-* "-"??_-;_-@_-</c:formatCode>
                <c:ptCount val="6"/>
                <c:pt idx="0">
                  <c:v>67235.399999999994</c:v>
                </c:pt>
                <c:pt idx="1">
                  <c:v>12118.3</c:v>
                </c:pt>
                <c:pt idx="2">
                  <c:v>8179.6</c:v>
                </c:pt>
                <c:pt idx="3">
                  <c:v>307470.40000000002</c:v>
                </c:pt>
                <c:pt idx="4">
                  <c:v>9557.7999999999993</c:v>
                </c:pt>
                <c:pt idx="5">
                  <c:v>11785.4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3F2-4ACC-BE0B-676B878A7873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13F2-4ACC-BE0B-676B878A7873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0.15663787941971991</c:v>
                </c:pt>
                <c:pt idx="1">
                  <c:v>2.8231925654818621E-2</c:v>
                </c:pt>
                <c:pt idx="2">
                  <c:v>1.905596156937478E-2</c:v>
                </c:pt>
                <c:pt idx="3">
                  <c:v>0.71631181550690648</c:v>
                </c:pt>
                <c:pt idx="4">
                  <c:v>2.2266745254996608E-2</c:v>
                </c:pt>
                <c:pt idx="5">
                  <c:v>2.9131294005979313E-2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13F2-4ACC-BE0B-676B878A787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500" dirty="0"/>
              <a:t>Execução da Despesa Por Grupo</a:t>
            </a:r>
          </a:p>
        </c:rich>
      </c:tx>
      <c:layout>
        <c:manualLayout>
          <c:xMode val="edge"/>
          <c:yMode val="edge"/>
          <c:x val="0.20035232092006489"/>
          <c:y val="4.53181307018492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699322620338995E-2"/>
          <c:y val="0.21060429345712117"/>
          <c:w val="0.90130067737966102"/>
          <c:h val="0.76030118770278776"/>
        </c:manualLayout>
      </c:layout>
      <c:pie3DChart>
        <c:varyColors val="1"/>
        <c:ser>
          <c:idx val="0"/>
          <c:order val="0"/>
          <c:explosion val="2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E95-4AE3-9965-CBFC9D57B0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E95-4AE3-9965-CBFC9D57B0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E95-4AE3-9965-CBFC9D57B0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E95-4AE3-9965-CBFC9D57B06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DE95-4AE3-9965-CBFC9D57B06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DE95-4AE3-9965-CBFC9D57B06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DE95-4AE3-9965-CBFC9D57B064}"/>
              </c:ext>
            </c:extLst>
          </c:dPt>
          <c:dLbls>
            <c:dLbl>
              <c:idx val="0"/>
              <c:layout>
                <c:manualLayout>
                  <c:x val="-6.0669985055253006E-2"/>
                  <c:y val="9.83448168230990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95-4AE3-9965-CBFC9D57B064}"/>
                </c:ext>
              </c:extLst>
            </c:dLbl>
            <c:dLbl>
              <c:idx val="1"/>
              <c:layout>
                <c:manualLayout>
                  <c:x val="1.5520228735064695E-2"/>
                  <c:y val="3.97161760247129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95-4AE3-9965-CBFC9D57B064}"/>
                </c:ext>
              </c:extLst>
            </c:dLbl>
            <c:dLbl>
              <c:idx val="2"/>
              <c:layout>
                <c:manualLayout>
                  <c:x val="2.5396737930105859E-2"/>
                  <c:y val="-5.10636548889168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95-4AE3-9965-CBFC9D57B064}"/>
                </c:ext>
              </c:extLst>
            </c:dLbl>
            <c:dLbl>
              <c:idx val="3"/>
              <c:layout>
                <c:manualLayout>
                  <c:x val="1.9753018390082342E-2"/>
                  <c:y val="-1.89124647736728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E95-4AE3-9965-CBFC9D57B06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E95-4AE3-9965-CBFC9D57B064}"/>
                </c:ext>
              </c:extLst>
            </c:dLbl>
            <c:dLbl>
              <c:idx val="5"/>
              <c:layout>
                <c:manualLayout>
                  <c:x val="4.0916966665170564E-2"/>
                  <c:y val="-1.32387253415710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E95-4AE3-9965-CBFC9D57B06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E95-4AE3-9965-CBFC9D57B0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(Plan1!$C$36:$C$38,Plan1!$C$40:$C$43)</c:f>
              <c:numCache>
                <c:formatCode>_-* #,##0.0_-;\-* #,##0.0_-;_-* "-"??_-;_-@_-</c:formatCode>
                <c:ptCount val="7"/>
                <c:pt idx="0">
                  <c:v>298504</c:v>
                </c:pt>
                <c:pt idx="1">
                  <c:v>3717</c:v>
                </c:pt>
                <c:pt idx="2">
                  <c:v>101139</c:v>
                </c:pt>
                <c:pt idx="3">
                  <c:v>15400.9</c:v>
                </c:pt>
                <c:pt idx="4">
                  <c:v>0</c:v>
                </c:pt>
                <c:pt idx="5">
                  <c:v>11929.03</c:v>
                </c:pt>
                <c:pt idx="6">
                  <c:v>201.9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E95-4AE3-9965-CBFC9D57B064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DE95-4AE3-9965-CBFC9D57B0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DE95-4AE3-9965-CBFC9D57B0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DE95-4AE3-9965-CBFC9D57B0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DE95-4AE3-9965-CBFC9D57B06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DE95-4AE3-9965-CBFC9D57B06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DE95-4AE3-9965-CBFC9D57B06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DE95-4AE3-9965-CBFC9D57B06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DE95-4AE3-9965-CBFC9D57B06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DE95-4AE3-9965-CBFC9D57B06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DE95-4AE3-9965-CBFC9D57B06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DE95-4AE3-9965-CBFC9D57B06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DE95-4AE3-9965-CBFC9D57B06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DE95-4AE3-9965-CBFC9D57B06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DE95-4AE3-9965-CBFC9D57B06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DE95-4AE3-9965-CBFC9D57B064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DE95-4AE3-9965-CBFC9D57B0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DE95-4AE3-9965-CBFC9D57B0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DE95-4AE3-9965-CBFC9D57B0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DE95-4AE3-9965-CBFC9D57B06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DE95-4AE3-9965-CBFC9D57B06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DE95-4AE3-9965-CBFC9D57B06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DE95-4AE3-9965-CBFC9D57B06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DE95-4AE3-9965-CBFC9D57B06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DE95-4AE3-9965-CBFC9D57B06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DE95-4AE3-9965-CBFC9D57B06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DE95-4AE3-9965-CBFC9D57B06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DE95-4AE3-9965-CBFC9D57B06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DE95-4AE3-9965-CBFC9D57B06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DE95-4AE3-9965-CBFC9D57B06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(Plan1!$D$36:$D$38,Plan1!$D$40:$D$43)</c:f>
              <c:numCache>
                <c:formatCode>0.00%</c:formatCode>
                <c:ptCount val="7"/>
                <c:pt idx="0">
                  <c:v>0.69275855149075349</c:v>
                </c:pt>
                <c:pt idx="1">
                  <c:v>8.6262949102562467E-3</c:v>
                </c:pt>
                <c:pt idx="2">
                  <c:v>0.23472016167027349</c:v>
                </c:pt>
                <c:pt idx="3">
                  <c:v>3.5741916944677272E-2</c:v>
                </c:pt>
                <c:pt idx="4">
                  <c:v>0</c:v>
                </c:pt>
                <c:pt idx="5">
                  <c:v>2.7684511911028806E-2</c:v>
                </c:pt>
                <c:pt idx="6">
                  <c:v>4.685630730106904E-4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DE95-4AE3-9965-CBFC9D57B064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DE95-4AE3-9965-CBFC9D57B0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DE95-4AE3-9965-CBFC9D57B0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DE95-4AE3-9965-CBFC9D57B0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DE95-4AE3-9965-CBFC9D57B06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DE95-4AE3-9965-CBFC9D57B06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DE95-4AE3-9965-CBFC9D57B06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DE95-4AE3-9965-CBFC9D57B06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DE95-4AE3-9965-CBFC9D57B06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DE95-4AE3-9965-CBFC9D57B06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DE95-4AE3-9965-CBFC9D57B06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DE95-4AE3-9965-CBFC9D57B06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DE95-4AE3-9965-CBFC9D57B06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DE95-4AE3-9965-CBFC9D57B06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DE95-4AE3-9965-CBFC9D57B06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(Plan1!$E$36:$E$38,Plan1!$E$40:$E$43)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DE95-4AE3-9965-CBFC9D57B06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74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2168" y="0"/>
            <a:ext cx="2928995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421"/>
            <a:ext cx="2930574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2168" y="9446421"/>
            <a:ext cx="2928995" cy="49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932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467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7422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278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373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36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8422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2613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76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547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619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352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096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020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264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165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509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35103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587" r:id="rId1"/>
    <p:sldLayoutId id="2147484588" r:id="rId2"/>
    <p:sldLayoutId id="2147484589" r:id="rId3"/>
    <p:sldLayoutId id="2147484590" r:id="rId4"/>
    <p:sldLayoutId id="2147484591" r:id="rId5"/>
    <p:sldLayoutId id="2147484592" r:id="rId6"/>
    <p:sldLayoutId id="2147484593" r:id="rId7"/>
    <p:sldLayoutId id="2147484594" r:id="rId8"/>
    <p:sldLayoutId id="2147484595" r:id="rId9"/>
    <p:sldLayoutId id="2147484596" r:id="rId10"/>
    <p:sldLayoutId id="2147484597" r:id="rId11"/>
    <p:sldLayoutId id="2147484598" r:id="rId12"/>
    <p:sldLayoutId id="2147484599" r:id="rId13"/>
    <p:sldLayoutId id="2147484600" r:id="rId14"/>
    <p:sldLayoutId id="2147484601" r:id="rId15"/>
    <p:sldLayoutId id="2147484602" r:id="rId16"/>
    <p:sldLayoutId id="21474846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933056"/>
            <a:ext cx="6192687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123728" y="188640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>
                <a:solidFill>
                  <a:schemeClr val="bg1"/>
                </a:solidFill>
              </a:rPr>
              <a:t>Despesas por Função de Governo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4007116"/>
              </p:ext>
            </p:extLst>
          </p:nvPr>
        </p:nvGraphicFramePr>
        <p:xfrm>
          <a:off x="179512" y="665694"/>
          <a:ext cx="8856984" cy="6192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543465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2023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705845"/>
              </p:ext>
            </p:extLst>
          </p:nvPr>
        </p:nvGraphicFramePr>
        <p:xfrm>
          <a:off x="467544" y="1124744"/>
          <a:ext cx="8352929" cy="4896549"/>
        </p:xfrm>
        <a:graphic>
          <a:graphicData uri="http://schemas.openxmlformats.org/drawingml/2006/table">
            <a:tbl>
              <a:tblPr/>
              <a:tblGrid>
                <a:gridCol w="4850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96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404.561,50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403.360,00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1.201,50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11.785,40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27.329,93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-15.544,53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430.689,93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5308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-14.343,03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27584" y="365107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075400"/>
              </p:ext>
            </p:extLst>
          </p:nvPr>
        </p:nvGraphicFramePr>
        <p:xfrm>
          <a:off x="636910" y="764704"/>
          <a:ext cx="8188906" cy="5407019"/>
        </p:xfrm>
        <a:graphic>
          <a:graphicData uri="http://schemas.openxmlformats.org/drawingml/2006/table">
            <a:tbl>
              <a:tblPr/>
              <a:tblGrid>
                <a:gridCol w="2387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418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396.381,95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11.785,47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408.167,42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412.842,81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15.399,18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428.241,99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21,93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-20.096,50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7980" y="43650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Demonstrativo Resumido da Despesa com Pessoal – 3º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053709"/>
              </p:ext>
            </p:extLst>
          </p:nvPr>
        </p:nvGraphicFramePr>
        <p:xfrm>
          <a:off x="683568" y="1046106"/>
          <a:ext cx="8064898" cy="5188984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67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394.358,68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240.673,74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61,03%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212.953,69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202.306,00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1" y="0"/>
            <a:ext cx="853244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3º Quadrimestre de 2023</a:t>
            </a:r>
          </a:p>
          <a:p>
            <a:pPr algn="ctr">
              <a:defRPr/>
            </a:pPr>
            <a:endParaRPr lang="pt-BR" sz="1600" b="1" dirty="0"/>
          </a:p>
          <a:p>
            <a:pPr algn="ctr"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789134"/>
              </p:ext>
            </p:extLst>
          </p:nvPr>
        </p:nvGraphicFramePr>
        <p:xfrm>
          <a:off x="431540" y="1431161"/>
          <a:ext cx="8280919" cy="4353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919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7090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2023</a:t>
                      </a: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Profissionais da Educação – 100,0%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R$ 73.255.357,70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com Profissionais da Educação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fontAlgn="b"/>
                      <a:endParaRPr lang="pt-BR" sz="25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31,53%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 62.903.121,82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-315416"/>
            <a:ext cx="7676047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3º Quadrimestre de 2023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434331"/>
              </p:ext>
            </p:extLst>
          </p:nvPr>
        </p:nvGraphicFramePr>
        <p:xfrm>
          <a:off x="683568" y="1412776"/>
          <a:ext cx="7992888" cy="4388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4775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28289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2023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7069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Próprios</a:t>
                      </a:r>
                    </a:p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l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VALOR APLICADO R</a:t>
                      </a:r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$ 58.690.189,10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</a:rPr>
                        <a:t>34,4%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983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1" y="1916832"/>
            <a:ext cx="5760639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-1071092" y="5085184"/>
            <a:ext cx="1152270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5569" y="4350436"/>
            <a:ext cx="8175625" cy="2016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3º Quadrimestre de 2023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2924175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20081" y="626740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2023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454475"/>
              </p:ext>
            </p:extLst>
          </p:nvPr>
        </p:nvGraphicFramePr>
        <p:xfrm>
          <a:off x="467543" y="1340768"/>
          <a:ext cx="8208913" cy="4457412"/>
        </p:xfrm>
        <a:graphic>
          <a:graphicData uri="http://schemas.openxmlformats.org/drawingml/2006/table">
            <a:tbl>
              <a:tblPr/>
              <a:tblGrid>
                <a:gridCol w="306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9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89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403.231,8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404.561,5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5.420,0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11.785,4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217,44%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11.440,0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12.894,1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112,71%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6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420.091,8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429.241,0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6679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321213"/>
              </p:ext>
            </p:extLst>
          </p:nvPr>
        </p:nvGraphicFramePr>
        <p:xfrm>
          <a:off x="827584" y="1196752"/>
          <a:ext cx="7632849" cy="4903441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404.561,5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67.235,4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12.118,3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8.179,6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307.470,4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9.557,8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11.785,4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11.785,4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12.894,1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429.241,0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375018"/>
              </p:ext>
            </p:extLst>
          </p:nvPr>
        </p:nvGraphicFramePr>
        <p:xfrm>
          <a:off x="338819" y="5762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245086"/>
              </p:ext>
            </p:extLst>
          </p:nvPr>
        </p:nvGraphicFramePr>
        <p:xfrm>
          <a:off x="-180527" y="537172"/>
          <a:ext cx="9324528" cy="6320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765728"/>
              </p:ext>
            </p:extLst>
          </p:nvPr>
        </p:nvGraphicFramePr>
        <p:xfrm>
          <a:off x="755576" y="548680"/>
          <a:ext cx="7920879" cy="4636296"/>
        </p:xfrm>
        <a:graphic>
          <a:graphicData uri="http://schemas.openxmlformats.org/drawingml/2006/table">
            <a:tbl>
              <a:tblPr/>
              <a:tblGrid>
                <a:gridCol w="3492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363.953,8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403.360,0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53.138,0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27.329,9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9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294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420.091,8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430.891,8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2023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715697"/>
              </p:ext>
            </p:extLst>
          </p:nvPr>
        </p:nvGraphicFramePr>
        <p:xfrm>
          <a:off x="828382" y="1135119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4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403.360,0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93,61%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Pessoal e Encargos Sociais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298.504,0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69,28%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Juros e Encargos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3.717,0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Outras Despesas Correntes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101.139,0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23,47%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27.329,9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Investimentos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15.400,9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Inversões Financeiras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Amortização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11.929,0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</a:t>
                      </a:r>
                      <a:r>
                        <a:rPr lang="pt-BR" sz="2000" b="1" u="none" strike="noStrike" dirty="0" err="1">
                          <a:effectLst/>
                        </a:rPr>
                        <a:t>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430.891,8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9638190"/>
              </p:ext>
            </p:extLst>
          </p:nvPr>
        </p:nvGraphicFramePr>
        <p:xfrm>
          <a:off x="0" y="0"/>
          <a:ext cx="9001156" cy="6715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760" y="116632"/>
            <a:ext cx="8700728" cy="6731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5 - 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940744"/>
              </p:ext>
            </p:extLst>
          </p:nvPr>
        </p:nvGraphicFramePr>
        <p:xfrm>
          <a:off x="425236" y="908720"/>
          <a:ext cx="8377775" cy="56969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2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3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13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8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Funções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Valor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140.410,4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53611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116.805,5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27,11%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98.617,0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22,89%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26.145,7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6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15.341,1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15.641,3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7.507,7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1.770,7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3.042,2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5.291,0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Desporto e Lazer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102,9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679821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13,1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6670473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Ambiental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1,2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Intra-Orçamentárias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202,0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813833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430.891,8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95021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2489</TotalTime>
  <Words>778</Words>
  <Application>Microsoft Office PowerPoint</Application>
  <PresentationFormat>Apresentação na tela (4:3)</PresentationFormat>
  <Paragraphs>269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4" baseType="lpstr"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Fatia</vt:lpstr>
      <vt:lpstr>Apresentação do PowerPoint</vt:lpstr>
      <vt:lpstr>Apresentação do PowerPoint</vt:lpstr>
      <vt:lpstr>Quadro 1 – Execução Orçamentária da Receita 3º Quadrimestre de 2023</vt:lpstr>
      <vt:lpstr>Quadro 2 – Composição das Receitas Arrecadadas  3º Quadrimestre de 2023</vt:lpstr>
      <vt:lpstr>Apresentação do PowerPoint</vt:lpstr>
      <vt:lpstr>Quadro 3 – Execução Orçamentária da Despesa   3º Quadrimestre de 2023</vt:lpstr>
      <vt:lpstr>Quadro 4 – Despesas por Categoria Econômica   3º Quadrimestre de 2023</vt:lpstr>
      <vt:lpstr>Apresentação do PowerPoint</vt:lpstr>
      <vt:lpstr>Quadro 5 - Onde foram aplicados os recursos, por função de Governo?</vt:lpstr>
      <vt:lpstr>Apresentação do PowerPoint</vt:lpstr>
      <vt:lpstr>Quadro 6 – Composição do Resultado Orçamentário  3º Quadrimestre de 2023</vt:lpstr>
      <vt:lpstr>Quadro 7 – Demo. Resumido do Resultado Primário  3º Quadrimestre de 2023</vt:lpstr>
      <vt:lpstr>Quadro 8 – Demonstrativo Resumido da Despesa com Pessoal – 3º Quadrimestre de 2023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 Seropédica</cp:lastModifiedBy>
  <cp:revision>282</cp:revision>
  <cp:lastPrinted>2024-02-28T11:39:14Z</cp:lastPrinted>
  <dcterms:created xsi:type="dcterms:W3CDTF">2009-09-30T17:11:41Z</dcterms:created>
  <dcterms:modified xsi:type="dcterms:W3CDTF">2024-02-28T11:39:23Z</dcterms:modified>
</cp:coreProperties>
</file>