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theme/themeOverride1.xml" ContentType="application/vnd.openxmlformats-officedocument.themeOverride+xml"/>
  <Override PartName="/ppt/charts/chart7.xml" ContentType="application/vnd.openxmlformats-officedocument.drawingml.chart+xml"/>
  <Override PartName="/ppt/theme/themeOverride2.xml" ContentType="application/vnd.openxmlformats-officedocument.themeOverr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0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1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33" r:id="rId1"/>
  </p:sldMasterIdLst>
  <p:handoutMasterIdLst>
    <p:handoutMasterId r:id="rId19"/>
  </p:handoutMasterIdLst>
  <p:sldIdLst>
    <p:sldId id="257" r:id="rId2"/>
    <p:sldId id="276" r:id="rId3"/>
    <p:sldId id="294" r:id="rId4"/>
    <p:sldId id="262" r:id="rId5"/>
    <p:sldId id="286" r:id="rId6"/>
    <p:sldId id="264" r:id="rId7"/>
    <p:sldId id="265" r:id="rId8"/>
    <p:sldId id="287" r:id="rId9"/>
    <p:sldId id="282" r:id="rId10"/>
    <p:sldId id="300" r:id="rId11"/>
    <p:sldId id="268" r:id="rId12"/>
    <p:sldId id="301" r:id="rId13"/>
    <p:sldId id="271" r:id="rId14"/>
    <p:sldId id="269" r:id="rId15"/>
    <p:sldId id="291" r:id="rId16"/>
    <p:sldId id="293" r:id="rId17"/>
    <p:sldId id="292" r:id="rId18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A010"/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34578" autoAdjust="0"/>
    <p:restoredTop sz="90877" autoAdjust="0"/>
  </p:normalViewPr>
  <p:slideViewPr>
    <p:cSldViewPr>
      <p:cViewPr varScale="1">
        <p:scale>
          <a:sx n="113" d="100"/>
          <a:sy n="113" d="100"/>
        </p:scale>
        <p:origin x="224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0\3&#186;%20Qd%202020\Quadros%20Rel.%20da%20Audi&#234;ncia%20P&#250;blica%202018%20-%203&#186;Quad.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D:\FERNANDO\CGM\Audi&#234;ncia%20Publica\2024\1%20Qd\Quadros%20Rel.%20da%20Audi&#234;ncia%20P&#250;blica%203%20Quad%202022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FERNANDO\CGM\Audi&#234;ncia%20Publica\2024\1%20Qd\Quadros%20Rel.%20da%20Audi&#234;ncia%20P&#250;blica%203%20Quad%202022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2\2%20QD\Quadros%20Rel.%20da%20Audi&#234;ncia%20P&#250;blica%202%20Quad%20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FERNANDO\CGM\Audi&#234;ncia%20Publica\2022\3%20QD\Quadros%20Rel.%20da%20Audi&#234;ncia%20P&#250;blica%202%20Quad%20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G:\Meu%20Drive\3%20Qd%202023\Quadros%20Rel.%20da%20Audi&#234;ncia%20P&#250;blica%203%20Quad%20202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FERNANDO\CGM\Audi&#234;ncia%20Publica\2024\1%20Qd\Quadros%20Rel.%20da%20Audi&#234;ncia%20P&#250;blica%203%20Quad%202022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EMPLA\Documents\Quadros%20Rel.%20da%20Audi&#234;ncia%20P&#250;blica%202013%20-%20PMS.xlsx" TargetMode="External"/><Relationship Id="rId1" Type="http://schemas.openxmlformats.org/officeDocument/2006/relationships/themeOverride" Target="../theme/themeOverride1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D:\Administrador\CGM\Audi&#234;ncia%20Publica\Quadros%20Rel.%20da%20Audi&#234;ncia%20P&#250;blica%202013.xlsx" TargetMode="External"/><Relationship Id="rId1" Type="http://schemas.openxmlformats.org/officeDocument/2006/relationships/themeOverride" Target="../theme/themeOverride2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GM\Audi&#234;ncia%20Publica\2019\1&#186;%20Quad\Quadros%20Rel.%20da%20Audi&#234;ncia%20P&#250;blica%202018%20-%201&#186;%20Quad.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E:\FERNANDO\CGM\Audi&#234;ncia%20Publica\2022\3%20QD\Quadros%20Rel.%20da%20Audi&#234;ncia%20P&#250;blica%202%20Quad%20202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E02-4168-B2B3-03076BCF93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E02-4168-B2B3-03076BCF93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E02-4168-B2B3-03076BCF93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E02-4168-B2B3-03076BCF93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E02-4168-B2B3-03076BCF93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EE02-4168-B2B3-03076BCF93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EE02-4168-B2B3-03076BCF93D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E02-4168-B2B3-03076BCF93D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E02-4168-B2B3-03076BCF93D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E02-4168-B2B3-03076BCF93D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E02-4168-B2B3-03076BCF93D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E02-4168-B2B3-03076BCF93D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EE02-4168-B2B3-03076BCF93D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EE02-4168-B2B3-03076BCF93D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EE02-4168-B2B3-03076BCF93DF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E02-4168-B2B3-03076BCF93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E02-4168-B2B3-03076BCF93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E02-4168-B2B3-03076BCF93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E02-4168-B2B3-03076BCF93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EE02-4168-B2B3-03076BCF93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EE02-4168-B2B3-03076BCF93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EE02-4168-B2B3-03076BCF93D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E02-4168-B2B3-03076BCF93D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E02-4168-B2B3-03076BCF93D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E02-4168-B2B3-03076BCF93D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E02-4168-B2B3-03076BCF93D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EE02-4168-B2B3-03076BCF93D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EE02-4168-B2B3-03076BCF93D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EE02-4168-B2B3-03076BCF93D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0.11776788342753912</c:v>
                </c:pt>
                <c:pt idx="1">
                  <c:v>2.9444651176503963E-2</c:v>
                </c:pt>
                <c:pt idx="2">
                  <c:v>5.0202386467244932E-3</c:v>
                </c:pt>
                <c:pt idx="3">
                  <c:v>0</c:v>
                </c:pt>
                <c:pt idx="4">
                  <c:v>0.81071806209317776</c:v>
                </c:pt>
                <c:pt idx="5">
                  <c:v>1.5145592728114186E-2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EE02-4168-B2B3-03076BCF93D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Execução da Despesa Por Grupo</a:t>
            </a:r>
          </a:p>
        </c:rich>
      </c:tx>
      <c:layout>
        <c:manualLayout>
          <c:xMode val="edge"/>
          <c:yMode val="edge"/>
          <c:x val="6.760767460372813E-2"/>
          <c:y val="0.1012418769118273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3055555555556488E-2"/>
          <c:y val="0.25788538114978893"/>
          <c:w val="0.81666666666666654"/>
          <c:h val="0.67519513331862258"/>
        </c:manualLayout>
      </c:layout>
      <c:pie3DChart>
        <c:varyColors val="1"/>
        <c:ser>
          <c:idx val="0"/>
          <c:order val="0"/>
          <c:explosion val="5"/>
          <c:dPt>
            <c:idx val="0"/>
            <c:bubble3D val="0"/>
            <c:explosion val="15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31B4-42BD-80D2-DF9B0E612DD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31B4-42BD-80D2-DF9B0E612DD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31B4-42BD-80D2-DF9B0E612DD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31B4-42BD-80D2-DF9B0E612DD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31B4-42BD-80D2-DF9B0E612DD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31B4-42BD-80D2-DF9B0E612DD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31B4-42BD-80D2-DF9B0E612DDC}"/>
              </c:ext>
            </c:extLst>
          </c:dPt>
          <c:dLbls>
            <c:dLbl>
              <c:idx val="0"/>
              <c:layout>
                <c:manualLayout>
                  <c:x val="-0.22642381121685434"/>
                  <c:y val="-0.1565206436228679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1B4-42BD-80D2-DF9B0E612DDC}"/>
                </c:ext>
              </c:extLst>
            </c:dLbl>
            <c:dLbl>
              <c:idx val="1"/>
              <c:layout>
                <c:manualLayout>
                  <c:x val="0"/>
                  <c:y val="-3.864707249947354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1B4-42BD-80D2-DF9B0E612DDC}"/>
                </c:ext>
              </c:extLst>
            </c:dLbl>
            <c:dLbl>
              <c:idx val="2"/>
              <c:layout>
                <c:manualLayout>
                  <c:x val="0.23626832474802173"/>
                  <c:y val="3.285001162455244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1B4-42BD-80D2-DF9B0E612DDC}"/>
                </c:ext>
              </c:extLst>
            </c:dLbl>
            <c:dLbl>
              <c:idx val="3"/>
              <c:layout>
                <c:manualLayout>
                  <c:x val="1.6407522551945958E-2"/>
                  <c:y val="-1.9323536249736773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1B4-42BD-80D2-DF9B0E612DDC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1B4-42BD-80D2-DF9B0E612DDC}"/>
                </c:ext>
              </c:extLst>
            </c:dLbl>
            <c:dLbl>
              <c:idx val="5"/>
              <c:layout>
                <c:manualLayout>
                  <c:x val="0.11157115335323252"/>
                  <c:y val="-2.512059712465784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1B4-42BD-80D2-DF9B0E612DDC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>
                  <c15:layout>
                    <c:manualLayout>
                      <c:w val="0.24361889485129359"/>
                      <c:h val="0.1383758430843650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31B4-42BD-80D2-DF9B0E612D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(Plan1!$C$36:$C$38,Plan1!$C$40:$C$43)</c:f>
              <c:numCache>
                <c:formatCode>_-* #,##0.0_-;\-* #,##0.0_-;_-* "-"??_-;_-@_-</c:formatCode>
                <c:ptCount val="7"/>
                <c:pt idx="0">
                  <c:v>103200.5</c:v>
                </c:pt>
                <c:pt idx="1">
                  <c:v>1890.5</c:v>
                </c:pt>
                <c:pt idx="2">
                  <c:v>42897.95</c:v>
                </c:pt>
                <c:pt idx="3">
                  <c:v>1343.61</c:v>
                </c:pt>
                <c:pt idx="4">
                  <c:v>0</c:v>
                </c:pt>
                <c:pt idx="5">
                  <c:v>4045.45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1B4-42BD-80D2-DF9B0E612DDC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31B4-42BD-80D2-DF9B0E612DD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31B4-42BD-80D2-DF9B0E612DD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31B4-42BD-80D2-DF9B0E612DD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31B4-42BD-80D2-DF9B0E612DD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31B4-42BD-80D2-DF9B0E612DD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31B4-42BD-80D2-DF9B0E612DD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31B4-42BD-80D2-DF9B0E612DDC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31B4-42BD-80D2-DF9B0E612DDC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31B4-42BD-80D2-DF9B0E612DDC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31B4-42BD-80D2-DF9B0E612DDC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31B4-42BD-80D2-DF9B0E612DDC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31B4-42BD-80D2-DF9B0E612DDC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31B4-42BD-80D2-DF9B0E612DDC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31B4-42BD-80D2-DF9B0E612DDC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(Plan1!#REF!,Plan1!#REF!)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31B4-42BD-80D2-DF9B0E612DDC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31B4-42BD-80D2-DF9B0E612DD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31B4-42BD-80D2-DF9B0E612DD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31B4-42BD-80D2-DF9B0E612DD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31B4-42BD-80D2-DF9B0E612DD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31B4-42BD-80D2-DF9B0E612DD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31B4-42BD-80D2-DF9B0E612DD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31B4-42BD-80D2-DF9B0E612DDC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31B4-42BD-80D2-DF9B0E612DDC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31B4-42BD-80D2-DF9B0E612DDC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31B4-42BD-80D2-DF9B0E612DDC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31B4-42BD-80D2-DF9B0E612DDC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31B4-42BD-80D2-DF9B0E612DDC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31B4-42BD-80D2-DF9B0E612DDC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31B4-42BD-80D2-DF9B0E612DDC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(Plan1!$D$36:$D$38,Plan1!$D$40:$D$43)</c:f>
              <c:numCache>
                <c:formatCode>0.00%</c:formatCode>
                <c:ptCount val="7"/>
                <c:pt idx="0">
                  <c:v>0.67285069091716598</c:v>
                </c:pt>
                <c:pt idx="1">
                  <c:v>1.2325756475781631E-2</c:v>
                </c:pt>
                <c:pt idx="2">
                  <c:v>0.27968774663330159</c:v>
                </c:pt>
                <c:pt idx="3">
                  <c:v>8.760121480256523E-3</c:v>
                </c:pt>
                <c:pt idx="4">
                  <c:v>0</c:v>
                </c:pt>
                <c:pt idx="5">
                  <c:v>2.6375684493494207E-2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31B4-42BD-80D2-DF9B0E612DDC}"/>
            </c:ext>
          </c:extLst>
        </c:ser>
        <c:ser>
          <c:idx val="3"/>
          <c:order val="3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31B4-42BD-80D2-DF9B0E612DD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31B4-42BD-80D2-DF9B0E612DD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31B4-42BD-80D2-DF9B0E612DD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4-31B4-42BD-80D2-DF9B0E612DD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6-31B4-42BD-80D2-DF9B0E612DD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8-31B4-42BD-80D2-DF9B0E612DD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A-31B4-42BD-80D2-DF9B0E612DDC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31B4-42BD-80D2-DF9B0E612DDC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31B4-42BD-80D2-DF9B0E612DDC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31B4-42BD-80D2-DF9B0E612DDC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4-31B4-42BD-80D2-DF9B0E612DDC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6-31B4-42BD-80D2-DF9B0E612DDC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8-31B4-42BD-80D2-DF9B0E612DDC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A-31B4-42BD-80D2-DF9B0E612DDC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(Plan1!$E$36:$E$38,Plan1!$E$40:$E$43)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3B-31B4-42BD-80D2-DF9B0E612DDC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25865792417974"/>
          <c:y val="2.5775415850715386E-2"/>
          <c:w val="0.86521908255925895"/>
          <c:h val="0.75631238430000414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tint val="96000"/>
                    <a:lumMod val="104000"/>
                  </a:schemeClr>
                </a:gs>
                <a:gs pos="100000">
                  <a:schemeClr val="accent1">
                    <a:shade val="98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60000"/>
                </a:srgbClr>
              </a:outerShdw>
            </a:effectLst>
          </c:spPr>
          <c:invertIfNegative val="0"/>
          <c:cat>
            <c:strRef>
              <c:f>Plan1!$A$51:$A$63</c:f>
              <c:strCache>
                <c:ptCount val="10"/>
                <c:pt idx="0">
                  <c:v>Educação</c:v>
                </c:pt>
                <c:pt idx="1">
                  <c:v>Saúde</c:v>
                </c:pt>
                <c:pt idx="2">
                  <c:v>Administração</c:v>
                </c:pt>
                <c:pt idx="3">
                  <c:v>Previdência Social</c:v>
                </c:pt>
                <c:pt idx="4">
                  <c:v>Legislativa</c:v>
                </c:pt>
                <c:pt idx="5">
                  <c:v>Urbanismo</c:v>
                </c:pt>
                <c:pt idx="6">
                  <c:v>Segurança Pública</c:v>
                </c:pt>
                <c:pt idx="7">
                  <c:v>Trabalho</c:v>
                </c:pt>
                <c:pt idx="8">
                  <c:v>Assistência Social</c:v>
                </c:pt>
                <c:pt idx="9">
                  <c:v>Cultura</c:v>
                </c:pt>
              </c:strCache>
              <c:extLst/>
            </c:strRef>
          </c:cat>
          <c:val>
            <c:numRef>
              <c:f>Plan1!$B$51:$B$63</c:f>
              <c:numCache>
                <c:formatCode>_-* #,##0.0_-;\-* #,##0.0_-;_-* "-"??_-;_-@_-</c:formatCode>
                <c:ptCount val="10"/>
                <c:pt idx="0">
                  <c:v>48071.15</c:v>
                </c:pt>
                <c:pt idx="1">
                  <c:v>39265.56</c:v>
                </c:pt>
                <c:pt idx="2">
                  <c:v>43490.400000000001</c:v>
                </c:pt>
                <c:pt idx="3">
                  <c:v>7117.99</c:v>
                </c:pt>
                <c:pt idx="4">
                  <c:v>5029.51</c:v>
                </c:pt>
                <c:pt idx="5">
                  <c:v>6338.73</c:v>
                </c:pt>
                <c:pt idx="6">
                  <c:v>1661.8</c:v>
                </c:pt>
                <c:pt idx="7">
                  <c:v>728.16</c:v>
                </c:pt>
                <c:pt idx="8">
                  <c:v>877.4</c:v>
                </c:pt>
                <c:pt idx="9">
                  <c:v>780.11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5C5E-40C9-8A9F-D2A76B0748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478884319"/>
        <c:axId val="1478884735"/>
      </c:barChart>
      <c:catAx>
        <c:axId val="14788843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78884735"/>
        <c:crosses val="autoZero"/>
        <c:auto val="1"/>
        <c:lblAlgn val="ctr"/>
        <c:lblOffset val="100"/>
        <c:noMultiLvlLbl val="0"/>
      </c:catAx>
      <c:valAx>
        <c:axId val="14788847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788843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F601-4179-A93F-1940E91A3FB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F601-4179-A93F-1940E91A3FB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F601-4179-A93F-1940E91A3FB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F601-4179-A93F-1940E91A3FB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F601-4179-A93F-1940E91A3FB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F601-4179-A93F-1940E91A3FB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F601-4179-A93F-1940E91A3FB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F601-4179-A93F-1940E91A3FB1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F601-4179-A93F-1940E91A3FB1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F601-4179-A93F-1940E91A3FB1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F601-4179-A93F-1940E91A3FB1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F601-4179-A93F-1940E91A3FB1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F601-4179-A93F-1940E91A3FB1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F601-4179-A93F-1940E91A3FB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F601-4179-A93F-1940E91A3FB1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F601-4179-A93F-1940E91A3FB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F601-4179-A93F-1940E91A3FB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F601-4179-A93F-1940E91A3FB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F601-4179-A93F-1940E91A3FB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F601-4179-A93F-1940E91A3FB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F601-4179-A93F-1940E91A3FB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F601-4179-A93F-1940E91A3FB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F601-4179-A93F-1940E91A3FB1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F601-4179-A93F-1940E91A3FB1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F601-4179-A93F-1940E91A3FB1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F601-4179-A93F-1940E91A3FB1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F601-4179-A93F-1940E91A3FB1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F601-4179-A93F-1940E91A3FB1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F601-4179-A93F-1940E91A3FB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0.12931836759945817</c:v>
                </c:pt>
                <c:pt idx="1">
                  <c:v>1.9435204576597583E-2</c:v>
                </c:pt>
                <c:pt idx="2">
                  <c:v>3.4493300565624704E-2</c:v>
                </c:pt>
                <c:pt idx="3">
                  <c:v>0</c:v>
                </c:pt>
                <c:pt idx="4">
                  <c:v>0.72974307975216224</c:v>
                </c:pt>
                <c:pt idx="5">
                  <c:v>6.4730923493894213E-2</c:v>
                </c:pt>
                <c:pt idx="6">
                  <c:v>4.8474232959718451E-3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F601-4179-A93F-1940E91A3FB1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EF1-4E25-AE33-343D70A1271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EF1-4E25-AE33-343D70A1271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EF1-4E25-AE33-343D70A1271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EF1-4E25-AE33-343D70A1271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EF1-4E25-AE33-343D70A1271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EEF1-4E25-AE33-343D70A1271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EEF1-4E25-AE33-343D70A1271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EF1-4E25-AE33-343D70A1271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EF1-4E25-AE33-343D70A1271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EF1-4E25-AE33-343D70A1271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EF1-4E25-AE33-343D70A1271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EF1-4E25-AE33-343D70A12719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EEF1-4E25-AE33-343D70A1271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EEF1-4E25-AE33-343D70A1271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EEF1-4E25-AE33-343D70A12719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EF1-4E25-AE33-343D70A1271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EF1-4E25-AE33-343D70A1271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EF1-4E25-AE33-343D70A1271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EF1-4E25-AE33-343D70A1271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EEF1-4E25-AE33-343D70A1271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EEF1-4E25-AE33-343D70A1271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EEF1-4E25-AE33-343D70A1271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EF1-4E25-AE33-343D70A1271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EF1-4E25-AE33-343D70A1271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EF1-4E25-AE33-343D70A1271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EF1-4E25-AE33-343D70A1271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EEF1-4E25-AE33-343D70A12719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EEF1-4E25-AE33-343D70A1271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EEF1-4E25-AE33-343D70A1271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0.13923976844724992</c:v>
                </c:pt>
                <c:pt idx="1">
                  <c:v>1.96634252771281E-2</c:v>
                </c:pt>
                <c:pt idx="2">
                  <c:v>3.4559224160288185E-2</c:v>
                </c:pt>
                <c:pt idx="3">
                  <c:v>0</c:v>
                </c:pt>
                <c:pt idx="4">
                  <c:v>0.73589329348811428</c:v>
                </c:pt>
                <c:pt idx="5">
                  <c:v>4.6218471399714016E-2</c:v>
                </c:pt>
                <c:pt idx="6">
                  <c:v>3.5124516190397225E-3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EEF1-4E25-AE33-343D70A12719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13F2-4ACC-BE0B-676B878A787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13F2-4ACC-BE0B-676B878A787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13F2-4ACC-BE0B-676B878A787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13F2-4ACC-BE0B-676B878A787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13F2-4ACC-BE0B-676B878A787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13F2-4ACC-BE0B-676B878A787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13F2-4ACC-BE0B-676B878A787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13F2-4ACC-BE0B-676B878A787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13F2-4ACC-BE0B-676B878A787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13F2-4ACC-BE0B-676B878A787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13F2-4ACC-BE0B-676B878A7873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13F2-4ACC-BE0B-676B878A787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13F2-4ACC-BE0B-676B878A787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13F2-4ACC-BE0B-676B878A7873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(Plan1!$C$13:$C$17,Plan1!$C$19)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D-13F2-4ACC-BE0B-676B878A7873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13F2-4ACC-BE0B-676B878A787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13F2-4ACC-BE0B-676B878A787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13F2-4ACC-BE0B-676B878A787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13F2-4ACC-BE0B-676B878A787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13F2-4ACC-BE0B-676B878A787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13F2-4ACC-BE0B-676B878A787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13F2-4ACC-BE0B-676B878A787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13F2-4ACC-BE0B-676B878A787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13F2-4ACC-BE0B-676B878A787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13F2-4ACC-BE0B-676B878A787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13F2-4ACC-BE0B-676B878A7873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13F2-4ACC-BE0B-676B878A787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13F2-4ACC-BE0B-676B878A787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13F2-4ACC-BE0B-676B878A7873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(Plan1!$D$13:$D$17,Plan1!$D$19)</c:f>
              <c:numCache>
                <c:formatCode>0.00%</c:formatCode>
                <c:ptCount val="6"/>
                <c:pt idx="0">
                  <c:v>0.15663787941971991</c:v>
                </c:pt>
                <c:pt idx="1">
                  <c:v>2.8231925654818621E-2</c:v>
                </c:pt>
                <c:pt idx="2">
                  <c:v>1.905596156937478E-2</c:v>
                </c:pt>
                <c:pt idx="3">
                  <c:v>0.71631181550690648</c:v>
                </c:pt>
                <c:pt idx="4">
                  <c:v>2.2266745254996608E-2</c:v>
                </c:pt>
                <c:pt idx="5">
                  <c:v>2.9131294005979313E-2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13F2-4ACC-BE0B-676B878A7873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0"/>
          <c:order val="0"/>
          <c:explosion val="2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FAED-4660-A87F-2A6BA35C137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FAED-4660-A87F-2A6BA35C137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FAED-4660-A87F-2A6BA35C1370}"/>
              </c:ext>
            </c:extLst>
          </c:dPt>
          <c:dPt>
            <c:idx val="3"/>
            <c:bubble3D val="0"/>
            <c:explosion val="22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FAED-4660-A87F-2A6BA35C1370}"/>
              </c:ext>
            </c:extLst>
          </c:dPt>
          <c:dPt>
            <c:idx val="4"/>
            <c:bubble3D val="0"/>
            <c:explosion val="17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FAED-4660-A87F-2A6BA35C137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FAED-4660-A87F-2A6BA35C137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FAED-4660-A87F-2A6BA35C1370}"/>
              </c:ext>
            </c:extLst>
          </c:dPt>
          <c:dLbls>
            <c:dLbl>
              <c:idx val="0"/>
              <c:layout>
                <c:manualLayout>
                  <c:x val="-3.6262845145970404E-2"/>
                  <c:y val="-1.04981721607652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AED-4660-A87F-2A6BA35C1370}"/>
                </c:ext>
              </c:extLst>
            </c:dLbl>
            <c:dLbl>
              <c:idx val="1"/>
              <c:layout>
                <c:manualLayout>
                  <c:x val="-1.6483111429987701E-3"/>
                  <c:y val="-4.199268864306082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AED-4660-A87F-2A6BA35C1370}"/>
                </c:ext>
              </c:extLst>
            </c:dLbl>
            <c:dLbl>
              <c:idx val="2"/>
              <c:layout>
                <c:manualLayout>
                  <c:x val="-8.2415557149931248E-3"/>
                  <c:y val="0.161671851275784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AED-4660-A87F-2A6BA35C1370}"/>
                </c:ext>
              </c:extLst>
            </c:dLbl>
            <c:dLbl>
              <c:idx val="3"/>
              <c:layout>
                <c:manualLayout>
                  <c:x val="0.22911524887681223"/>
                  <c:y val="-0.2561554007226709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AED-4660-A87F-2A6BA35C1370}"/>
                </c:ext>
              </c:extLst>
            </c:dLbl>
            <c:dLbl>
              <c:idx val="4"/>
              <c:layout>
                <c:manualLayout>
                  <c:x val="-9.2305424007924353E-2"/>
                  <c:y val="1.679707545722432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F32ACFF-DFC0-4C11-ACD6-2B754D065598}" type="CATEGORYNAME">
                      <a:rPr lang="en-US" sz="1300">
                        <a:solidFill>
                          <a:schemeClr val="tx1"/>
                        </a:solidFill>
                      </a:rPr>
                      <a:pPr>
                        <a:defRPr sz="1300">
                          <a:solidFill>
                            <a:schemeClr val="tx1"/>
                          </a:solidFill>
                        </a:defRPr>
                      </a:pPr>
                      <a:t>[NOME DA CATEGORIA]</a:t>
                    </a:fld>
                    <a:r>
                      <a:rPr lang="en-US" sz="1300" dirty="0">
                        <a:solidFill>
                          <a:schemeClr val="tx1"/>
                        </a:solidFill>
                      </a:rPr>
                      <a:t>
0,29%</a:t>
                    </a:r>
                  </a:p>
                  <a:p>
                    <a:pPr>
                      <a:defRPr sz="1300">
                        <a:solidFill>
                          <a:schemeClr val="tx1"/>
                        </a:solidFill>
                      </a:defRPr>
                    </a:pPr>
                    <a:endParaRPr lang="pt-BR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FAED-4660-A87F-2A6BA35C1370}"/>
                </c:ext>
              </c:extLst>
            </c:dLbl>
            <c:dLbl>
              <c:idx val="5"/>
              <c:layout>
                <c:manualLayout>
                  <c:x val="7.0877379148941919E-2"/>
                  <c:y val="-8.9452693087011502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C3D52AE-977B-424D-9722-BFC2A630B590}" type="CATEGORYNAME">
                      <a:rPr lang="en-US" sz="1300">
                        <a:solidFill>
                          <a:schemeClr val="tx1"/>
                        </a:solidFill>
                      </a:rPr>
                      <a:pPr>
                        <a:defRPr sz="1300">
                          <a:solidFill>
                            <a:schemeClr val="tx1"/>
                          </a:solidFill>
                        </a:defRPr>
                      </a:pPr>
                      <a:t>[NOME DA CATEGORIA]</a:t>
                    </a:fld>
                    <a:r>
                      <a:rPr lang="en-US" sz="1300" dirty="0">
                        <a:solidFill>
                          <a:schemeClr val="tx1"/>
                        </a:solidFill>
                      </a:rPr>
                      <a:t>
0,11%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FAED-4660-A87F-2A6BA35C1370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FAED-4660-A87F-2A6BA35C13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(Plan1!$B$13:$B$17,Plan1!$B$19)</c:f>
              <c:numCache>
                <c:formatCode>_-* #,##0.0_-;\-* #,##0.0_-;_-* "-"??_-;_-@_-</c:formatCode>
                <c:ptCount val="6"/>
                <c:pt idx="0">
                  <c:v>26870.15</c:v>
                </c:pt>
                <c:pt idx="1">
                  <c:v>5028.7700000000004</c:v>
                </c:pt>
                <c:pt idx="2">
                  <c:v>1269.5</c:v>
                </c:pt>
                <c:pt idx="3">
                  <c:v>114542.7</c:v>
                </c:pt>
                <c:pt idx="4">
                  <c:v>432.75</c:v>
                </c:pt>
                <c:pt idx="5">
                  <c:v>161.19999999999999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AED-4660-A87F-2A6BA35C1370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FAED-4660-A87F-2A6BA35C137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FAED-4660-A87F-2A6BA35C137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FAED-4660-A87F-2A6BA35C137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FAED-4660-A87F-2A6BA35C137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FAED-4660-A87F-2A6BA35C137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FAED-4660-A87F-2A6BA35C137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FAED-4660-A87F-2A6BA35C137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FAED-4660-A87F-2A6BA35C137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FAED-4660-A87F-2A6BA35C137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FAED-4660-A87F-2A6BA35C137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FAED-4660-A87F-2A6BA35C137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FAED-4660-A87F-2A6BA35C1370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FAED-4660-A87F-2A6BA35C1370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FAED-4660-A87F-2A6BA35C137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(Plan1!$C$13:$C$17,Plan1!$C$19)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D-FAED-4660-A87F-2A6BA35C1370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FAED-4660-A87F-2A6BA35C137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FAED-4660-A87F-2A6BA35C137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FAED-4660-A87F-2A6BA35C137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FAED-4660-A87F-2A6BA35C137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FAED-4660-A87F-2A6BA35C137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FAED-4660-A87F-2A6BA35C137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FAED-4660-A87F-2A6BA35C137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FAED-4660-A87F-2A6BA35C137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FAED-4660-A87F-2A6BA35C137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FAED-4660-A87F-2A6BA35C137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FAED-4660-A87F-2A6BA35C137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FAED-4660-A87F-2A6BA35C1370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FAED-4660-A87F-2A6BA35C1370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FAED-4660-A87F-2A6BA35C137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(Plan1!$D$13:$D$17,Plan1!$D$19)</c:f>
              <c:numCache>
                <c:formatCode>0.00%</c:formatCode>
                <c:ptCount val="6"/>
                <c:pt idx="0">
                  <c:v>0.1793958326587389</c:v>
                </c:pt>
                <c:pt idx="1">
                  <c:v>3.3574073140614641E-2</c:v>
                </c:pt>
                <c:pt idx="2">
                  <c:v>8.4756880612973512E-3</c:v>
                </c:pt>
                <c:pt idx="3">
                  <c:v>0.76473272540272863</c:v>
                </c:pt>
                <c:pt idx="4">
                  <c:v>2.8892115073071512E-3</c:v>
                </c:pt>
                <c:pt idx="5">
                  <c:v>1.0881314225151537E-3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FAED-4660-A87F-2A6BA35C137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kumimoji="0" lang="en-US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defRPr>
            </a:pPr>
            <a:r>
              <a:rPr kumimoji="0" lang="pt-BR" sz="2200" b="1" kern="1200" baseline="0" dirty="0">
                <a:solidFill>
                  <a:schemeClr val="tx1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Composição das Receitas Arrecadadas</a:t>
            </a:r>
            <a:endParaRPr kumimoji="0" lang="en-US" sz="2200" b="1" kern="1200" baseline="0" dirty="0">
              <a:solidFill>
                <a:schemeClr val="tx1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</c:rich>
      </c:tx>
      <c:layout>
        <c:manualLayout>
          <c:xMode val="edge"/>
          <c:yMode val="edge"/>
          <c:x val="0.25851893432419859"/>
          <c:y val="0.13241691099498276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213521226962748"/>
          <c:y val="1.0088708903838202E-2"/>
          <c:w val="0.84213377951757462"/>
          <c:h val="0.78119353305604622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2013'!$C$13:$C$18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5ACE-453C-97F7-4368B3C87E3F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2013'!$D$13:$D$18</c:f>
              <c:numCache>
                <c:formatCode>0.00%</c:formatCode>
                <c:ptCount val="6"/>
                <c:pt idx="0">
                  <c:v>0.17281709079665494</c:v>
                </c:pt>
                <c:pt idx="1">
                  <c:v>1.6353392920061258E-2</c:v>
                </c:pt>
                <c:pt idx="2">
                  <c:v>1.4129676635339361E-3</c:v>
                </c:pt>
                <c:pt idx="3">
                  <c:v>0</c:v>
                </c:pt>
                <c:pt idx="4">
                  <c:v>0.77963726639294162</c:v>
                </c:pt>
                <c:pt idx="5">
                  <c:v>2.9779282226808416E-2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CE-453C-97F7-4368B3C87E3F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7275724765621486E-2"/>
          <c:y val="0.18059122717540546"/>
          <c:w val="0.94426432485104927"/>
          <c:h val="0.7814745410127543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2013.xlsx]Plan1'!$C$37:$C$39,'[Quadros Rel. da Audiência Pública 2013.xlsx]Plan1'!$C$41:$C$43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B1DB-46F1-9931-50EE6743DF36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2013.xlsx]Plan1'!$D$37:$D$39,'[Quadros Rel. da Audiência Pública 2013.xlsx]Plan1'!$D$41:$D$43</c:f>
              <c:numCache>
                <c:formatCode>0.00%</c:formatCode>
                <c:ptCount val="6"/>
                <c:pt idx="0">
                  <c:v>0.54161820348723555</c:v>
                </c:pt>
                <c:pt idx="1">
                  <c:v>4.4932066007039619E-3</c:v>
                </c:pt>
                <c:pt idx="2">
                  <c:v>0.36319495444524036</c:v>
                </c:pt>
                <c:pt idx="3">
                  <c:v>6.1634597313435333E-2</c:v>
                </c:pt>
                <c:pt idx="4">
                  <c:v>6.3861953718387003E-3</c:v>
                </c:pt>
                <c:pt idx="5" formatCode="0%">
                  <c:v>2.2672842781546642E-2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DB-46F1-9931-50EE6743DF36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2013.xlsx]Plan1'!$E$37:$E$39,'[Quadros Rel. da Audiência Pública 2013.xlsx]Plan1'!$E$41:$E$43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2-B1DB-46F1-9931-50EE6743DF3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616330732180204E-2"/>
          <c:y val="0.25180375871391047"/>
          <c:w val="0.81666666666666654"/>
          <c:h val="0.6751951333186225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(Plan1!$C$37:$C$39,Plan1!$C$41:$C$43)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4-9DD7-4C5E-942A-17A30DC8A845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(Plan1!$D$37:$D$39,Plan1!$D$41:$D$43)</c:f>
              <c:numCache>
                <c:formatCode>0.00%</c:formatCode>
                <c:ptCount val="6"/>
                <c:pt idx="0">
                  <c:v>0.85868570119444954</c:v>
                </c:pt>
                <c:pt idx="1">
                  <c:v>0</c:v>
                </c:pt>
                <c:pt idx="2">
                  <c:v>0.13079918962504436</c:v>
                </c:pt>
                <c:pt idx="3">
                  <c:v>5.3276313602529954E-4</c:v>
                </c:pt>
                <c:pt idx="4">
                  <c:v>9.9823460444807798E-3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DD7-4C5E-942A-17A30DC8A845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(Plan1!$E$37:$E$39,Plan1!$E$41:$E$43)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6-9DD7-4C5E-942A-17A30DC8A84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9077299681823166E-2"/>
          <c:y val="0.26883780589048306"/>
          <c:w val="0.81666666666666654"/>
          <c:h val="0.67519513331862258"/>
        </c:manualLayout>
      </c:layout>
      <c:pie3DChart>
        <c:varyColors val="1"/>
        <c:ser>
          <c:idx val="3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75D3-4683-B216-3B47297F1DA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75D3-4683-B216-3B47297F1DA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75D3-4683-B216-3B47297F1DA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4-75D3-4683-B216-3B47297F1DA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6-75D3-4683-B216-3B47297F1DA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8-75D3-4683-B216-3B47297F1DA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A-75D3-4683-B216-3B47297F1DA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75D3-4683-B216-3B47297F1DA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75D3-4683-B216-3B47297F1DA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75D3-4683-B216-3B47297F1DA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4-75D3-4683-B216-3B47297F1DA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6-75D3-4683-B216-3B47297F1DA0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8-75D3-4683-B216-3B47297F1DA0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A-75D3-4683-B216-3B47297F1DA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(Plan1!$A$37:$A$39,Plan1!$A$41:$A$44)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(Plan1!$E$37:$E$39,Plan1!$E$41:$E$44)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3B-75D3-4683-B216-3B47297F1DA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74" cy="496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2168" y="0"/>
            <a:ext cx="2928995" cy="496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6421"/>
            <a:ext cx="2930574" cy="496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2168" y="9446421"/>
            <a:ext cx="2928995" cy="496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121D9A2-107D-4489-A5F8-89D6FE2F2B0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2820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52005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10667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82752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58816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276388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727184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78020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2876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7709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4B2EA461-3F4B-4D9B-A574-1B20B122EFC9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69651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58947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C734E83D-4FC2-4D23-B69D-A2C5AF24FA6E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08764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24319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2670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7CA7A-DB3E-4944-935D-9A8625A4C931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7367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8368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91403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34" r:id="rId1"/>
    <p:sldLayoutId id="2147484635" r:id="rId2"/>
    <p:sldLayoutId id="2147484636" r:id="rId3"/>
    <p:sldLayoutId id="2147484637" r:id="rId4"/>
    <p:sldLayoutId id="2147484638" r:id="rId5"/>
    <p:sldLayoutId id="2147484639" r:id="rId6"/>
    <p:sldLayoutId id="2147484640" r:id="rId7"/>
    <p:sldLayoutId id="2147484641" r:id="rId8"/>
    <p:sldLayoutId id="2147484642" r:id="rId9"/>
    <p:sldLayoutId id="2147484643" r:id="rId10"/>
    <p:sldLayoutId id="2147484644" r:id="rId11"/>
    <p:sldLayoutId id="2147484645" r:id="rId12"/>
    <p:sldLayoutId id="2147484646" r:id="rId13"/>
    <p:sldLayoutId id="2147484647" r:id="rId14"/>
    <p:sldLayoutId id="2147484648" r:id="rId15"/>
    <p:sldLayoutId id="214748464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 dirty="0"/>
          </a:p>
        </p:txBody>
      </p:sp>
      <p:pic>
        <p:nvPicPr>
          <p:cNvPr id="6147" name="Imagem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06922" y="422286"/>
            <a:ext cx="3386137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9D82CAE1-6DDC-4576-9C88-88AAF677077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933056"/>
            <a:ext cx="6192687" cy="22322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B7A71F08-3F57-29A5-60A4-E0ED5D40E15C}"/>
              </a:ext>
            </a:extLst>
          </p:cNvPr>
          <p:cNvSpPr txBox="1"/>
          <p:nvPr/>
        </p:nvSpPr>
        <p:spPr>
          <a:xfrm>
            <a:off x="2123728" y="188640"/>
            <a:ext cx="551785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500" b="1" dirty="0"/>
              <a:t>Despesas por Função de Governo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DE1A11D2-82FE-2AE4-1D1A-D29216E8AA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5618429"/>
              </p:ext>
            </p:extLst>
          </p:nvPr>
        </p:nvGraphicFramePr>
        <p:xfrm>
          <a:off x="1349896" y="764704"/>
          <a:ext cx="7686600" cy="597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7159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620688"/>
            <a:ext cx="7772400" cy="2984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6 – Composição do Resultado Orçamentário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2024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81335"/>
              </p:ext>
            </p:extLst>
          </p:nvPr>
        </p:nvGraphicFramePr>
        <p:xfrm>
          <a:off x="1619672" y="1268760"/>
          <a:ext cx="7344817" cy="5328591"/>
        </p:xfrm>
        <a:graphic>
          <a:graphicData uri="http://schemas.openxmlformats.org/drawingml/2006/table">
            <a:tbl>
              <a:tblPr/>
              <a:tblGrid>
                <a:gridCol w="4265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57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0986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141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148.143,87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147.988,95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Superávit Corrente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154,92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161,20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5.389,06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2948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Déficit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-5.227,86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2948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153.378,01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28353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 orçamentário no ano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-5.072,94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1475656" y="620688"/>
            <a:ext cx="8831634" cy="104767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7 – Demo. Resumido do Resultado Primário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2024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863818"/>
              </p:ext>
            </p:extLst>
          </p:nvPr>
        </p:nvGraphicFramePr>
        <p:xfrm>
          <a:off x="1835696" y="764704"/>
          <a:ext cx="6990120" cy="5407019"/>
        </p:xfrm>
        <a:graphic>
          <a:graphicData uri="http://schemas.openxmlformats.org/drawingml/2006/table">
            <a:tbl>
              <a:tblPr/>
              <a:tblGrid>
                <a:gridCol w="118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24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24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51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816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00310"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Primárias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152.720,37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77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Primárias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161,20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48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Primária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152.881,57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Primárias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138.872,69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073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Primárias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1.338,61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401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Primárias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140.211,30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846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Restos a Pagar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7.573,89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846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 Primário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5.096,38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8171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1144764"/>
      </p:ext>
    </p:extLst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1475656" y="564366"/>
            <a:ext cx="8831634" cy="104767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8 – Demo. Resumido do Resultado Nominal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2024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75EAF55D-64C3-6484-5F2D-35679D3904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9926232"/>
              </p:ext>
            </p:extLst>
          </p:nvPr>
        </p:nvGraphicFramePr>
        <p:xfrm>
          <a:off x="1187624" y="1124744"/>
          <a:ext cx="7704857" cy="513814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185129">
                  <a:extLst>
                    <a:ext uri="{9D8B030D-6E8A-4147-A177-3AD203B41FA5}">
                      <a16:colId xmlns:a16="http://schemas.microsoft.com/office/drawing/2014/main" val="1705469684"/>
                    </a:ext>
                  </a:extLst>
                </a:gridCol>
                <a:gridCol w="1217754">
                  <a:extLst>
                    <a:ext uri="{9D8B030D-6E8A-4147-A177-3AD203B41FA5}">
                      <a16:colId xmlns:a16="http://schemas.microsoft.com/office/drawing/2014/main" val="2131739803"/>
                    </a:ext>
                  </a:extLst>
                </a:gridCol>
                <a:gridCol w="341533">
                  <a:extLst>
                    <a:ext uri="{9D8B030D-6E8A-4147-A177-3AD203B41FA5}">
                      <a16:colId xmlns:a16="http://schemas.microsoft.com/office/drawing/2014/main" val="3036208581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872970881"/>
                    </a:ext>
                  </a:extLst>
                </a:gridCol>
                <a:gridCol w="1656185">
                  <a:extLst>
                    <a:ext uri="{9D8B030D-6E8A-4147-A177-3AD203B41FA5}">
                      <a16:colId xmlns:a16="http://schemas.microsoft.com/office/drawing/2014/main" val="3803855297"/>
                    </a:ext>
                  </a:extLst>
                </a:gridCol>
              </a:tblGrid>
              <a:tr h="529928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pt-BR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pt-BR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pt-BR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pt-BR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11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R$ milhares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0144145"/>
                  </a:ext>
                </a:extLst>
              </a:tr>
              <a:tr h="529928">
                <a:tc gridSpan="3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Especificação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Exercício Anterior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 Qd. 2024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4690797"/>
                  </a:ext>
                </a:extLst>
              </a:tr>
              <a:tr h="959172">
                <a:tc gridSpan="3"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Dívida Consolidada Liquida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                          20.516,27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                     16.014,53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2607198"/>
                  </a:ext>
                </a:extLst>
              </a:tr>
              <a:tr h="959172">
                <a:tc gridSpan="3"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Disponibilidade de Caixa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                          43.795,70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                     33.431,72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677681"/>
                  </a:ext>
                </a:extLst>
              </a:tr>
              <a:tr h="959172">
                <a:tc gridSpan="3"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Dívida Consolidada Líquida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-23.279,43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-17.417,19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7264950"/>
                  </a:ext>
                </a:extLst>
              </a:tr>
              <a:tr h="959172">
                <a:tc gridSpan="3"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Resultado Nominal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-5.862,24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                     5.862,24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318864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484453" y="548680"/>
            <a:ext cx="7772400" cy="609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9 – Demonstrativo Resumido da Despesa com Pessoal – 1º Quadrimestre de 2024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404195"/>
              </p:ext>
            </p:extLst>
          </p:nvPr>
        </p:nvGraphicFramePr>
        <p:xfrm>
          <a:off x="1619672" y="1340768"/>
          <a:ext cx="7272810" cy="5188984"/>
        </p:xfrm>
        <a:graphic>
          <a:graphicData uri="http://schemas.openxmlformats.org/drawingml/2006/table">
            <a:tbl>
              <a:tblPr/>
              <a:tblGrid>
                <a:gridCol w="1753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39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21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97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037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667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74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760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Corrente Líquida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407.632,98</a:t>
                      </a:r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4688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da Despesas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264.794,16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4688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do Total da Despesa Liquida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64,96%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774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Legal (inc. III, art. 20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220.121,81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34688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Prudencial (§ único, art. 22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209.115,72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31144" y="188640"/>
            <a:ext cx="7992888" cy="1431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 algn="ctr"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ÍNDICES ATINGIDOS NA MANUTENÇÃO E DESENVOLVIMENTO DO ENSINO ATÉ O 1º Quadrimestre de 2024</a:t>
            </a:r>
          </a:p>
          <a:p>
            <a:pPr algn="ctr">
              <a:defRPr/>
            </a:pPr>
            <a:endParaRPr lang="pt-BR" sz="1600" b="1" dirty="0"/>
          </a:p>
          <a:p>
            <a:pPr algn="ctr">
              <a:defRPr/>
            </a:pPr>
            <a:endParaRPr lang="pt-BR" sz="1600" b="1" dirty="0"/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C09853F6-722A-41B3-BFAA-5D30137CC5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1623261"/>
              </p:ext>
            </p:extLst>
          </p:nvPr>
        </p:nvGraphicFramePr>
        <p:xfrm>
          <a:off x="1691680" y="1268760"/>
          <a:ext cx="7272808" cy="51845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72808">
                  <a:extLst>
                    <a:ext uri="{9D8B030D-6E8A-4147-A177-3AD203B41FA5}">
                      <a16:colId xmlns:a16="http://schemas.microsoft.com/office/drawing/2014/main" val="1514645411"/>
                    </a:ext>
                  </a:extLst>
                </a:gridCol>
              </a:tblGrid>
              <a:tr h="137254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u="none" strike="noStrike" dirty="0">
                          <a:effectLst/>
                          <a:latin typeface="Arial Narrow" panose="020B0606020202030204" pitchFamily="34" charset="0"/>
                        </a:rPr>
                        <a:t>Despesas na Manutenção e Desenvolvimento do Ensino no Exercício de 2024</a:t>
                      </a:r>
                    </a:p>
                    <a:p>
                      <a:pPr algn="ctr" fontAlgn="b"/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852817"/>
                  </a:ext>
                </a:extLst>
              </a:tr>
              <a:tr h="737319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Remuneração do Profissionais da Educação – 100,0%</a:t>
                      </a:r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VALOR APLICADO R$ 30.296.604,72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2026204"/>
                  </a:ext>
                </a:extLst>
              </a:tr>
              <a:tr h="709290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Mínimo de Aplicação com Profissionais da Educação – 70%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910410"/>
                  </a:ext>
                </a:extLst>
              </a:tr>
              <a:tr h="918812">
                <a:tc>
                  <a:txBody>
                    <a:bodyPr/>
                    <a:lstStyle/>
                    <a:p>
                      <a:pPr algn="ctr" fontAlgn="b"/>
                      <a:endParaRPr lang="pt-BR" sz="2000" b="1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Impostos e Transferências de Impostos (Art. 212 da CF/88)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8180497"/>
                  </a:ext>
                </a:extLst>
              </a:tr>
              <a:tr h="73731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Manutenção e Desenvolvimento do Ensino – 25,88% </a:t>
                      </a:r>
                    </a:p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VALOR APLICADO R$  19.352.604,72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7794049"/>
                  </a:ext>
                </a:extLst>
              </a:tr>
              <a:tr h="709290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u="none" strike="noStrike" dirty="0">
                          <a:effectLst/>
                          <a:latin typeface="Arial Narrow" panose="020B0606020202030204" pitchFamily="34" charset="0"/>
                        </a:rPr>
                        <a:t>O percentual mínimo a ser aplicado seria de 25% no exercício.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432392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487323" y="-253280"/>
            <a:ext cx="7676047" cy="2292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 algn="ctr">
              <a:defRPr/>
            </a:pPr>
            <a:endParaRPr lang="pt-BR" sz="2000" b="1" dirty="0"/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GASTOS COM RECEITAS DE IMPOSTOS E TRANSFERÊNCIAS DE IMPOSTAS COM SAÚDE NO MUNICÍPIO </a:t>
            </a: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</a:rPr>
              <a:t>ATÉ </a:t>
            </a: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</a:rPr>
              <a:t>O 1º Quadrimestre de 2024</a:t>
            </a:r>
            <a:endParaRPr lang="pt-BR" sz="2000" b="1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FEB79BDB-05E3-49F4-AE29-95452A499F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1034034"/>
              </p:ext>
            </p:extLst>
          </p:nvPr>
        </p:nvGraphicFramePr>
        <p:xfrm>
          <a:off x="1475656" y="1412776"/>
          <a:ext cx="7416824" cy="48674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97464">
                  <a:extLst>
                    <a:ext uri="{9D8B030D-6E8A-4147-A177-3AD203B41FA5}">
                      <a16:colId xmlns:a16="http://schemas.microsoft.com/office/drawing/2014/main" val="4042441879"/>
                    </a:ext>
                  </a:extLst>
                </a:gridCol>
                <a:gridCol w="1619360">
                  <a:extLst>
                    <a:ext uri="{9D8B030D-6E8A-4147-A177-3AD203B41FA5}">
                      <a16:colId xmlns:a16="http://schemas.microsoft.com/office/drawing/2014/main" val="3433753043"/>
                    </a:ext>
                  </a:extLst>
                </a:gridCol>
              </a:tblGrid>
              <a:tr h="1282899">
                <a:tc gridSpan="2">
                  <a:txBody>
                    <a:bodyPr/>
                    <a:lstStyle/>
                    <a:p>
                      <a:pPr algn="ctr" fontAlgn="b"/>
                      <a:endParaRPr lang="pt-BR" sz="3000" b="1" u="sng" strike="noStrik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pt-BR" sz="3000" b="1" u="sng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Despesas próprias com ações em Saúde no Exercício de 2024</a:t>
                      </a:r>
                    </a:p>
                    <a:p>
                      <a:pPr algn="ctr" fontAlgn="b"/>
                      <a:endParaRPr lang="pt-BR" sz="25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40708"/>
                  </a:ext>
                </a:extLst>
              </a:tr>
              <a:tr h="1706998">
                <a:tc>
                  <a:txBody>
                    <a:bodyPr/>
                    <a:lstStyle/>
                    <a:p>
                      <a:pPr algn="l" fontAlgn="ctr"/>
                      <a:r>
                        <a:rPr lang="pt-BR" sz="2500" b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Percentual de despesas com Saúde com Impostos e Transferências de Impostos</a:t>
                      </a:r>
                    </a:p>
                    <a:p>
                      <a:pPr algn="ctr" fontAlgn="ctr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           </a:t>
                      </a:r>
                    </a:p>
                    <a:p>
                      <a:pPr algn="ctr" fontAlgn="ctr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VALOR APLICADO      R$  30.704.564,70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500" b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56,07%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981183"/>
                  </a:ext>
                </a:extLst>
              </a:tr>
              <a:tr h="1398323">
                <a:tc>
                  <a:txBody>
                    <a:bodyPr/>
                    <a:lstStyle/>
                    <a:p>
                      <a:pPr algn="l" fontAlgn="ctr"/>
                      <a:r>
                        <a:rPr lang="pt-BR" sz="25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Limite Constitucional a ser aplicado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5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15%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58379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ChangeArrowheads="1"/>
          </p:cNvSpPr>
          <p:nvPr/>
        </p:nvSpPr>
        <p:spPr bwMode="auto">
          <a:xfrm>
            <a:off x="899592" y="434430"/>
            <a:ext cx="8358187" cy="112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>
            <a:spAutoFit/>
          </a:bodyPr>
          <a:lstStyle/>
          <a:p>
            <a:pPr algn="ctr" eaLnBrk="0" hangingPunct="0"/>
            <a:r>
              <a:rPr lang="pt-BR" sz="7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elvetica-Bold"/>
              </a:rPr>
              <a:t>FIM</a:t>
            </a:r>
            <a:endParaRPr lang="pt-BR" sz="7000" b="1" dirty="0">
              <a:solidFill>
                <a:schemeClr val="bg2">
                  <a:lumMod val="25000"/>
                </a:schemeClr>
              </a:solidFill>
              <a:latin typeface="Helvetica-Bold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714C892-1A44-42F2-8972-CA076D8F0ED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916832"/>
            <a:ext cx="5760639" cy="22322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CF2B6EA4-7630-4585-44F2-33296051CA7B}"/>
              </a:ext>
            </a:extLst>
          </p:cNvPr>
          <p:cNvSpPr/>
          <p:nvPr/>
        </p:nvSpPr>
        <p:spPr>
          <a:xfrm>
            <a:off x="899592" y="4869160"/>
            <a:ext cx="835818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entury Gothic" pitchFamily="34" charset="0"/>
              </a:rPr>
              <a:t>Controladoria Geral do Município</a:t>
            </a:r>
            <a:endParaRPr lang="pt-BR" sz="40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7732" y="4005064"/>
            <a:ext cx="7598839" cy="201612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dirty="0">
                <a:solidFill>
                  <a:srgbClr val="002060"/>
                </a:solidFill>
                <a:latin typeface="Century Gothic" pitchFamily="34" charset="0"/>
              </a:rPr>
              <a:t>AUDIÊNCIA PÚBLICA PARA AVALIAÇÃO DO CUMPRIMENTO DAS METAS FISCAIS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b="1" dirty="0">
                <a:solidFill>
                  <a:srgbClr val="002060"/>
                </a:solidFill>
                <a:latin typeface="Century Gothic" pitchFamily="34" charset="0"/>
              </a:rPr>
              <a:t>1º Quadrimestre de 2024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1800" dirty="0">
                <a:solidFill>
                  <a:srgbClr val="002060"/>
                </a:solidFill>
                <a:latin typeface="Century Gothic" pitchFamily="34" charset="0"/>
              </a:rPr>
              <a:t>(§4º, ART. 9º, LEI COMPLEMENTAR Nº 101, DE 04 DE MAIO DE 2000) 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t-BR" sz="15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95536" y="646738"/>
            <a:ext cx="8643966" cy="175432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5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Century Gothic" pitchFamily="34" charset="0"/>
              </a:rPr>
              <a:t>Prefeitura Municipal de Seropédica</a:t>
            </a:r>
          </a:p>
        </p:txBody>
      </p:sp>
      <p:sp>
        <p:nvSpPr>
          <p:cNvPr id="7172" name="CaixaDeTexto 4"/>
          <p:cNvSpPr txBox="1">
            <a:spLocks noChangeArrowheads="1"/>
          </p:cNvSpPr>
          <p:nvPr/>
        </p:nvSpPr>
        <p:spPr bwMode="auto">
          <a:xfrm>
            <a:off x="2195513" y="3933825"/>
            <a:ext cx="1857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950947" y="2768466"/>
            <a:ext cx="8175624" cy="63094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5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entury Gothic" pitchFamily="34" charset="0"/>
              </a:rPr>
              <a:t>Controladoria Geral do Município</a:t>
            </a: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664" y="620688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1 – Execução Orçamentária da Receita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2024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7441416"/>
              </p:ext>
            </p:extLst>
          </p:nvPr>
        </p:nvGraphicFramePr>
        <p:xfrm>
          <a:off x="1547664" y="1340768"/>
          <a:ext cx="7488832" cy="5112568"/>
        </p:xfrm>
        <a:graphic>
          <a:graphicData uri="http://schemas.openxmlformats.org/drawingml/2006/table">
            <a:tbl>
              <a:tblPr/>
              <a:tblGrid>
                <a:gridCol w="2797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89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89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35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1558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679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Previsão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Execução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196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(b/a)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0035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444.274,3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148.143,9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33,35%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0988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3.217,0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91634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12.515,0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1.476,3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11,80%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95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460.006,3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149.781,4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32,56%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620688"/>
            <a:ext cx="8208963" cy="457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2 – Composição das Receitas Arrecadadas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2024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2204710"/>
              </p:ext>
            </p:extLst>
          </p:nvPr>
        </p:nvGraphicFramePr>
        <p:xfrm>
          <a:off x="1547664" y="1412776"/>
          <a:ext cx="7272809" cy="4903441"/>
        </p:xfrm>
        <a:graphic>
          <a:graphicData uri="http://schemas.openxmlformats.org/drawingml/2006/table">
            <a:tbl>
              <a:tblPr/>
              <a:tblGrid>
                <a:gridCol w="3672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6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89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37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7608"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645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88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148.143,9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98,91%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Tributárias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26.870,2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17,94%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Contribuições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5.028,8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Patrimonial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1.269,5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399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Correntes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114.542,7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76,47%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399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Outras Receitas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432,8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de Capital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1.476,3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149.781,4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173553"/>
              </p:ext>
            </p:extLst>
          </p:nvPr>
        </p:nvGraphicFramePr>
        <p:xfrm>
          <a:off x="611560" y="1288580"/>
          <a:ext cx="756084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6959747"/>
              </p:ext>
            </p:extLst>
          </p:nvPr>
        </p:nvGraphicFramePr>
        <p:xfrm>
          <a:off x="285720" y="980728"/>
          <a:ext cx="8572560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8420530"/>
              </p:ext>
            </p:extLst>
          </p:nvPr>
        </p:nvGraphicFramePr>
        <p:xfrm>
          <a:off x="285720" y="692696"/>
          <a:ext cx="8572560" cy="5924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6939431"/>
              </p:ext>
            </p:extLst>
          </p:nvPr>
        </p:nvGraphicFramePr>
        <p:xfrm>
          <a:off x="-180527" y="537172"/>
          <a:ext cx="9324528" cy="63208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5329568"/>
              </p:ext>
            </p:extLst>
          </p:nvPr>
        </p:nvGraphicFramePr>
        <p:xfrm>
          <a:off x="1331640" y="692696"/>
          <a:ext cx="7704856" cy="7272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D9D886E0-DE10-4261-9143-8F6A129AF8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2990178"/>
              </p:ext>
            </p:extLst>
          </p:nvPr>
        </p:nvGraphicFramePr>
        <p:xfrm>
          <a:off x="-108520" y="88954"/>
          <a:ext cx="8501122" cy="479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392725" y="572170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3 – Execução Orçamentária da Despesa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2024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7588492"/>
              </p:ext>
            </p:extLst>
          </p:nvPr>
        </p:nvGraphicFramePr>
        <p:xfrm>
          <a:off x="1403648" y="1245270"/>
          <a:ext cx="7560840" cy="4727005"/>
        </p:xfrm>
        <a:graphic>
          <a:graphicData uri="http://schemas.openxmlformats.org/drawingml/2006/table">
            <a:tbl>
              <a:tblPr/>
              <a:tblGrid>
                <a:gridCol w="3092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9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51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62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23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28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60519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36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Fixação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Execução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236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b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(b/a)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1021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393.109,3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147.989,0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37,65%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578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63.397,0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5.389,1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8,50%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198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Reserva de Contingência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3.500,0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6294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36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460.006,3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153.378,0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476672"/>
            <a:ext cx="7772400" cy="72008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4 – Despesas por Categoria Econômica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2024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2826624"/>
              </p:ext>
            </p:extLst>
          </p:nvPr>
        </p:nvGraphicFramePr>
        <p:xfrm>
          <a:off x="1403648" y="1340768"/>
          <a:ext cx="7487236" cy="53902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84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61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68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Despesas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 Valor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 % 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Correntes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147.989,0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96,49%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Pessoal e Encargos Sociais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103.200,5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67,29%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Juros e Encargos da Dívida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1.890,5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Outras Despesas Correntes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42.898,0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27,97%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de Capital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5.389,1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Investimentos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1.343,6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Inversões Financeiras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Amortização da Dívida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4.045,5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Intra-Orçamentária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</a:rPr>
                        <a:t>Total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153.378,0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/>
        </p:nvGraphicFramePr>
        <p:xfrm>
          <a:off x="142844" y="142852"/>
          <a:ext cx="8858312" cy="6572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9387945"/>
              </p:ext>
            </p:extLst>
          </p:nvPr>
        </p:nvGraphicFramePr>
        <p:xfrm>
          <a:off x="467544" y="332656"/>
          <a:ext cx="8136904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9867278"/>
              </p:ext>
            </p:extLst>
          </p:nvPr>
        </p:nvGraphicFramePr>
        <p:xfrm>
          <a:off x="-216532" y="-99392"/>
          <a:ext cx="9577064" cy="6957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3085216"/>
              </p:ext>
            </p:extLst>
          </p:nvPr>
        </p:nvGraphicFramePr>
        <p:xfrm>
          <a:off x="1403648" y="0"/>
          <a:ext cx="8316260" cy="7461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77469"/>
            <a:ext cx="8700728" cy="6731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5 - Onde foram aplicados os recursos, por função de Governo?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8071929"/>
              </p:ext>
            </p:extLst>
          </p:nvPr>
        </p:nvGraphicFramePr>
        <p:xfrm>
          <a:off x="1547664" y="1268760"/>
          <a:ext cx="7200799" cy="50752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5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3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783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Funções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Valor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Educação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    48.071,2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31,34%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3536115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Saúde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    39.265,6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25,60%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Administração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    43.490,4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28,36%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Previdência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      7.118,0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4,64%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6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Legislativa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      5.029,5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3,28%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Urbanismo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      6.338,7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4,13%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Segurança Pública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      1.661,8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1,08%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Trabalho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          728,2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0,47%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Assistência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          877,4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0,57%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Cultura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          780,1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0,51%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6360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Intra-Orçamentárias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            17,2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0,01%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0813833"/>
                  </a:ext>
                </a:extLst>
              </a:tr>
              <a:tr h="32636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  153.378,0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1950219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_rels/themeOverr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2557</TotalTime>
  <Words>813</Words>
  <Application>Microsoft Office PowerPoint</Application>
  <PresentationFormat>Apresentação na tela (4:3)</PresentationFormat>
  <Paragraphs>278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6" baseType="lpstr">
      <vt:lpstr>Arial</vt:lpstr>
      <vt:lpstr>Arial Narrow</vt:lpstr>
      <vt:lpstr>Calibri</vt:lpstr>
      <vt:lpstr>Century Gothic</vt:lpstr>
      <vt:lpstr>Helvetica-Bold</vt:lpstr>
      <vt:lpstr>Times New Roman</vt:lpstr>
      <vt:lpstr>Wingdings 2</vt:lpstr>
      <vt:lpstr>Wingdings 3</vt:lpstr>
      <vt:lpstr>Cacho</vt:lpstr>
      <vt:lpstr>Apresentação do PowerPoint</vt:lpstr>
      <vt:lpstr>Apresentação do PowerPoint</vt:lpstr>
      <vt:lpstr>Quadro 1 – Execução Orçamentária da Receita 1º Quadrimestre de 2024</vt:lpstr>
      <vt:lpstr>Quadro 2 – Composição das Receitas Arrecadadas  1º Quadrimestre de 2024</vt:lpstr>
      <vt:lpstr>Apresentação do PowerPoint</vt:lpstr>
      <vt:lpstr>Quadro 3 – Execução Orçamentária da Despesa   1º Quadrimestre de 2024</vt:lpstr>
      <vt:lpstr>Quadro 4 – Despesas por Categoria Econômica   1º Quadrimestre de 2024</vt:lpstr>
      <vt:lpstr>Apresentação do PowerPoint</vt:lpstr>
      <vt:lpstr>Quadro 5 - Onde foram aplicados os recursos, por função de Governo?</vt:lpstr>
      <vt:lpstr>Apresentação do PowerPoint</vt:lpstr>
      <vt:lpstr>Quadro 6 – Composição do Resultado Orçamentário  1º Quadrimestre de 2024</vt:lpstr>
      <vt:lpstr>Quadro 7 – Demo. Resumido do Resultado Primário  1º Quadrimestre de 2024</vt:lpstr>
      <vt:lpstr>Quadro 8 – Demo. Resumido do Resultado Nominal 1º Quadrimestre de 2024</vt:lpstr>
      <vt:lpstr>Quadro 9 – Demonstrativo Resumido da Despesa com Pessoal – 1º Quadrimestre de 2024</vt:lpstr>
      <vt:lpstr>Apresentação do PowerPoint</vt:lpstr>
      <vt:lpstr>Apresentação do PowerPoint</vt:lpstr>
      <vt:lpstr>Apresentação do PowerPoint</vt:lpstr>
    </vt:vector>
  </TitlesOfParts>
  <Company>FBN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dcf</dc:creator>
  <cp:lastModifiedBy>CGM Seropédica</cp:lastModifiedBy>
  <cp:revision>290</cp:revision>
  <cp:lastPrinted>2024-02-28T11:39:14Z</cp:lastPrinted>
  <dcterms:created xsi:type="dcterms:W3CDTF">2009-09-30T17:11:41Z</dcterms:created>
  <dcterms:modified xsi:type="dcterms:W3CDTF">2024-05-28T14:29:30Z</dcterms:modified>
</cp:coreProperties>
</file>