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3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2%20Qd\Quadros%20Rel.%20da%20Audi&#234;ncia%20P&#250;blic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2%20Qd\Quadros%20Rel.%20da%20Audi&#234;ncia%20P&#250;bl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2%20Qd\Quadros%20Rel.%20da%20Audi&#234;ncia%20P&#250;blic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22818939798075591"/>
          <c:y val="2.29763303778274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569-4A0A-AD3F-2462297654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569-4A0A-AD3F-2462297654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569-4A0A-AD3F-2462297654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569-4A0A-AD3F-24622976545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569-4A0A-AD3F-24622976545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569-4A0A-AD3F-2462297654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F569-4A0A-AD3F-246229765452}"/>
              </c:ext>
            </c:extLst>
          </c:dPt>
          <c:dLbls>
            <c:dLbl>
              <c:idx val="0"/>
              <c:layout>
                <c:manualLayout>
                  <c:x val="-0.12780818279010453"/>
                  <c:y val="0.13435081447986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69-4A0A-AD3F-246229765452}"/>
                </c:ext>
              </c:extLst>
            </c:dLbl>
            <c:dLbl>
              <c:idx val="1"/>
              <c:layout>
                <c:manualLayout>
                  <c:x val="5.5021821359027209E-2"/>
                  <c:y val="4.59283734634837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8867440732179"/>
                      <c:h val="8.15110504419459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569-4A0A-AD3F-246229765452}"/>
                </c:ext>
              </c:extLst>
            </c:dLbl>
            <c:dLbl>
              <c:idx val="2"/>
              <c:layout>
                <c:manualLayout>
                  <c:x val="4.8748832647221928E-2"/>
                  <c:y val="-4.2896821107679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94513035514619"/>
                      <c:h val="9.220078443186757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569-4A0A-AD3F-246229765452}"/>
                </c:ext>
              </c:extLst>
            </c:dLbl>
            <c:dLbl>
              <c:idx val="3"/>
              <c:layout>
                <c:manualLayout>
                  <c:x val="1.2904102759558693E-2"/>
                  <c:y val="-5.476189928639960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69-4A0A-AD3F-24622976545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69-4A0A-AD3F-246229765452}"/>
                </c:ext>
              </c:extLst>
            </c:dLbl>
            <c:dLbl>
              <c:idx val="5"/>
              <c:layout>
                <c:manualLayout>
                  <c:x val="6.8104986786560046E-2"/>
                  <c:y val="1.36904748215997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42470416525922"/>
                      <c:h val="0.1031531642891474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F569-4A0A-AD3F-24622976545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69-4A0A-AD3F-2462297654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216246</c:v>
                </c:pt>
                <c:pt idx="1">
                  <c:v>3263.63</c:v>
                </c:pt>
                <c:pt idx="2">
                  <c:v>84714.5</c:v>
                </c:pt>
                <c:pt idx="3">
                  <c:v>9088.41</c:v>
                </c:pt>
                <c:pt idx="4">
                  <c:v>0</c:v>
                </c:pt>
                <c:pt idx="5">
                  <c:v>6907.48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569-4A0A-AD3F-246229765452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569-4A0A-AD3F-2462297654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569-4A0A-AD3F-2462297654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569-4A0A-AD3F-2462297654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569-4A0A-AD3F-24622976545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569-4A0A-AD3F-24622976545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569-4A0A-AD3F-2462297654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569-4A0A-AD3F-24622976545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569-4A0A-AD3F-24622976545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569-4A0A-AD3F-24622976545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569-4A0A-AD3F-24622976545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569-4A0A-AD3F-24622976545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569-4A0A-AD3F-24622976545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569-4A0A-AD3F-24622976545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569-4A0A-AD3F-24622976545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F569-4A0A-AD3F-246229765452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569-4A0A-AD3F-2462297654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569-4A0A-AD3F-2462297654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569-4A0A-AD3F-2462297654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569-4A0A-AD3F-24622976545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569-4A0A-AD3F-24622976545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569-4A0A-AD3F-2462297654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569-4A0A-AD3F-24622976545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569-4A0A-AD3F-24622976545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569-4A0A-AD3F-24622976545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569-4A0A-AD3F-24622976545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569-4A0A-AD3F-24622976545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569-4A0A-AD3F-24622976545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569-4A0A-AD3F-24622976545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569-4A0A-AD3F-24622976545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0.67530443599372703</c:v>
                </c:pt>
                <c:pt idx="1">
                  <c:v>1.0191836225605133E-2</c:v>
                </c:pt>
                <c:pt idx="2">
                  <c:v>0.2645509172099858</c:v>
                </c:pt>
                <c:pt idx="3">
                  <c:v>2.8381767011319278E-2</c:v>
                </c:pt>
                <c:pt idx="4">
                  <c:v>0</c:v>
                </c:pt>
                <c:pt idx="5">
                  <c:v>2.1571043559362714E-2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569-4A0A-AD3F-246229765452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F569-4A0A-AD3F-2462297654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F569-4A0A-AD3F-2462297654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F569-4A0A-AD3F-2462297654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F569-4A0A-AD3F-24622976545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F569-4A0A-AD3F-24622976545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F569-4A0A-AD3F-2462297654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F569-4A0A-AD3F-24622976545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F569-4A0A-AD3F-24622976545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F569-4A0A-AD3F-24622976545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F569-4A0A-AD3F-24622976545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F569-4A0A-AD3F-24622976545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F569-4A0A-AD3F-24622976545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F569-4A0A-AD3F-24622976545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F569-4A0A-AD3F-24622976545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F569-4A0A-AD3F-24622976545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94710574187229"/>
          <c:y val="4.2328042328042326E-2"/>
          <c:w val="0.8546548087338236"/>
          <c:h val="0.76264425280173309"/>
        </c:manualLayout>
      </c:layout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Plan1!$A$51:$A$62</c:f>
              <c:strCache>
                <c:ptCount val="12"/>
                <c:pt idx="0">
                  <c:v>Educação</c:v>
                </c:pt>
                <c:pt idx="1">
                  <c:v>Administração</c:v>
                </c:pt>
                <c:pt idx="2">
                  <c:v>Saúde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Trabalho</c:v>
                </c:pt>
                <c:pt idx="9">
                  <c:v>Cultura</c:v>
                </c:pt>
                <c:pt idx="10">
                  <c:v>Comunição</c:v>
                </c:pt>
                <c:pt idx="11">
                  <c:v>Agricultura</c:v>
                </c:pt>
              </c:strCache>
            </c:strRef>
          </c:cat>
          <c:val>
            <c:numRef>
              <c:f>Plan1!$B$51:$B$62</c:f>
              <c:numCache>
                <c:formatCode>_-* #,##0.0_-;\-* #,##0.0_-;_-* "-"??_-;_-@_-</c:formatCode>
                <c:ptCount val="12"/>
                <c:pt idx="0">
                  <c:v>100787.67</c:v>
                </c:pt>
                <c:pt idx="1">
                  <c:v>87987.66</c:v>
                </c:pt>
                <c:pt idx="2">
                  <c:v>87670.49</c:v>
                </c:pt>
                <c:pt idx="3">
                  <c:v>15273.5</c:v>
                </c:pt>
                <c:pt idx="4">
                  <c:v>10628.73</c:v>
                </c:pt>
                <c:pt idx="5">
                  <c:v>8764.7099999999991</c:v>
                </c:pt>
                <c:pt idx="6">
                  <c:v>4803.66</c:v>
                </c:pt>
                <c:pt idx="7">
                  <c:v>1957.24</c:v>
                </c:pt>
                <c:pt idx="8">
                  <c:v>1433.55</c:v>
                </c:pt>
                <c:pt idx="9">
                  <c:v>891.26</c:v>
                </c:pt>
                <c:pt idx="10">
                  <c:v>17.2</c:v>
                </c:pt>
                <c:pt idx="11">
                  <c:v>4.3499999999999996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5D-44AD-8376-8880560D46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25851893432419859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93871003443820422"/>
          <c:h val="0.93702785705404412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618-431B-8BE8-377AC08983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618-431B-8BE8-377AC08983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618-431B-8BE8-377AC08983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618-431B-8BE8-377AC0898322}"/>
              </c:ext>
            </c:extLst>
          </c:dPt>
          <c:dPt>
            <c:idx val="4"/>
            <c:bubble3D val="0"/>
            <c:explosion val="32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618-431B-8BE8-377AC08983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618-431B-8BE8-377AC089832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6618-431B-8BE8-377AC0898322}"/>
              </c:ext>
            </c:extLst>
          </c:dPt>
          <c:dLbls>
            <c:dLbl>
              <c:idx val="0"/>
              <c:layout>
                <c:manualLayout>
                  <c:x val="-8.1719954082394297E-3"/>
                  <c:y val="1.48272075756523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18-431B-8BE8-377AC089832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618-431B-8BE8-377AC0898322}"/>
                </c:ext>
              </c:extLst>
            </c:dLbl>
            <c:dLbl>
              <c:idx val="2"/>
              <c:layout>
                <c:manualLayout>
                  <c:x val="-9.9878790070176047E-17"/>
                  <c:y val="6.48690331434789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18-431B-8BE8-377AC08983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6618-431B-8BE8-377AC0898322}"/>
                </c:ext>
              </c:extLst>
            </c:dLbl>
            <c:dLbl>
              <c:idx val="4"/>
              <c:layout>
                <c:manualLayout>
                  <c:x val="-6.6737962500622069E-2"/>
                  <c:y val="7.96962407191312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18-431B-8BE8-377AC0898322}"/>
                </c:ext>
              </c:extLst>
            </c:dLbl>
            <c:dLbl>
              <c:idx val="5"/>
              <c:layout>
                <c:manualLayout>
                  <c:x val="9.3977947194753345E-2"/>
                  <c:y val="-4.07748208330439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18-431B-8BE8-377AC089832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6618-431B-8BE8-377AC08983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52842.34</c:v>
                </c:pt>
                <c:pt idx="1">
                  <c:v>9224.33</c:v>
                </c:pt>
                <c:pt idx="2">
                  <c:v>2232.25</c:v>
                </c:pt>
                <c:pt idx="3">
                  <c:v>242870.65</c:v>
                </c:pt>
                <c:pt idx="4">
                  <c:v>1583.36</c:v>
                </c:pt>
                <c:pt idx="5">
                  <c:v>1861.2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18-431B-8BE8-377AC0898322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6618-431B-8BE8-377AC08983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6618-431B-8BE8-377AC08983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6618-431B-8BE8-377AC08983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6618-431B-8BE8-377AC08983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6618-431B-8BE8-377AC08983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6618-431B-8BE8-377AC089832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6618-431B-8BE8-377AC089832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618-431B-8BE8-377AC089832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618-431B-8BE8-377AC089832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618-431B-8BE8-377AC08983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618-431B-8BE8-377AC08983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6618-431B-8BE8-377AC089832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6618-431B-8BE8-377AC089832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6618-431B-8BE8-377AC089832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6618-431B-8BE8-377AC0898322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6618-431B-8BE8-377AC08983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6618-431B-8BE8-377AC08983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6618-431B-8BE8-377AC08983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6618-431B-8BE8-377AC08983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6618-431B-8BE8-377AC08983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6618-431B-8BE8-377AC089832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6618-431B-8BE8-377AC089832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6618-431B-8BE8-377AC089832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6618-431B-8BE8-377AC089832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6618-431B-8BE8-377AC08983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6618-431B-8BE8-377AC08983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6618-431B-8BE8-377AC089832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6618-431B-8BE8-377AC089832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6618-431B-8BE8-377AC089832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0.16882788634578028</c:v>
                </c:pt>
                <c:pt idx="1">
                  <c:v>2.947114258861306E-2</c:v>
                </c:pt>
                <c:pt idx="2">
                  <c:v>7.1318955461731649E-3</c:v>
                </c:pt>
                <c:pt idx="3">
                  <c:v>0.77595614605495866</c:v>
                </c:pt>
                <c:pt idx="4">
                  <c:v>5.0587336239170076E-3</c:v>
                </c:pt>
                <c:pt idx="5">
                  <c:v>6.0281209315163429E-3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6618-431B-8BE8-377AC089832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168" y="0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421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168" y="9446421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00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066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5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8816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7638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271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802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87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709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965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894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876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431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267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736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36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140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4" r:id="rId1"/>
    <p:sldLayoutId id="2147484635" r:id="rId2"/>
    <p:sldLayoutId id="2147484636" r:id="rId3"/>
    <p:sldLayoutId id="2147484637" r:id="rId4"/>
    <p:sldLayoutId id="2147484638" r:id="rId5"/>
    <p:sldLayoutId id="2147484639" r:id="rId6"/>
    <p:sldLayoutId id="2147484640" r:id="rId7"/>
    <p:sldLayoutId id="2147484641" r:id="rId8"/>
    <p:sldLayoutId id="2147484642" r:id="rId9"/>
    <p:sldLayoutId id="2147484643" r:id="rId10"/>
    <p:sldLayoutId id="2147484644" r:id="rId11"/>
    <p:sldLayoutId id="2147484645" r:id="rId12"/>
    <p:sldLayoutId id="2147484646" r:id="rId13"/>
    <p:sldLayoutId id="2147484647" r:id="rId14"/>
    <p:sldLayoutId id="2147484648" r:id="rId15"/>
    <p:sldLayoutId id="21474846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33056"/>
            <a:ext cx="6192687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188640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3924194"/>
              </p:ext>
            </p:extLst>
          </p:nvPr>
        </p:nvGraphicFramePr>
        <p:xfrm>
          <a:off x="1331640" y="764704"/>
          <a:ext cx="763284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2068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643054"/>
              </p:ext>
            </p:extLst>
          </p:nvPr>
        </p:nvGraphicFramePr>
        <p:xfrm>
          <a:off x="1475656" y="1268760"/>
          <a:ext cx="7344817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308.752,93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304.224,13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4.528,80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1.861,20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15.995,89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-14.134,69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320.220,02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-9.605,89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62068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547052"/>
              </p:ext>
            </p:extLst>
          </p:nvPr>
        </p:nvGraphicFramePr>
        <p:xfrm>
          <a:off x="1835696" y="764704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298.574,50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1.861,15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300.435,65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285.828,59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8.882,11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294.710,70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8.764,12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-3.039,17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56436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04159"/>
              </p:ext>
            </p:extLst>
          </p:nvPr>
        </p:nvGraphicFramePr>
        <p:xfrm>
          <a:off x="1187624" y="1124744"/>
          <a:ext cx="7704857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85129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217754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41533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56185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 </a:t>
                      </a:r>
                      <a:r>
                        <a:rPr lang="pt-BR" sz="25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Qd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.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20.516,27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13.152,51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43.795,70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24.054,90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-23.279,43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-10.902,39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-12.176,98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                     5.862,24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453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2º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859117"/>
              </p:ext>
            </p:extLst>
          </p:nvPr>
        </p:nvGraphicFramePr>
        <p:xfrm>
          <a:off x="1619672" y="1340768"/>
          <a:ext cx="7272810" cy="5188984"/>
        </p:xfrm>
        <a:graphic>
          <a:graphicData uri="http://schemas.openxmlformats.org/drawingml/2006/table">
            <a:tbl>
              <a:tblPr/>
              <a:tblGrid>
                <a:gridCol w="1753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3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447.369,86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276.466,16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241.579,72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229.500,74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31144" y="188640"/>
            <a:ext cx="7992888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2024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08849"/>
              </p:ext>
            </p:extLst>
          </p:nvPr>
        </p:nvGraphicFramePr>
        <p:xfrm>
          <a:off x="1691680" y="1268760"/>
          <a:ext cx="7272808" cy="5184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2024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100%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</a:t>
                      </a:r>
                      <a:r>
                        <a:rPr lang="pt-BR" sz="2000" b="1" u="none" strike="noStrike">
                          <a:effectLst/>
                          <a:latin typeface="Arial Narrow" panose="020B0606020202030204" pitchFamily="34" charset="0"/>
                        </a:rPr>
                        <a:t>$ 62.661.853,06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30,23%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44.693.788,94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87323" y="-253280"/>
            <a:ext cx="7676047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2º Quadrimestre de 2024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70559"/>
              </p:ext>
            </p:extLst>
          </p:nvPr>
        </p:nvGraphicFramePr>
        <p:xfrm>
          <a:off x="1475656" y="1412776"/>
          <a:ext cx="7416824" cy="48674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7464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619360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2024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 APLICADO      R$  65.900.717,70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60,40%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899592" y="43443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899592" y="4869160"/>
            <a:ext cx="83581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7732" y="4005064"/>
            <a:ext cx="7598839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2024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620688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47147"/>
              </p:ext>
            </p:extLst>
          </p:nvPr>
        </p:nvGraphicFramePr>
        <p:xfrm>
          <a:off x="1547664" y="1340768"/>
          <a:ext cx="7488832" cy="5112568"/>
        </p:xfrm>
        <a:graphic>
          <a:graphicData uri="http://schemas.openxmlformats.org/drawingml/2006/table">
            <a:tbl>
              <a:tblPr/>
              <a:tblGrid>
                <a:gridCol w="279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155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3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444.274,3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308.752,9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8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1634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12.515,0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312.995,3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620688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37895"/>
              </p:ext>
            </p:extLst>
          </p:nvPr>
        </p:nvGraphicFramePr>
        <p:xfrm>
          <a:off x="1547664" y="1412776"/>
          <a:ext cx="7272809" cy="4783691"/>
        </p:xfrm>
        <a:graphic>
          <a:graphicData uri="http://schemas.openxmlformats.org/drawingml/2006/table">
            <a:tbl>
              <a:tblPr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308.752,9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52.842,3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2.232,3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242.870,7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1.583,4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312.995,3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29568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2990178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818005"/>
              </p:ext>
            </p:extLst>
          </p:nvPr>
        </p:nvGraphicFramePr>
        <p:xfrm>
          <a:off x="467544" y="836712"/>
          <a:ext cx="9217024" cy="6780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92725" y="57217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246255"/>
              </p:ext>
            </p:extLst>
          </p:nvPr>
        </p:nvGraphicFramePr>
        <p:xfrm>
          <a:off x="1403648" y="1245270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6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393.109,3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304.224,2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63.397,0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15.995,9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320.220,0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76672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2024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752367"/>
              </p:ext>
            </p:extLst>
          </p:nvPr>
        </p:nvGraphicFramePr>
        <p:xfrm>
          <a:off x="1403648" y="1340768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304.224,1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Pessoal e Encargos Sociais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216.246,0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67,53%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Juros e Encargos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3.263,6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Outras Despesas Correntes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84.714,5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15.995,9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Investimentos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9.088,4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Inversões Financeiras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Amortização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6.907,5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320.220,0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477814"/>
              </p:ext>
            </p:extLst>
          </p:nvPr>
        </p:nvGraphicFramePr>
        <p:xfrm>
          <a:off x="899592" y="142852"/>
          <a:ext cx="9110340" cy="7246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77469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709336"/>
              </p:ext>
            </p:extLst>
          </p:nvPr>
        </p:nvGraphicFramePr>
        <p:xfrm>
          <a:off x="1547664" y="1052736"/>
          <a:ext cx="7200799" cy="4986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100.787,7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87.987,7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87.670,5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15.273,5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10.628,7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8.764,7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4.803,7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1.957,2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1.433,6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891,3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17,2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4,4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330.220,0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62888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2584</TotalTime>
  <Words>820</Words>
  <Application>Microsoft Office PowerPoint</Application>
  <PresentationFormat>Apresentação na tela (4:3)</PresentationFormat>
  <Paragraphs>280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2º Quadrimestre de 2024</vt:lpstr>
      <vt:lpstr>Quadro 2 – Composição das Receitas Arrecadadas  2º Quadrimestre de 2024</vt:lpstr>
      <vt:lpstr>Apresentação do PowerPoint</vt:lpstr>
      <vt:lpstr>Quadro 3 – Execução Orçamentária da Despesa   2º Quadrimestre de 2024</vt:lpstr>
      <vt:lpstr>Quadro 4 – Despesas por Categoria Econômica   2º Quadrimestre de 2024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2º Quadrimestre de 2024</vt:lpstr>
      <vt:lpstr>Quadro 7 – Demo. Resumido do Resultado Primário  2º Quadrimestre de 2024</vt:lpstr>
      <vt:lpstr>Quadro 8 – Demo. Resumido do Resultado Nominal 2º Quadrimestre de 2024</vt:lpstr>
      <vt:lpstr>Quadro 9 – Demonstrativo Resumido da Despesa com Pessoal – 2º Quadrimestre de 2024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291</cp:revision>
  <cp:lastPrinted>2024-02-28T11:39:14Z</cp:lastPrinted>
  <dcterms:created xsi:type="dcterms:W3CDTF">2009-09-30T17:11:41Z</dcterms:created>
  <dcterms:modified xsi:type="dcterms:W3CDTF">2024-09-25T17:59:39Z</dcterms:modified>
</cp:coreProperties>
</file>