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0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301" r:id="rId13"/>
    <p:sldId id="271" r:id="rId14"/>
    <p:sldId id="269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22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eu%20Drive\3%20Qd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1%20Qd\Quadros%20Rel.%20da%20Audi&#234;ncia%20P&#250;blica%203%20Quad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4\3%20Qd\Quadros%20Rel.%20da%20Audi&#234;ncia%20P&#250;blic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6.5112574029660794E-2"/>
          <c:y val="4.8784309829387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6163550487005048E-2"/>
          <c:y val="0.25788542767426242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11"/>
          <c:dPt>
            <c:idx val="0"/>
            <c:bubble3D val="0"/>
            <c:explosion val="1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040-4B08-B4DD-77D5E05F24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040-4B08-B4DD-77D5E05F24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040-4B08-B4DD-77D5E05F24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040-4B08-B4DD-77D5E05F24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5040-4B08-B4DD-77D5E05F240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040-4B08-B4DD-77D5E05F240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5040-4B08-B4DD-77D5E05F2408}"/>
              </c:ext>
            </c:extLst>
          </c:dPt>
          <c:dLbls>
            <c:dLbl>
              <c:idx val="0"/>
              <c:layout>
                <c:manualLayout>
                  <c:x val="-6.5268464588125893E-2"/>
                  <c:y val="9.94108207865556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40-4B08-B4DD-77D5E05F2408}"/>
                </c:ext>
              </c:extLst>
            </c:dLbl>
            <c:dLbl>
              <c:idx val="1"/>
              <c:layout>
                <c:manualLayout>
                  <c:x val="2.6418188047574762E-2"/>
                  <c:y val="5.73523966076281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40-4B08-B4DD-77D5E05F2408}"/>
                </c:ext>
              </c:extLst>
            </c:dLbl>
            <c:dLbl>
              <c:idx val="2"/>
              <c:layout>
                <c:manualLayout>
                  <c:x val="3.5742254417307016E-2"/>
                  <c:y val="-4.97054103932778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40-4B08-B4DD-77D5E05F240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5040-4B08-B4DD-77D5E05F240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040-4B08-B4DD-77D5E05F2408}"/>
                </c:ext>
              </c:extLst>
            </c:dLbl>
            <c:dLbl>
              <c:idx val="5"/>
              <c:layout>
                <c:manualLayout>
                  <c:x val="0.10567275219029905"/>
                  <c:y val="-2.67644517502265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040-4B08-B4DD-77D5E05F2408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040-4B08-B4DD-77D5E05F24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339471.81</c:v>
                </c:pt>
                <c:pt idx="1">
                  <c:v>4733.21</c:v>
                </c:pt>
                <c:pt idx="2">
                  <c:v>121391.97</c:v>
                </c:pt>
                <c:pt idx="3">
                  <c:v>9687.41</c:v>
                </c:pt>
                <c:pt idx="4">
                  <c:v>0</c:v>
                </c:pt>
                <c:pt idx="5">
                  <c:v>8067.54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040-4B08-B4DD-77D5E05F2408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5040-4B08-B4DD-77D5E05F24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5040-4B08-B4DD-77D5E05F24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5040-4B08-B4DD-77D5E05F24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5040-4B08-B4DD-77D5E05F24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5040-4B08-B4DD-77D5E05F240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5040-4B08-B4DD-77D5E05F240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5040-4B08-B4DD-77D5E05F240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5040-4B08-B4DD-77D5E05F240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5040-4B08-B4DD-77D5E05F240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5040-4B08-B4DD-77D5E05F240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5040-4B08-B4DD-77D5E05F240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5040-4B08-B4DD-77D5E05F240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5040-4B08-B4DD-77D5E05F240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5040-4B08-B4DD-77D5E05F240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5040-4B08-B4DD-77D5E05F2408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5040-4B08-B4DD-77D5E05F24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5040-4B08-B4DD-77D5E05F24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5040-4B08-B4DD-77D5E05F24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5040-4B08-B4DD-77D5E05F24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5040-4B08-B4DD-77D5E05F240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5040-4B08-B4DD-77D5E05F240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5040-4B08-B4DD-77D5E05F240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5040-4B08-B4DD-77D5E05F240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5040-4B08-B4DD-77D5E05F240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5040-4B08-B4DD-77D5E05F240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5040-4B08-B4DD-77D5E05F240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5040-4B08-B4DD-77D5E05F240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5040-4B08-B4DD-77D5E05F240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5040-4B08-B4DD-77D5E05F240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0.70232843174271731</c:v>
                </c:pt>
                <c:pt idx="1">
                  <c:v>9.792471299484181E-3</c:v>
                </c:pt>
                <c:pt idx="2">
                  <c:v>0.25114613173994915</c:v>
                </c:pt>
                <c:pt idx="3">
                  <c:v>2.0042145687881173E-2</c:v>
                </c:pt>
                <c:pt idx="4">
                  <c:v>0</c:v>
                </c:pt>
                <c:pt idx="5">
                  <c:v>1.6690819529968162E-2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5040-4B08-B4DD-77D5E05F2408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5040-4B08-B4DD-77D5E05F24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5040-4B08-B4DD-77D5E05F24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5040-4B08-B4DD-77D5E05F24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5040-4B08-B4DD-77D5E05F24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5040-4B08-B4DD-77D5E05F240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5040-4B08-B4DD-77D5E05F240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5040-4B08-B4DD-77D5E05F240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5040-4B08-B4DD-77D5E05F240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5040-4B08-B4DD-77D5E05F240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5040-4B08-B4DD-77D5E05F240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5040-4B08-B4DD-77D5E05F240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5040-4B08-B4DD-77D5E05F240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5040-4B08-B4DD-77D5E05F240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5040-4B08-B4DD-77D5E05F240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5040-4B08-B4DD-77D5E05F240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Plan1!$A$51:$A$62</c:f>
              <c:strCache>
                <c:ptCount val="12"/>
                <c:pt idx="0">
                  <c:v>Educação</c:v>
                </c:pt>
                <c:pt idx="1">
                  <c:v>Administração</c:v>
                </c:pt>
                <c:pt idx="2">
                  <c:v>Saúde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Assistência Social</c:v>
                </c:pt>
                <c:pt idx="8">
                  <c:v>Trabalho</c:v>
                </c:pt>
                <c:pt idx="9">
                  <c:v>Cultura</c:v>
                </c:pt>
                <c:pt idx="10">
                  <c:v>Comunição</c:v>
                </c:pt>
                <c:pt idx="11">
                  <c:v>Agricultura</c:v>
                </c:pt>
              </c:strCache>
            </c:strRef>
          </c:cat>
          <c:val>
            <c:numRef>
              <c:f>Plan1!$B$51:$B$62</c:f>
              <c:numCache>
                <c:formatCode>_-* #,##0.0_-;\-* #,##0.0_-;_-* "-"??_-;_-@_-</c:formatCode>
                <c:ptCount val="12"/>
                <c:pt idx="0">
                  <c:v>160545.65</c:v>
                </c:pt>
                <c:pt idx="1">
                  <c:v>127388.55</c:v>
                </c:pt>
                <c:pt idx="2">
                  <c:v>127766.58</c:v>
                </c:pt>
                <c:pt idx="3">
                  <c:v>23964.07</c:v>
                </c:pt>
                <c:pt idx="4">
                  <c:v>16297.8</c:v>
                </c:pt>
                <c:pt idx="5">
                  <c:v>11435.19</c:v>
                </c:pt>
                <c:pt idx="6">
                  <c:v>9243.7900000000009</c:v>
                </c:pt>
                <c:pt idx="7">
                  <c:v>3036.26</c:v>
                </c:pt>
                <c:pt idx="8">
                  <c:v>2137.75</c:v>
                </c:pt>
                <c:pt idx="9">
                  <c:v>1501.0719999999999</c:v>
                </c:pt>
                <c:pt idx="10">
                  <c:v>30.88</c:v>
                </c:pt>
                <c:pt idx="11">
                  <c:v>4.3499999999999996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AF-4F55-AA4D-C391FDD75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13F2-4ACC-BE0B-676B878A7873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3F2-4ACC-BE0B-676B878A78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3F2-4ACC-BE0B-676B878A78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3F2-4ACC-BE0B-676B878A78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3F2-4ACC-BE0B-676B878A78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13F2-4ACC-BE0B-676B878A78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13F2-4ACC-BE0B-676B878A78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13F2-4ACC-BE0B-676B878A787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3F2-4ACC-BE0B-676B878A787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3F2-4ACC-BE0B-676B878A787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3F2-4ACC-BE0B-676B878A787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3F2-4ACC-BE0B-676B878A787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13F2-4ACC-BE0B-676B878A787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13F2-4ACC-BE0B-676B878A787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13F2-4ACC-BE0B-676B878A787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0.15663787941971991</c:v>
                </c:pt>
                <c:pt idx="1">
                  <c:v>2.8231925654818621E-2</c:v>
                </c:pt>
                <c:pt idx="2">
                  <c:v>1.905596156937478E-2</c:v>
                </c:pt>
                <c:pt idx="3">
                  <c:v>0.71631181550690648</c:v>
                </c:pt>
                <c:pt idx="4">
                  <c:v>2.2266745254996608E-2</c:v>
                </c:pt>
                <c:pt idx="5">
                  <c:v>2.9131294005979313E-2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13F2-4ACC-BE0B-676B878A787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FAED-4660-A87F-2A6BA35C1370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AED-4660-A87F-2A6BA35C13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AED-4660-A87F-2A6BA35C13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AED-4660-A87F-2A6BA35C13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AED-4660-A87F-2A6BA35C13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AED-4660-A87F-2A6BA35C137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AED-4660-A87F-2A6BA35C137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AED-4660-A87F-2A6BA35C137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AED-4660-A87F-2A6BA35C137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AED-4660-A87F-2A6BA35C137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AED-4660-A87F-2A6BA35C137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AED-4660-A87F-2A6BA35C137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AED-4660-A87F-2A6BA35C137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AED-4660-A87F-2A6BA35C137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AED-4660-A87F-2A6BA35C137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0.1793958326587389</c:v>
                </c:pt>
                <c:pt idx="1">
                  <c:v>3.3574073140614641E-2</c:v>
                </c:pt>
                <c:pt idx="2">
                  <c:v>8.4756880612973512E-3</c:v>
                </c:pt>
                <c:pt idx="3">
                  <c:v>0.76473272540272863</c:v>
                </c:pt>
                <c:pt idx="4">
                  <c:v>2.8892115073071512E-3</c:v>
                </c:pt>
                <c:pt idx="5">
                  <c:v>1.0881314225151537E-3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AED-4660-A87F-2A6BA35C137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baseline="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baseline="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3.4430866890276343E-2"/>
          <c:y val="0.18538367539297584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213521226962748"/>
          <c:y val="1.0088708903838202E-2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959300671091E-3"/>
          <c:w val="1"/>
          <c:h val="0.99819008539425458"/>
        </c:manualLayout>
      </c:layout>
      <c:pie3DChart>
        <c:varyColors val="1"/>
        <c:ser>
          <c:idx val="0"/>
          <c:order val="0"/>
          <c:explosion val="2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A40-4DED-97FD-CA95052DB444}"/>
              </c:ext>
            </c:extLst>
          </c:dPt>
          <c:dLbls>
            <c:dLbl>
              <c:idx val="0"/>
              <c:layout>
                <c:manualLayout>
                  <c:x val="-6.1186747387993623E-2"/>
                  <c:y val="3.455695377192410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40-4DED-97FD-CA95052DB444}"/>
                </c:ext>
              </c:extLst>
            </c:dLbl>
            <c:dLbl>
              <c:idx val="1"/>
              <c:layout>
                <c:manualLayout>
                  <c:x val="-3.8336782805029217E-2"/>
                  <c:y val="-2.00446784667705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A40-4DED-97FD-CA95052DB444}"/>
                </c:ext>
              </c:extLst>
            </c:dLbl>
            <c:dLbl>
              <c:idx val="2"/>
              <c:layout>
                <c:manualLayout>
                  <c:x val="-6.4539523198158311E-2"/>
                  <c:y val="0.154319710625882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A40-4DED-97FD-CA95052DB444}"/>
                </c:ext>
              </c:extLst>
            </c:dLbl>
            <c:dLbl>
              <c:idx val="3"/>
              <c:layout>
                <c:manualLayout>
                  <c:x val="6.7276540641048349E-2"/>
                  <c:y val="3.561770174015681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A40-4DED-97FD-CA95052DB444}"/>
                </c:ext>
              </c:extLst>
            </c:dLbl>
            <c:dLbl>
              <c:idx val="4"/>
              <c:layout>
                <c:manualLayout>
                  <c:x val="-5.6562001947936959E-2"/>
                  <c:y val="3.20018963364510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A40-4DED-97FD-CA95052DB444}"/>
                </c:ext>
              </c:extLst>
            </c:dLbl>
            <c:dLbl>
              <c:idx val="5"/>
              <c:layout>
                <c:manualLayout>
                  <c:x val="2.7042013458473527E-2"/>
                  <c:y val="-4.274221706836865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74155.55</c:v>
                </c:pt>
                <c:pt idx="1">
                  <c:v>13655.66</c:v>
                </c:pt>
                <c:pt idx="2">
                  <c:v>3022.14</c:v>
                </c:pt>
                <c:pt idx="3">
                  <c:v>357732.97</c:v>
                </c:pt>
                <c:pt idx="4">
                  <c:v>2440.4699999999998</c:v>
                </c:pt>
                <c:pt idx="5">
                  <c:v>2661.2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A40-4DED-97FD-CA95052DB444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7A40-4DED-97FD-CA95052DB444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A40-4DED-97FD-CA95052DB4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A40-4DED-97FD-CA95052DB4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A40-4DED-97FD-CA95052DB4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A40-4DED-97FD-CA95052DB4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A40-4DED-97FD-CA95052DB4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A40-4DED-97FD-CA95052DB4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A40-4DED-97FD-CA95052DB44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A40-4DED-97FD-CA95052DB4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A40-4DED-97FD-CA95052DB44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A40-4DED-97FD-CA95052DB4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A40-4DED-97FD-CA95052DB44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A40-4DED-97FD-CA95052DB4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A40-4DED-97FD-CA95052DB4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A40-4DED-97FD-CA95052DB44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0.16227998237484617</c:v>
                </c:pt>
                <c:pt idx="1">
                  <c:v>2.9883673765711289E-2</c:v>
                </c:pt>
                <c:pt idx="2">
                  <c:v>6.6135687205383488E-3</c:v>
                </c:pt>
                <c:pt idx="3">
                  <c:v>0.78285307123339209</c:v>
                </c:pt>
                <c:pt idx="4">
                  <c:v>5.3406579627059718E-3</c:v>
                </c:pt>
                <c:pt idx="5">
                  <c:v>5.9005763527418299E-3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A40-4DED-97FD-CA95052DB44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45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383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577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3980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2015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6092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630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697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904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06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937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8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4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461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179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497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95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  <p:sldLayoutId id="2147484663" r:id="rId13"/>
    <p:sldLayoutId id="2147484664" r:id="rId14"/>
    <p:sldLayoutId id="2147484665" r:id="rId15"/>
    <p:sldLayoutId id="21474846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 dirty="0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17032"/>
            <a:ext cx="6192687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28292" y="116632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/>
              <a:t>Despesas por Função de Governo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4564414"/>
              </p:ext>
            </p:extLst>
          </p:nvPr>
        </p:nvGraphicFramePr>
        <p:xfrm>
          <a:off x="228292" y="764704"/>
          <a:ext cx="741682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620896"/>
              </p:ext>
            </p:extLst>
          </p:nvPr>
        </p:nvGraphicFramePr>
        <p:xfrm>
          <a:off x="251520" y="1052736"/>
          <a:ext cx="7344817" cy="5328591"/>
        </p:xfrm>
        <a:graphic>
          <a:graphicData uri="http://schemas.openxmlformats.org/drawingml/2006/table">
            <a:tbl>
              <a:tblPr/>
              <a:tblGrid>
                <a:gridCol w="426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9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4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451.006,79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465.596,99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Corrente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-14.590,20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2.661,20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8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17.754,95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-15.093,75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948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483.351,94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8353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-29.683,95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40718" y="332656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717267"/>
              </p:ext>
            </p:extLst>
          </p:nvPr>
        </p:nvGraphicFramePr>
        <p:xfrm>
          <a:off x="395536" y="725490"/>
          <a:ext cx="6990120" cy="5407019"/>
        </p:xfrm>
        <a:graphic>
          <a:graphicData uri="http://schemas.openxmlformats.org/drawingml/2006/table">
            <a:tbl>
              <a:tblPr/>
              <a:tblGrid>
                <a:gridCol w="118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1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436.200,11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2.661,20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438.861,31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434.423,29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9.444,28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443.867,57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11.181,64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-16.187,90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144764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56183" y="260648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Nominal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5EAF55D-64C3-6484-5F2D-35679D390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98021"/>
              </p:ext>
            </p:extLst>
          </p:nvPr>
        </p:nvGraphicFramePr>
        <p:xfrm>
          <a:off x="251520" y="1133435"/>
          <a:ext cx="7704857" cy="51381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85129">
                  <a:extLst>
                    <a:ext uri="{9D8B030D-6E8A-4147-A177-3AD203B41FA5}">
                      <a16:colId xmlns:a16="http://schemas.microsoft.com/office/drawing/2014/main" val="1705469684"/>
                    </a:ext>
                  </a:extLst>
                </a:gridCol>
                <a:gridCol w="1217754">
                  <a:extLst>
                    <a:ext uri="{9D8B030D-6E8A-4147-A177-3AD203B41FA5}">
                      <a16:colId xmlns:a16="http://schemas.microsoft.com/office/drawing/2014/main" val="2131739803"/>
                    </a:ext>
                  </a:extLst>
                </a:gridCol>
                <a:gridCol w="341533">
                  <a:extLst>
                    <a:ext uri="{9D8B030D-6E8A-4147-A177-3AD203B41FA5}">
                      <a16:colId xmlns:a16="http://schemas.microsoft.com/office/drawing/2014/main" val="303620858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872970881"/>
                    </a:ext>
                  </a:extLst>
                </a:gridCol>
                <a:gridCol w="1656185">
                  <a:extLst>
                    <a:ext uri="{9D8B030D-6E8A-4147-A177-3AD203B41FA5}">
                      <a16:colId xmlns:a16="http://schemas.microsoft.com/office/drawing/2014/main" val="3803855297"/>
                    </a:ext>
                  </a:extLst>
                </a:gridCol>
              </a:tblGrid>
              <a:tr h="52992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pt-BR" sz="10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11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R$ milhares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0144145"/>
                  </a:ext>
                </a:extLst>
              </a:tr>
              <a:tr h="529928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Especificação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Exercício Anterior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3º </a:t>
                      </a:r>
                      <a:r>
                        <a:rPr lang="pt-BR" sz="2500" b="1" i="0" u="none" strike="noStrike" kern="1200" dirty="0" err="1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Qd</a:t>
                      </a:r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.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90797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Liquida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20.516,27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11.992,43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607198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Disponibilidade de Caixa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43.795,70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-1.146,77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77681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Dívida Consolidada Líquida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-23.279,43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13.139,20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264950"/>
                  </a:ext>
                </a:extLst>
              </a:tr>
              <a:tr h="959172">
                <a:tc gridSpan="3"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Resultado Nominal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-36.218,57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36.218,57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18864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0025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9 – Demonstrativo Resumido da Despesa com Pessoal – 3º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664784"/>
              </p:ext>
            </p:extLst>
          </p:nvPr>
        </p:nvGraphicFramePr>
        <p:xfrm>
          <a:off x="395536" y="1268760"/>
          <a:ext cx="7272810" cy="5188984"/>
        </p:xfrm>
        <a:graphic>
          <a:graphicData uri="http://schemas.openxmlformats.org/drawingml/2006/table">
            <a:tbl>
              <a:tblPr/>
              <a:tblGrid>
                <a:gridCol w="1753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9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3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438.996.102,74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282.499.296,39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237.057.895,48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225.205.000,71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547" y="0"/>
            <a:ext cx="7272808" cy="173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ATÉ O 3º Quadrimestre de 2024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305064"/>
              </p:ext>
            </p:extLst>
          </p:nvPr>
        </p:nvGraphicFramePr>
        <p:xfrm>
          <a:off x="107504" y="548680"/>
          <a:ext cx="7272808" cy="5557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2808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1372547">
                <a:tc>
                  <a:txBody>
                    <a:bodyPr/>
                    <a:lstStyle/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o índice de 100% do FUNDEB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</a:t>
                      </a:r>
                      <a:r>
                        <a:rPr lang="pt-BR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99.941.287,77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918812">
                <a:tc>
                  <a:txBody>
                    <a:bodyPr/>
                    <a:lstStyle/>
                    <a:p>
                      <a:pPr algn="ctr" fontAlgn="b"/>
                      <a:endParaRPr lang="pt-BR" sz="20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Atingiu p índice de 31,86% de aplicação.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69.968.816,44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1" y="-243408"/>
            <a:ext cx="7128792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RECEITAS DE IMPOSTOS E TRANSFERÊNCIAS DE IMPOSTAS COM 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O 3º Quadrimestre de 2024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066558"/>
              </p:ext>
            </p:extLst>
          </p:nvPr>
        </p:nvGraphicFramePr>
        <p:xfrm>
          <a:off x="539552" y="1340768"/>
          <a:ext cx="6696744" cy="5033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3460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462141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709988">
                <a:tc gridSpan="2">
                  <a:txBody>
                    <a:bodyPr/>
                    <a:lstStyle/>
                    <a:p>
                      <a:pPr algn="ctr" fontAlgn="b"/>
                      <a:endParaRPr lang="pt-BR" sz="3000" b="1" u="sng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3000" b="1" u="sng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Despesas próprias com ações em Saúde no Exercício de 2024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6564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Percentual de despesas com Saúde com Impostos e Transferências de Impostos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ctr" fontAlgn="ctr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 APLICADO      R$  139.198.955,10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65,39%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569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-324544" y="3068960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251520" y="404664"/>
            <a:ext cx="702027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861048"/>
            <a:ext cx="7598839" cy="20161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2024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950947" y="2768466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69021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735041"/>
              </p:ext>
            </p:extLst>
          </p:nvPr>
        </p:nvGraphicFramePr>
        <p:xfrm>
          <a:off x="323528" y="1002421"/>
          <a:ext cx="7488832" cy="4958071"/>
        </p:xfrm>
        <a:graphic>
          <a:graphicData uri="http://schemas.openxmlformats.org/drawingml/2006/table">
            <a:tbl>
              <a:tblPr/>
              <a:tblGrid>
                <a:gridCol w="279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1558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03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444.274,3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451.006,8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988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2.661,2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7137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12.515,0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3.292,6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456.960,6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8936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24657"/>
              </p:ext>
            </p:extLst>
          </p:nvPr>
        </p:nvGraphicFramePr>
        <p:xfrm>
          <a:off x="323528" y="1196752"/>
          <a:ext cx="7272809" cy="4783691"/>
        </p:xfrm>
        <a:graphic>
          <a:graphicData uri="http://schemas.openxmlformats.org/drawingml/2006/table">
            <a:tbl>
              <a:tblPr/>
              <a:tblGrid>
                <a:gridCol w="367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451.006,8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74.155,6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13.655,7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3.022,1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357.733,0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2.440,5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2.661,2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2.661,2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3.292,6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456.960,6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939431"/>
              </p:ext>
            </p:extLst>
          </p:nvPr>
        </p:nvGraphicFramePr>
        <p:xfrm>
          <a:off x="-180527" y="537172"/>
          <a:ext cx="9324528" cy="6320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29568"/>
              </p:ext>
            </p:extLst>
          </p:nvPr>
        </p:nvGraphicFramePr>
        <p:xfrm>
          <a:off x="1331640" y="692696"/>
          <a:ext cx="7704856" cy="727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798800"/>
              </p:ext>
            </p:extLst>
          </p:nvPr>
        </p:nvGraphicFramePr>
        <p:xfrm>
          <a:off x="-108520" y="88954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59723"/>
              </p:ext>
            </p:extLst>
          </p:nvPr>
        </p:nvGraphicFramePr>
        <p:xfrm>
          <a:off x="-208640" y="1196752"/>
          <a:ext cx="8021000" cy="609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3151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48305"/>
              </p:ext>
            </p:extLst>
          </p:nvPr>
        </p:nvGraphicFramePr>
        <p:xfrm>
          <a:off x="251520" y="1124744"/>
          <a:ext cx="7560840" cy="4727005"/>
        </p:xfrm>
        <a:graphic>
          <a:graphicData uri="http://schemas.openxmlformats.org/drawingml/2006/table">
            <a:tbl>
              <a:tblPr/>
              <a:tblGrid>
                <a:gridCol w="309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5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23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02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393.109,3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465.597,0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63.397,0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17.755,0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9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294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460.006,3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483.352,0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9959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2024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289381"/>
              </p:ext>
            </p:extLst>
          </p:nvPr>
        </p:nvGraphicFramePr>
        <p:xfrm>
          <a:off x="251520" y="980728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465.597,0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Pessoal e Encargos Sociais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339.471,8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Juros e Encargos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4.733,2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Outras Despesas Correntes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121.392,0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17.755,0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Investimentos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9.687,4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Inversões Financeiras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u="none" strike="noStrike" dirty="0">
                          <a:effectLst/>
                        </a:rPr>
                        <a:t> Amortização da Dívida 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8.067,5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483.351,9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038230"/>
              </p:ext>
            </p:extLst>
          </p:nvPr>
        </p:nvGraphicFramePr>
        <p:xfrm>
          <a:off x="-200260" y="-117796"/>
          <a:ext cx="8172400" cy="66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9525" y="92377"/>
            <a:ext cx="6702755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242756"/>
              </p:ext>
            </p:extLst>
          </p:nvPr>
        </p:nvGraphicFramePr>
        <p:xfrm>
          <a:off x="395536" y="1124744"/>
          <a:ext cx="7200799" cy="4986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9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160.545,7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127.388,6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127.766,6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23.964,1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6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16.297,8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11.435,2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9.243,8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3.036,3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2.137,8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31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1.501,1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30,9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813833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4,4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  <a:tr h="3263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483.351,9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62888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2734</TotalTime>
  <Words>814</Words>
  <Application>Microsoft Office PowerPoint</Application>
  <PresentationFormat>Apresentação na tela (4:3)</PresentationFormat>
  <Paragraphs>283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Trebuchet MS</vt:lpstr>
      <vt:lpstr>Wingdings 2</vt:lpstr>
      <vt:lpstr>Wingdings 3</vt:lpstr>
      <vt:lpstr>Facetado</vt:lpstr>
      <vt:lpstr>Apresentação do PowerPoint</vt:lpstr>
      <vt:lpstr>Apresentação do PowerPoint</vt:lpstr>
      <vt:lpstr>Quadro 1 – Execução Orçamentária da Receita 3º Quadrimestre de 2024</vt:lpstr>
      <vt:lpstr>Quadro 2 – Composição das Receitas Arrecadadas  3º Quadrimestre de 2024</vt:lpstr>
      <vt:lpstr>Apresentação do PowerPoint</vt:lpstr>
      <vt:lpstr>Quadro 3 – Execução Orçamentária da Despesa   3º Quadrimestre de 2024</vt:lpstr>
      <vt:lpstr>Quadro 4 – Despesas por Categoria Econômica   3º Quadrimestre de 2024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3º Quadrimestre de 2024</vt:lpstr>
      <vt:lpstr>Quadro 7 – Demo. Resumido do Resultado Primário  3º Quadrimestre de 2024</vt:lpstr>
      <vt:lpstr>Quadro 8 – Demo. Resumido do Resultado Nominal 3º Quadrimestre de 2024</vt:lpstr>
      <vt:lpstr>Quadro 9 – Demonstrativo Resumido da Despesa com Pessoal – 3º Quadrimestre de 2024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296</cp:revision>
  <cp:lastPrinted>2025-02-19T15:58:00Z</cp:lastPrinted>
  <dcterms:created xsi:type="dcterms:W3CDTF">2009-09-30T17:11:41Z</dcterms:created>
  <dcterms:modified xsi:type="dcterms:W3CDTF">2025-02-24T14:02:51Z</dcterms:modified>
</cp:coreProperties>
</file>