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50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301" r:id="rId13"/>
    <p:sldId id="271" r:id="rId14"/>
    <p:sldId id="269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224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1&#186;\Quadros%20Rel.%20da%20Audi&#234;ncia%20P&#250;blic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1&#186;\Quadros%20Rel.%20da%20Audi&#234;ncia%20P&#250;blic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3%20Qd\Quadros%20Rel.%20da%20Audi&#234;ncia%20P&#250;blic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1&#186;\Quadros%20Rel.%20da%20Audi&#234;ncia%20P&#250;blic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116014128975403E-2"/>
          <c:y val="0.19949768165479093"/>
          <c:w val="0.86614168082932086"/>
          <c:h val="0.7160666165645827"/>
        </c:manualLayout>
      </c:layout>
      <c:pie3DChart>
        <c:varyColors val="1"/>
        <c:ser>
          <c:idx val="0"/>
          <c:order val="0"/>
          <c:explosion val="12"/>
          <c:dPt>
            <c:idx val="0"/>
            <c:bubble3D val="0"/>
            <c:explosion val="1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3CA-43FB-A41C-88A9739CBD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3CA-43FB-A41C-88A9739CBD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3CA-43FB-A41C-88A9739CBD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3CA-43FB-A41C-88A9739CBD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A3CA-43FB-A41C-88A9739CBD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A3CA-43FB-A41C-88A9739CBD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A3CA-43FB-A41C-88A9739CBD12}"/>
              </c:ext>
            </c:extLst>
          </c:dPt>
          <c:dLbls>
            <c:dLbl>
              <c:idx val="0"/>
              <c:layout>
                <c:manualLayout>
                  <c:x val="-0.25695101053741681"/>
                  <c:y val="-0.1420768008552499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CA-43FB-A41C-88A9739CBD12}"/>
                </c:ext>
              </c:extLst>
            </c:dLbl>
            <c:dLbl>
              <c:idx val="1"/>
              <c:layout>
                <c:manualLayout>
                  <c:x val="3.0323411181434282E-2"/>
                  <c:y val="4.28176660111712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CA-43FB-A41C-88A9739CBD12}"/>
                </c:ext>
              </c:extLst>
            </c:dLbl>
            <c:dLbl>
              <c:idx val="2"/>
              <c:layout>
                <c:manualLayout>
                  <c:x val="1.4363721085942551E-2"/>
                  <c:y val="-3.5032635827321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CA-43FB-A41C-88A9739CBD12}"/>
                </c:ext>
              </c:extLst>
            </c:dLbl>
            <c:dLbl>
              <c:idx val="3"/>
              <c:layout>
                <c:manualLayout>
                  <c:x val="1.4363721085942555E-2"/>
                  <c:y val="-5.838772637886983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CA-43FB-A41C-88A9739CBD1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CA-43FB-A41C-88A9739CBD12}"/>
                </c:ext>
              </c:extLst>
            </c:dLbl>
            <c:dLbl>
              <c:idx val="5"/>
              <c:layout>
                <c:manualLayout>
                  <c:x val="3.0323411181434282E-2"/>
                  <c:y val="5.838772637886983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29580519024202"/>
                      <c:h val="9.38485388663034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A3CA-43FB-A41C-88A9739CBD1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3CA-43FB-A41C-88A9739CBD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94831.35</c:v>
                </c:pt>
                <c:pt idx="1">
                  <c:v>1843.79</c:v>
                </c:pt>
                <c:pt idx="2">
                  <c:v>35120.82</c:v>
                </c:pt>
                <c:pt idx="3">
                  <c:v>5849.64</c:v>
                </c:pt>
                <c:pt idx="4">
                  <c:v>0</c:v>
                </c:pt>
                <c:pt idx="5">
                  <c:v>1951.65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3CA-43FB-A41C-88A9739CBD12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A3CA-43FB-A41C-88A9739CBD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A3CA-43FB-A41C-88A9739CBD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A3CA-43FB-A41C-88A9739CBD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A3CA-43FB-A41C-88A9739CBD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A3CA-43FB-A41C-88A9739CBD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A3CA-43FB-A41C-88A9739CBD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A3CA-43FB-A41C-88A9739CBD1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A3CA-43FB-A41C-88A9739CBD1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A3CA-43FB-A41C-88A9739CBD1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A3CA-43FB-A41C-88A9739CBD1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A3CA-43FB-A41C-88A9739CBD1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A3CA-43FB-A41C-88A9739CBD1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A3CA-43FB-A41C-88A9739CBD1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A3CA-43FB-A41C-88A9739CBD1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A3CA-43FB-A41C-88A9739CBD12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A3CA-43FB-A41C-88A9739CBD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A3CA-43FB-A41C-88A9739CBD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A3CA-43FB-A41C-88A9739CBD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A3CA-43FB-A41C-88A9739CBD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A3CA-43FB-A41C-88A9739CBD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A3CA-43FB-A41C-88A9739CBD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A3CA-43FB-A41C-88A9739CBD1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A3CA-43FB-A41C-88A9739CBD1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A3CA-43FB-A41C-88A9739CBD1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A3CA-43FB-A41C-88A9739CBD1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A3CA-43FB-A41C-88A9739CBD1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A3CA-43FB-A41C-88A9739CBD1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A3CA-43FB-A41C-88A9739CBD1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A3CA-43FB-A41C-88A9739CBD1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0.67932104679712535</c:v>
                </c:pt>
                <c:pt idx="1">
                  <c:v>1.3207924941214816E-2</c:v>
                </c:pt>
                <c:pt idx="2">
                  <c:v>0.25158676120052509</c:v>
                </c:pt>
                <c:pt idx="3">
                  <c:v>4.1903690796201216E-2</c:v>
                </c:pt>
                <c:pt idx="4">
                  <c:v>0</c:v>
                </c:pt>
                <c:pt idx="5">
                  <c:v>1.3980576264933587E-2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A3CA-43FB-A41C-88A9739CBD12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A3CA-43FB-A41C-88A9739CBD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A3CA-43FB-A41C-88A9739CBD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A3CA-43FB-A41C-88A9739CBD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A3CA-43FB-A41C-88A9739CBD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A3CA-43FB-A41C-88A9739CBD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A3CA-43FB-A41C-88A9739CBD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A3CA-43FB-A41C-88A9739CBD1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A3CA-43FB-A41C-88A9739CBD1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A3CA-43FB-A41C-88A9739CBD1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A3CA-43FB-A41C-88A9739CBD1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A3CA-43FB-A41C-88A9739CBD1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A3CA-43FB-A41C-88A9739CBD1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A3CA-43FB-A41C-88A9739CBD1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A3CA-43FB-A41C-88A9739CBD1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A3CA-43FB-A41C-88A9739CBD1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65000"/>
                    <a:lumMod val="110000"/>
                  </a:schemeClr>
                </a:gs>
                <a:gs pos="88000">
                  <a:schemeClr val="accent1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strRef>
              <c:f>Plan1!$A$51:$A$59</c:f>
              <c:strCache>
                <c:ptCount val="9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Segurança Pública</c:v>
                </c:pt>
                <c:pt idx="6">
                  <c:v>Comunição</c:v>
                </c:pt>
                <c:pt idx="7">
                  <c:v>Urbanismo</c:v>
                </c:pt>
                <c:pt idx="8">
                  <c:v>Assistência Social</c:v>
                </c:pt>
              </c:strCache>
            </c:strRef>
          </c:cat>
          <c:val>
            <c:numRef>
              <c:f>Plan1!$B$51:$B$59</c:f>
              <c:numCache>
                <c:formatCode>_-* #,##0.0_-;\-* #,##0.0_-;_-* "-"??_-;_-@_-</c:formatCode>
                <c:ptCount val="9"/>
                <c:pt idx="0">
                  <c:v>57888.19</c:v>
                </c:pt>
                <c:pt idx="1">
                  <c:v>38949.4</c:v>
                </c:pt>
                <c:pt idx="2">
                  <c:v>26551.27</c:v>
                </c:pt>
                <c:pt idx="3">
                  <c:v>7886.44</c:v>
                </c:pt>
                <c:pt idx="4">
                  <c:v>3416.97</c:v>
                </c:pt>
                <c:pt idx="5">
                  <c:v>2140.88</c:v>
                </c:pt>
                <c:pt idx="6">
                  <c:v>1211.93</c:v>
                </c:pt>
                <c:pt idx="7">
                  <c:v>865.49</c:v>
                </c:pt>
                <c:pt idx="8">
                  <c:v>443.51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64-4A2B-A23A-0C51B0D8E22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13F2-4ACC-BE0B-676B878A7873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0.15663787941971991</c:v>
                </c:pt>
                <c:pt idx="1">
                  <c:v>2.8231925654818621E-2</c:v>
                </c:pt>
                <c:pt idx="2">
                  <c:v>1.905596156937478E-2</c:v>
                </c:pt>
                <c:pt idx="3">
                  <c:v>0.71631181550690648</c:v>
                </c:pt>
                <c:pt idx="4">
                  <c:v>2.2266745254996608E-2</c:v>
                </c:pt>
                <c:pt idx="5">
                  <c:v>2.9131294005979313E-2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13F2-4ACC-BE0B-676B878A7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FAED-4660-A87F-2A6BA35C1370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0.1793958326587389</c:v>
                </c:pt>
                <c:pt idx="1">
                  <c:v>3.3574073140614641E-2</c:v>
                </c:pt>
                <c:pt idx="2">
                  <c:v>8.4756880612973512E-3</c:v>
                </c:pt>
                <c:pt idx="3">
                  <c:v>0.76473272540272863</c:v>
                </c:pt>
                <c:pt idx="4">
                  <c:v>2.8892115073071512E-3</c:v>
                </c:pt>
                <c:pt idx="5">
                  <c:v>1.0881314225151537E-3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AED-4660-A87F-2A6BA35C137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baseline="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baseline="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3.4430866890276343E-2"/>
          <c:y val="0.18538367539297584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13521226962748"/>
          <c:y val="1.0088708903838202E-2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8098966626983006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7A40-4DED-97FD-CA95052DB444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0.16227998237484617</c:v>
                </c:pt>
                <c:pt idx="1">
                  <c:v>2.9883673765711289E-2</c:v>
                </c:pt>
                <c:pt idx="2">
                  <c:v>6.6135687205383488E-3</c:v>
                </c:pt>
                <c:pt idx="3">
                  <c:v>0.78285307123339209</c:v>
                </c:pt>
                <c:pt idx="4">
                  <c:v>5.3406579627059718E-3</c:v>
                </c:pt>
                <c:pt idx="5">
                  <c:v>5.9005763527418299E-3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7A40-4DED-97FD-CA95052DB44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19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8FB-4350-B72B-05B264AEF5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8FB-4350-B72B-05B264AEF5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8FB-4350-B72B-05B264AEF5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8FB-4350-B72B-05B264AEF51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8FB-4350-B72B-05B264AEF51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8FB-4350-B72B-05B264AEF51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8FB-4350-B72B-05B264AEF51B}"/>
              </c:ext>
            </c:extLst>
          </c:dPt>
          <c:dLbls>
            <c:dLbl>
              <c:idx val="0"/>
              <c:layout>
                <c:manualLayout>
                  <c:x val="-7.480711892576844E-2"/>
                  <c:y val="-1.69852856604066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FB-4350-B72B-05B264AEF51B}"/>
                </c:ext>
              </c:extLst>
            </c:dLbl>
            <c:dLbl>
              <c:idx val="1"/>
              <c:layout>
                <c:manualLayout>
                  <c:x val="-6.2593711754214312E-2"/>
                  <c:y val="6.369482122652447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FB-4350-B72B-05B264AEF51B}"/>
                </c:ext>
              </c:extLst>
            </c:dLbl>
            <c:dLbl>
              <c:idx val="2"/>
              <c:layout>
                <c:manualLayout>
                  <c:x val="-4.5800276893327663E-2"/>
                  <c:y val="0.159237053066312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FB-4350-B72B-05B264AEF51B}"/>
                </c:ext>
              </c:extLst>
            </c:dLbl>
            <c:dLbl>
              <c:idx val="3"/>
              <c:layout>
                <c:manualLayout>
                  <c:x val="0.2335814121559705"/>
                  <c:y val="-0.244163481368345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8FB-4350-B72B-05B264AEF51B}"/>
                </c:ext>
              </c:extLst>
            </c:dLbl>
            <c:dLbl>
              <c:idx val="4"/>
              <c:layout>
                <c:manualLayout>
                  <c:x val="1.8320110757331018E-2"/>
                  <c:y val="-4.246321415101662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FB-4350-B72B-05B264AEF51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8FB-4350-B72B-05B264AEF51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48FB-4350-B72B-05B264AEF5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29858.15</c:v>
                </c:pt>
                <c:pt idx="1">
                  <c:v>8018.78</c:v>
                </c:pt>
                <c:pt idx="2">
                  <c:v>713.55</c:v>
                </c:pt>
                <c:pt idx="3">
                  <c:v>120996.13</c:v>
                </c:pt>
                <c:pt idx="4">
                  <c:v>3230.3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8FB-4350-B72B-05B264AEF51B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48FB-4350-B72B-05B264AEF5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48FB-4350-B72B-05B264AEF5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48FB-4350-B72B-05B264AEF5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48FB-4350-B72B-05B264AEF51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48FB-4350-B72B-05B264AEF51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48FB-4350-B72B-05B264AEF51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48FB-4350-B72B-05B264AEF51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48FB-4350-B72B-05B264AEF51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48FB-4350-B72B-05B264AEF51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48FB-4350-B72B-05B264AEF51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48FB-4350-B72B-05B264AEF51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48FB-4350-B72B-05B264AEF51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48FB-4350-B72B-05B264AEF51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48FB-4350-B72B-05B264AEF51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48FB-4350-B72B-05B264AEF51B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48FB-4350-B72B-05B264AEF5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48FB-4350-B72B-05B264AEF5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48FB-4350-B72B-05B264AEF5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48FB-4350-B72B-05B264AEF51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48FB-4350-B72B-05B264AEF51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48FB-4350-B72B-05B264AEF51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48FB-4350-B72B-05B264AEF51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48FB-4350-B72B-05B264AEF51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48FB-4350-B72B-05B264AEF51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48FB-4350-B72B-05B264AEF51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48FB-4350-B72B-05B264AEF51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48FB-4350-B72B-05B264AEF51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48FB-4350-B72B-05B264AEF51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48FB-4350-B72B-05B264AEF51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0.1806117212897734</c:v>
                </c:pt>
                <c:pt idx="1">
                  <c:v>4.850553897157088E-2</c:v>
                </c:pt>
                <c:pt idx="2">
                  <c:v>4.3162584998172292E-3</c:v>
                </c:pt>
                <c:pt idx="3">
                  <c:v>0.73190466618665895</c:v>
                </c:pt>
                <c:pt idx="4">
                  <c:v>1.9540060026570803E-2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48FB-4350-B72B-05B264AEF51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45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83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7577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3980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2015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6092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8630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697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904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906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937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8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4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461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179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497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395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  <p:sldLayoutId id="2147484662" r:id="rId12"/>
    <p:sldLayoutId id="2147484663" r:id="rId13"/>
    <p:sldLayoutId id="2147484664" r:id="rId14"/>
    <p:sldLayoutId id="2147484665" r:id="rId15"/>
    <p:sldLayoutId id="21474846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dirty="0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51FD23CD-9447-EA43-217F-C9BA5580C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789040"/>
            <a:ext cx="2932534" cy="227599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28292" y="116632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8005706"/>
              </p:ext>
            </p:extLst>
          </p:nvPr>
        </p:nvGraphicFramePr>
        <p:xfrm>
          <a:off x="228292" y="692696"/>
          <a:ext cx="722402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2025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714807"/>
              </p:ext>
            </p:extLst>
          </p:nvPr>
        </p:nvGraphicFramePr>
        <p:xfrm>
          <a:off x="323528" y="764704"/>
          <a:ext cx="6840760" cy="5328591"/>
        </p:xfrm>
        <a:graphic>
          <a:graphicData uri="http://schemas.openxmlformats.org/drawingml/2006/table">
            <a:tbl>
              <a:tblPr/>
              <a:tblGrid>
                <a:gridCol w="42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98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162.816,91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131.795,96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31.020,95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7.801,29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-7.801,29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139.597,25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5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23.219,66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40718" y="332656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940462"/>
              </p:ext>
            </p:extLst>
          </p:nvPr>
        </p:nvGraphicFramePr>
        <p:xfrm>
          <a:off x="395536" y="725490"/>
          <a:ext cx="6990120" cy="5407019"/>
        </p:xfrm>
        <a:graphic>
          <a:graphicData uri="http://schemas.openxmlformats.org/drawingml/2006/table">
            <a:tbl>
              <a:tblPr/>
              <a:tblGrid>
                <a:gridCol w="118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155.293,53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155.293,53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117.752,27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5.849,64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123.601,91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13.469,34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18.222,28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144764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56183" y="260648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Nominal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2025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5EAF55D-64C3-6484-5F2D-35679D390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476100"/>
              </p:ext>
            </p:extLst>
          </p:nvPr>
        </p:nvGraphicFramePr>
        <p:xfrm>
          <a:off x="156183" y="859929"/>
          <a:ext cx="7296137" cy="51381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85129">
                  <a:extLst>
                    <a:ext uri="{9D8B030D-6E8A-4147-A177-3AD203B41FA5}">
                      <a16:colId xmlns:a16="http://schemas.microsoft.com/office/drawing/2014/main" val="1705469684"/>
                    </a:ext>
                  </a:extLst>
                </a:gridCol>
                <a:gridCol w="1217754">
                  <a:extLst>
                    <a:ext uri="{9D8B030D-6E8A-4147-A177-3AD203B41FA5}">
                      <a16:colId xmlns:a16="http://schemas.microsoft.com/office/drawing/2014/main" val="2131739803"/>
                    </a:ext>
                  </a:extLst>
                </a:gridCol>
                <a:gridCol w="341533">
                  <a:extLst>
                    <a:ext uri="{9D8B030D-6E8A-4147-A177-3AD203B41FA5}">
                      <a16:colId xmlns:a16="http://schemas.microsoft.com/office/drawing/2014/main" val="303620858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872970881"/>
                    </a:ext>
                  </a:extLst>
                </a:gridCol>
                <a:gridCol w="1679513">
                  <a:extLst>
                    <a:ext uri="{9D8B030D-6E8A-4147-A177-3AD203B41FA5}">
                      <a16:colId xmlns:a16="http://schemas.microsoft.com/office/drawing/2014/main" val="3803855297"/>
                    </a:ext>
                  </a:extLst>
                </a:gridCol>
              </a:tblGrid>
              <a:tr h="52992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R$ milhares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144145"/>
                  </a:ext>
                </a:extLst>
              </a:tr>
              <a:tr h="529928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Especificação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Exercício Anterior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1º </a:t>
                      </a:r>
                      <a:r>
                        <a:rPr lang="pt-BR" sz="2500" b="1" i="0" u="none" strike="noStrike" kern="1200" dirty="0" err="1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Qd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.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690797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Liquida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12.462,45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10.510,79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607198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Disponibilidade de Caixa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52.984,49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74.397,37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77681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Líquida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-4.847,68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-26.657,21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264950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Resultado Nominal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21.809,53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36.218,57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18864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0025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9 – Demonstrativo Resumido da Despesa com Pessoal – 1º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940374"/>
              </p:ext>
            </p:extLst>
          </p:nvPr>
        </p:nvGraphicFramePr>
        <p:xfrm>
          <a:off x="295672" y="1009856"/>
          <a:ext cx="7012632" cy="5371470"/>
        </p:xfrm>
        <a:graphic>
          <a:graphicData uri="http://schemas.openxmlformats.org/drawingml/2006/table">
            <a:tbl>
              <a:tblPr/>
              <a:tblGrid>
                <a:gridCol w="1787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523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01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4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450.822,20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0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272.818,12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0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01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243.443,99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173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231.271,79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1547" y="0"/>
            <a:ext cx="7272808" cy="17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ATÉ O 1º Quadrimestre de 2025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914783"/>
              </p:ext>
            </p:extLst>
          </p:nvPr>
        </p:nvGraphicFramePr>
        <p:xfrm>
          <a:off x="107504" y="548680"/>
          <a:ext cx="7272808" cy="5557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2808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1372547">
                <a:tc>
                  <a:txBody>
                    <a:bodyPr/>
                    <a:lstStyle/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Atingiu </a:t>
                      </a:r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 índice de </a:t>
                      </a:r>
                      <a:r>
                        <a:rPr lang="pt-BR" sz="2000" b="1" i="0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85,17%</a:t>
                      </a:r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do FUNDEB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VALOR APLICADO - R$ 30.746.014,16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918812">
                <a:tc>
                  <a:txBody>
                    <a:bodyPr/>
                    <a:lstStyle/>
                    <a:p>
                      <a:pPr algn="ctr" fontAlgn="b"/>
                      <a:endParaRPr lang="pt-BR" sz="20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Atingiu p índice de </a:t>
                      </a:r>
                      <a:r>
                        <a:rPr lang="pt-BR" sz="2000" b="1" u="sng" strike="noStrike" dirty="0">
                          <a:effectLst/>
                          <a:latin typeface="Arial Narrow" panose="020B0606020202030204" pitchFamily="34" charset="0"/>
                        </a:rPr>
                        <a:t>21,46%</a:t>
                      </a: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 de aplicação.</a:t>
                      </a:r>
                    </a:p>
                    <a:p>
                      <a:pPr algn="ctr" rtl="0" fontAlgn="b"/>
                      <a:r>
                        <a:rPr lang="pt-BR" sz="2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VALOR APLICADO - R$  17.278.290,35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1" y="-243408"/>
            <a:ext cx="7128792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RECEITAS DE IMPOSTOS E TRANSFERÊNCIAS DE IMPOSTAS COM 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O 1º Quadrimestre de 2025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933738"/>
              </p:ext>
            </p:extLst>
          </p:nvPr>
        </p:nvGraphicFramePr>
        <p:xfrm>
          <a:off x="539552" y="1340768"/>
          <a:ext cx="6696744" cy="47755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3460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462141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709988">
                <a:tc gridSpan="2">
                  <a:txBody>
                    <a:bodyPr/>
                    <a:lstStyle/>
                    <a:p>
                      <a:pPr algn="ctr" fontAlgn="b"/>
                      <a:endParaRPr lang="pt-BR" sz="3000" b="1" u="sng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3000" b="1" u="sng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Despesas próprias com ações em Saúde no Exercício de 2025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6564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Percentual de despesas com Saúde com Impostos e Transferências de Impostos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 APLICADO - R$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38.949.407,75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48,40%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569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-324544" y="306896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251520" y="404664"/>
            <a:ext cx="702027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3861048"/>
            <a:ext cx="7598839" cy="20161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1º Quadrimestre de 2025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950947" y="2768466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69021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2025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284932"/>
              </p:ext>
            </p:extLst>
          </p:nvPr>
        </p:nvGraphicFramePr>
        <p:xfrm>
          <a:off x="323528" y="1002421"/>
          <a:ext cx="7488832" cy="4978608"/>
        </p:xfrm>
        <a:graphic>
          <a:graphicData uri="http://schemas.openxmlformats.org/drawingml/2006/table">
            <a:tbl>
              <a:tblPr/>
              <a:tblGrid>
                <a:gridCol w="279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155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03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488.036,60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162.816,9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98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4.920,0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7137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2.499,9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505.656,6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165.316,8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8936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62449"/>
              </p:ext>
            </p:extLst>
          </p:nvPr>
        </p:nvGraphicFramePr>
        <p:xfrm>
          <a:off x="323528" y="1196752"/>
          <a:ext cx="7272809" cy="4903441"/>
        </p:xfrm>
        <a:graphic>
          <a:graphicData uri="http://schemas.openxmlformats.org/drawingml/2006/table">
            <a:tbl>
              <a:tblPr/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162.816,9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29.858,2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8.018,8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713,6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120.996,1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3.230,3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2.499,9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165.316,8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939431"/>
              </p:ext>
            </p:extLst>
          </p:nvPr>
        </p:nvGraphicFramePr>
        <p:xfrm>
          <a:off x="-180527" y="537172"/>
          <a:ext cx="9324528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09907"/>
              </p:ext>
            </p:extLst>
          </p:nvPr>
        </p:nvGraphicFramePr>
        <p:xfrm>
          <a:off x="1331640" y="692696"/>
          <a:ext cx="7704856" cy="727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798800"/>
              </p:ext>
            </p:extLst>
          </p:nvPr>
        </p:nvGraphicFramePr>
        <p:xfrm>
          <a:off x="-108520" y="88954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269329"/>
              </p:ext>
            </p:extLst>
          </p:nvPr>
        </p:nvGraphicFramePr>
        <p:xfrm>
          <a:off x="-208640" y="1196752"/>
          <a:ext cx="8021000" cy="6091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6039504"/>
              </p:ext>
            </p:extLst>
          </p:nvPr>
        </p:nvGraphicFramePr>
        <p:xfrm>
          <a:off x="-108520" y="1196752"/>
          <a:ext cx="8318727" cy="5981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3151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822120"/>
              </p:ext>
            </p:extLst>
          </p:nvPr>
        </p:nvGraphicFramePr>
        <p:xfrm>
          <a:off x="251520" y="1124744"/>
          <a:ext cx="7560840" cy="4727005"/>
        </p:xfrm>
        <a:graphic>
          <a:graphicData uri="http://schemas.openxmlformats.org/drawingml/2006/table">
            <a:tbl>
              <a:tblPr/>
              <a:tblGrid>
                <a:gridCol w="309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23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427.044,5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131.796,0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75.548,1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7.801,3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3.064,0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94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505.656,6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139.597,3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29959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2025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001791"/>
              </p:ext>
            </p:extLst>
          </p:nvPr>
        </p:nvGraphicFramePr>
        <p:xfrm>
          <a:off x="107504" y="1052736"/>
          <a:ext cx="7056784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131.796,0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94,41%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Pessoal e Encargos Sociais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94.831,4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67,93%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Juros e Encargos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1.843,8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Outras Despesas Correntes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35.120,8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7.801,3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Investimentos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5.849,6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Inversões Financeiras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Amortização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1.951,7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139.597,3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8484021"/>
              </p:ext>
            </p:extLst>
          </p:nvPr>
        </p:nvGraphicFramePr>
        <p:xfrm>
          <a:off x="142844" y="189804"/>
          <a:ext cx="7957548" cy="6525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9525" y="92377"/>
            <a:ext cx="6702755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94893"/>
              </p:ext>
            </p:extLst>
          </p:nvPr>
        </p:nvGraphicFramePr>
        <p:xfrm>
          <a:off x="395536" y="1124744"/>
          <a:ext cx="6912768" cy="4684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9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57.888,2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38.949,4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26.551,3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7.886,4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5,65%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6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3.417,0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2,45%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2.140,9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1,53%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1.211,9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0,87%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865,5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0,62%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443,5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0,32%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243,1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0,17%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139.597,2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383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2765</TotalTime>
  <Words>801</Words>
  <Application>Microsoft Office PowerPoint</Application>
  <PresentationFormat>Apresentação na tela (4:3)</PresentationFormat>
  <Paragraphs>276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Helvetica-Bold</vt:lpstr>
      <vt:lpstr>Times New Roman</vt:lpstr>
      <vt:lpstr>Trebuchet MS</vt:lpstr>
      <vt:lpstr>Wingdings 2</vt:lpstr>
      <vt:lpstr>Wingdings 3</vt:lpstr>
      <vt:lpstr>Facetado</vt:lpstr>
      <vt:lpstr>Apresentação do PowerPoint</vt:lpstr>
      <vt:lpstr>Apresentação do PowerPoint</vt:lpstr>
      <vt:lpstr>Quadro 1 – Execução Orçamentária da Receita 1º Quadrimestre de 2025</vt:lpstr>
      <vt:lpstr>Quadro 2 – Composição das Receitas Arrecadadas  1º Quadrimestre de 2025</vt:lpstr>
      <vt:lpstr>Apresentação do PowerPoint</vt:lpstr>
      <vt:lpstr>Quadro 3 – Execução Orçamentária da Despesa   1º Quadrimestre de 2025</vt:lpstr>
      <vt:lpstr>Quadro 4 – Despesas por Categoria Econômica   1º Quadrimestre de 2025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1º Quadrimestre de 2025</vt:lpstr>
      <vt:lpstr>Quadro 7 – Demo. Resumido do Resultado Primário  1º Quadrimestre de 2025</vt:lpstr>
      <vt:lpstr>Quadro 8 – Demo. Resumido do Resultado Nominal 1º Quadrimestre de 2025</vt:lpstr>
      <vt:lpstr>Quadro 9 – Demonstrativo Resumido da Despesa com Pessoal – 1º Quadrimestre de 2025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299</cp:revision>
  <cp:lastPrinted>2025-05-28T11:37:52Z</cp:lastPrinted>
  <dcterms:created xsi:type="dcterms:W3CDTF">2009-09-30T17:11:41Z</dcterms:created>
  <dcterms:modified xsi:type="dcterms:W3CDTF">2025-05-28T11:37:53Z</dcterms:modified>
</cp:coreProperties>
</file>