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0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301" r:id="rId13"/>
    <p:sldId id="271" r:id="rId14"/>
    <p:sldId id="269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2&#186;\Quadros%20Rel.%20da%20Audi&#234;ncia%20P&#250;blic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2&#186;\Quadros%20Rel.%20da%20Audi&#234;ncia%20P&#250;blic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3%20Qd\Quadros%20Rel.%20da%20Audi&#234;ncia%20P&#250;blic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2&#186;\Quadros%20Rel.%20da%20Audi&#234;ncia%20P&#250;blic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2AE-4F6D-A13C-6F9A8EB3A4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2AE-4F6D-A13C-6F9A8EB3A4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2AE-4F6D-A13C-6F9A8EB3A4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2AE-4F6D-A13C-6F9A8EB3A4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52AE-4F6D-A13C-6F9A8EB3A4E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2AE-4F6D-A13C-6F9A8EB3A4E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52AE-4F6D-A13C-6F9A8EB3A4E2}"/>
              </c:ext>
            </c:extLst>
          </c:dPt>
          <c:dLbls>
            <c:dLbl>
              <c:idx val="0"/>
              <c:layout>
                <c:manualLayout>
                  <c:x val="-0.14011722722857292"/>
                  <c:y val="0.1494084717120158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AE-4F6D-A13C-6F9A8EB3A4E2}"/>
                </c:ext>
              </c:extLst>
            </c:dLbl>
            <c:dLbl>
              <c:idx val="1"/>
              <c:layout>
                <c:manualLayout>
                  <c:x val="4.0263571042693333E-2"/>
                  <c:y val="2.64774506831420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AE-4F6D-A13C-6F9A8EB3A4E2}"/>
                </c:ext>
              </c:extLst>
            </c:dLbl>
            <c:dLbl>
              <c:idx val="2"/>
              <c:layout>
                <c:manualLayout>
                  <c:x val="1.2884342733661867E-2"/>
                  <c:y val="-4.16074225020803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AE-4F6D-A13C-6F9A8EB3A4E2}"/>
                </c:ext>
              </c:extLst>
            </c:dLbl>
            <c:dLbl>
              <c:idx val="3"/>
              <c:layout>
                <c:manualLayout>
                  <c:x val="1.9326514100492801E-2"/>
                  <c:y val="-1.51299718189383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2AE-4F6D-A13C-6F9A8EB3A4E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2AE-4F6D-A13C-6F9A8EB3A4E2}"/>
                </c:ext>
              </c:extLst>
            </c:dLbl>
            <c:dLbl>
              <c:idx val="5"/>
              <c:layout>
                <c:manualLayout>
                  <c:x val="7.0863885035140323E-2"/>
                  <c:y val="1.51299718189383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AE-4F6D-A13C-6F9A8EB3A4E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2AE-4F6D-A13C-6F9A8EB3A4E2}"/>
                </c:ext>
              </c:extLst>
            </c:dLbl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181034.99</c:v>
                </c:pt>
                <c:pt idx="1">
                  <c:v>3208.88</c:v>
                </c:pt>
                <c:pt idx="2">
                  <c:v>81611.210000000006</c:v>
                </c:pt>
                <c:pt idx="3">
                  <c:v>9556.0300000000007</c:v>
                </c:pt>
                <c:pt idx="4">
                  <c:v>0</c:v>
                </c:pt>
                <c:pt idx="5">
                  <c:v>4274.99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2AE-4F6D-A13C-6F9A8EB3A4E2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52AE-4F6D-A13C-6F9A8EB3A4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52AE-4F6D-A13C-6F9A8EB3A4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52AE-4F6D-A13C-6F9A8EB3A4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52AE-4F6D-A13C-6F9A8EB3A4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52AE-4F6D-A13C-6F9A8EB3A4E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52AE-4F6D-A13C-6F9A8EB3A4E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52AE-4F6D-A13C-6F9A8EB3A4E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52AE-4F6D-A13C-6F9A8EB3A4E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52AE-4F6D-A13C-6F9A8EB3A4E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52AE-4F6D-A13C-6F9A8EB3A4E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52AE-4F6D-A13C-6F9A8EB3A4E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52AE-4F6D-A13C-6F9A8EB3A4E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52AE-4F6D-A13C-6F9A8EB3A4E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52AE-4F6D-A13C-6F9A8EB3A4E2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52AE-4F6D-A13C-6F9A8EB3A4E2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52AE-4F6D-A13C-6F9A8EB3A4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52AE-4F6D-A13C-6F9A8EB3A4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52AE-4F6D-A13C-6F9A8EB3A4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52AE-4F6D-A13C-6F9A8EB3A4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52AE-4F6D-A13C-6F9A8EB3A4E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52AE-4F6D-A13C-6F9A8EB3A4E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52AE-4F6D-A13C-6F9A8EB3A4E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52AE-4F6D-A13C-6F9A8EB3A4E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52AE-4F6D-A13C-6F9A8EB3A4E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52AE-4F6D-A13C-6F9A8EB3A4E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52AE-4F6D-A13C-6F9A8EB3A4E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52AE-4F6D-A13C-6F9A8EB3A4E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52AE-4F6D-A13C-6F9A8EB3A4E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52AE-4F6D-A13C-6F9A8EB3A4E2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0.64727918191143563</c:v>
                </c:pt>
                <c:pt idx="1">
                  <c:v>1.1473147932628757E-2</c:v>
                </c:pt>
                <c:pt idx="2">
                  <c:v>0.29179573099986017</c:v>
                </c:pt>
                <c:pt idx="3">
                  <c:v>3.4166982198972344E-2</c:v>
                </c:pt>
                <c:pt idx="4">
                  <c:v>0</c:v>
                </c:pt>
                <c:pt idx="5">
                  <c:v>1.5284956957102977E-2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52AE-4F6D-A13C-6F9A8EB3A4E2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52AE-4F6D-A13C-6F9A8EB3A4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52AE-4F6D-A13C-6F9A8EB3A4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52AE-4F6D-A13C-6F9A8EB3A4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52AE-4F6D-A13C-6F9A8EB3A4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52AE-4F6D-A13C-6F9A8EB3A4E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52AE-4F6D-A13C-6F9A8EB3A4E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52AE-4F6D-A13C-6F9A8EB3A4E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52AE-4F6D-A13C-6F9A8EB3A4E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52AE-4F6D-A13C-6F9A8EB3A4E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52AE-4F6D-A13C-6F9A8EB3A4E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52AE-4F6D-A13C-6F9A8EB3A4E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52AE-4F6D-A13C-6F9A8EB3A4E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52AE-4F6D-A13C-6F9A8EB3A4E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52AE-4F6D-A13C-6F9A8EB3A4E2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52AE-4F6D-A13C-6F9A8EB3A4E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Plan1!$A$51:$A$59</c:f>
              <c:strCache>
                <c:ptCount val="9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Segurança Pública</c:v>
                </c:pt>
                <c:pt idx="6">
                  <c:v>Urbanismo</c:v>
                </c:pt>
                <c:pt idx="7">
                  <c:v>Assistência Social</c:v>
                </c:pt>
                <c:pt idx="8">
                  <c:v>Comunição</c:v>
                </c:pt>
              </c:strCache>
            </c:strRef>
          </c:cat>
          <c:val>
            <c:numRef>
              <c:f>Plan1!$B$51:$B$59</c:f>
              <c:numCache>
                <c:formatCode>_-* #,##0.0_-;\-* #,##0.0_-;_-* "-"??_-;_-@_-</c:formatCode>
                <c:ptCount val="9"/>
                <c:pt idx="0">
                  <c:v>114090.41</c:v>
                </c:pt>
                <c:pt idx="1">
                  <c:v>77217.789999999994</c:v>
                </c:pt>
                <c:pt idx="2">
                  <c:v>53108.46</c:v>
                </c:pt>
                <c:pt idx="3">
                  <c:v>16876.04</c:v>
                </c:pt>
                <c:pt idx="4">
                  <c:v>6669.1</c:v>
                </c:pt>
                <c:pt idx="5">
                  <c:v>4528.88</c:v>
                </c:pt>
                <c:pt idx="6">
                  <c:v>4186.3500000000004</c:v>
                </c:pt>
                <c:pt idx="7">
                  <c:v>1316.21</c:v>
                </c:pt>
                <c:pt idx="8">
                  <c:v>1211.93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48-4F7F-A395-33AE43D798E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FAED-4660-A87F-2A6BA35C1370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0.1793958326587389</c:v>
                </c:pt>
                <c:pt idx="1">
                  <c:v>3.3574073140614641E-2</c:v>
                </c:pt>
                <c:pt idx="2">
                  <c:v>8.4756880612973512E-3</c:v>
                </c:pt>
                <c:pt idx="3">
                  <c:v>0.76473272540272863</c:v>
                </c:pt>
                <c:pt idx="4">
                  <c:v>2.8892115073071512E-3</c:v>
                </c:pt>
                <c:pt idx="5">
                  <c:v>1.0881314225151537E-3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AED-4660-A87F-2A6BA35C137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3.4430866890276343E-2"/>
          <c:y val="0.18538367539297584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13521226962748"/>
          <c:y val="1.0088708903838202E-2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8966626983006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7A40-4DED-97FD-CA95052DB444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0.16227998237484617</c:v>
                </c:pt>
                <c:pt idx="1">
                  <c:v>2.9883673765711289E-2</c:v>
                </c:pt>
                <c:pt idx="2">
                  <c:v>6.6135687205383488E-3</c:v>
                </c:pt>
                <c:pt idx="3">
                  <c:v>0.78285307123339209</c:v>
                </c:pt>
                <c:pt idx="4">
                  <c:v>5.3406579627059718E-3</c:v>
                </c:pt>
                <c:pt idx="5">
                  <c:v>5.9005763527418299E-3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A40-4DED-97FD-CA95052DB44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3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EFA-45E7-AE82-08599D6BCDF4}"/>
              </c:ext>
            </c:extLst>
          </c:dPt>
          <c:dPt>
            <c:idx val="1"/>
            <c:bubble3D val="0"/>
            <c:explosion val="23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EFA-45E7-AE82-08599D6BCDF4}"/>
              </c:ext>
            </c:extLst>
          </c:dPt>
          <c:dPt>
            <c:idx val="2"/>
            <c:bubble3D val="0"/>
            <c:explosion val="25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EFA-45E7-AE82-08599D6BCDF4}"/>
              </c:ext>
            </c:extLst>
          </c:dPt>
          <c:dPt>
            <c:idx val="3"/>
            <c:bubble3D val="0"/>
            <c:explosion val="19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EFA-45E7-AE82-08599D6BCDF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EFA-45E7-AE82-08599D6BCDF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EFA-45E7-AE82-08599D6BCDF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EFA-45E7-AE82-08599D6BCDF4}"/>
              </c:ext>
            </c:extLst>
          </c:dPt>
          <c:dLbls>
            <c:dLbl>
              <c:idx val="0"/>
              <c:layout>
                <c:manualLayout>
                  <c:x val="-5.5524016651084342E-2"/>
                  <c:y val="-2.00923043626562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FA-45E7-AE82-08599D6BCDF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EFA-45E7-AE82-08599D6BCDF4}"/>
                </c:ext>
              </c:extLst>
            </c:dLbl>
            <c:dLbl>
              <c:idx val="2"/>
              <c:layout>
                <c:manualLayout>
                  <c:x val="-6.801692039757809E-2"/>
                  <c:y val="0.16877535664631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EFA-45E7-AE82-08599D6BCDF4}"/>
                </c:ext>
              </c:extLst>
            </c:dLbl>
            <c:dLbl>
              <c:idx val="3"/>
              <c:layout>
                <c:manualLayout>
                  <c:x val="0.13742194121143347"/>
                  <c:y val="7.23322957055626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EFA-45E7-AE82-08599D6BCDF4}"/>
                </c:ext>
              </c:extLst>
            </c:dLbl>
            <c:dLbl>
              <c:idx val="4"/>
              <c:layout>
                <c:manualLayout>
                  <c:x val="-2.7762008325542119E-2"/>
                  <c:y val="3.21476869802500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EFA-45E7-AE82-08599D6BCDF4}"/>
                </c:ext>
              </c:extLst>
            </c:dLbl>
            <c:dLbl>
              <c:idx val="5"/>
              <c:layout>
                <c:manualLayout>
                  <c:x val="5.6912117067361392E-2"/>
                  <c:y val="7.9103560482898761E-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07599620250703"/>
                      <c:h val="9.70157707186463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4EFA-45E7-AE82-08599D6BCDF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4EFA-45E7-AE82-08599D6BC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54414.46</c:v>
                </c:pt>
                <c:pt idx="1">
                  <c:v>15396.48</c:v>
                </c:pt>
                <c:pt idx="2">
                  <c:v>2974.88</c:v>
                </c:pt>
                <c:pt idx="3">
                  <c:v>234244.91</c:v>
                </c:pt>
                <c:pt idx="4">
                  <c:v>3817.09</c:v>
                </c:pt>
                <c:pt idx="5">
                  <c:v>4797.8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EFA-45E7-AE82-08599D6BCDF4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4EFA-45E7-AE82-08599D6BCD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4EFA-45E7-AE82-08599D6BCD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4EFA-45E7-AE82-08599D6BCD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4EFA-45E7-AE82-08599D6BCDF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4EFA-45E7-AE82-08599D6BCDF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4EFA-45E7-AE82-08599D6BCDF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4EFA-45E7-AE82-08599D6BCDF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4EFA-45E7-AE82-08599D6BCDF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4EFA-45E7-AE82-08599D6BCDF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4EFA-45E7-AE82-08599D6BCDF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4EFA-45E7-AE82-08599D6BCDF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4EFA-45E7-AE82-08599D6BCDF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4EFA-45E7-AE82-08599D6BCDF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4EFA-45E7-AE82-08599D6BCDF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_-* #,##0.0_-;\-* #,##0.0_-;_-* "-"??_-;_-@_-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4EFA-45E7-AE82-08599D6BCDF4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4EFA-45E7-AE82-08599D6BCD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4EFA-45E7-AE82-08599D6BCD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4EFA-45E7-AE82-08599D6BCD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4EFA-45E7-AE82-08599D6BCDF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4EFA-45E7-AE82-08599D6BCDF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4EFA-45E7-AE82-08599D6BCDF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4EFA-45E7-AE82-08599D6BCDF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4EFA-45E7-AE82-08599D6BCDF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4EFA-45E7-AE82-08599D6BCDF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4EFA-45E7-AE82-08599D6BCDF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4EFA-45E7-AE82-08599D6BCDF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4EFA-45E7-AE82-08599D6BCDF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4EFA-45E7-AE82-08599D6BCDF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4EFA-45E7-AE82-08599D6BCDF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0.17061620795749474</c:v>
                </c:pt>
                <c:pt idx="1">
                  <c:v>4.827556927870659E-2</c:v>
                </c:pt>
                <c:pt idx="2">
                  <c:v>9.3277181236125824E-3</c:v>
                </c:pt>
                <c:pt idx="3">
                  <c:v>0.73447348880324526</c:v>
                </c:pt>
                <c:pt idx="4">
                  <c:v>1.1968462449732545E-2</c:v>
                </c:pt>
                <c:pt idx="5">
                  <c:v>1.5434562159708889E-2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4EFA-45E7-AE82-08599D6BCDF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45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83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577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3980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2015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6092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8630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697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904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906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937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8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4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461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179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497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95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  <p:sldLayoutId id="2147484662" r:id="rId12"/>
    <p:sldLayoutId id="2147484663" r:id="rId13"/>
    <p:sldLayoutId id="2147484664" r:id="rId14"/>
    <p:sldLayoutId id="2147484665" r:id="rId15"/>
    <p:sldLayoutId id="21474846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dirty="0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51FD23CD-9447-EA43-217F-C9BA5580C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89040"/>
            <a:ext cx="2932534" cy="227599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28292" y="116632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93414"/>
              </p:ext>
            </p:extLst>
          </p:nvPr>
        </p:nvGraphicFramePr>
        <p:xfrm>
          <a:off x="228292" y="593686"/>
          <a:ext cx="7728084" cy="5643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82574"/>
              </p:ext>
            </p:extLst>
          </p:nvPr>
        </p:nvGraphicFramePr>
        <p:xfrm>
          <a:off x="323528" y="764704"/>
          <a:ext cx="6840760" cy="5328591"/>
        </p:xfrm>
        <a:graphic>
          <a:graphicData uri="http://schemas.openxmlformats.org/drawingml/2006/table">
            <a:tbl>
              <a:tblPr/>
              <a:tblGrid>
                <a:gridCol w="42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9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310.847,82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265.855,08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44.992,74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13.831,02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-9.033,22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279.686,10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5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35.959,52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40718" y="332656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71699"/>
              </p:ext>
            </p:extLst>
          </p:nvPr>
        </p:nvGraphicFramePr>
        <p:xfrm>
          <a:off x="395536" y="725490"/>
          <a:ext cx="6990120" cy="5407019"/>
        </p:xfrm>
        <a:graphic>
          <a:graphicData uri="http://schemas.openxmlformats.org/drawingml/2006/table">
            <a:tbl>
              <a:tblPr/>
              <a:tblGrid>
                <a:gridCol w="118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295.420,62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4.797,79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300.218,41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245.149,25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9.386,09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254.535,34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19.957,99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25.725,08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44764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56183" y="260648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Nominal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5EAF55D-64C3-6484-5F2D-35679D390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261168"/>
              </p:ext>
            </p:extLst>
          </p:nvPr>
        </p:nvGraphicFramePr>
        <p:xfrm>
          <a:off x="323528" y="859929"/>
          <a:ext cx="7128793" cy="51381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35011">
                  <a:extLst>
                    <a:ext uri="{9D8B030D-6E8A-4147-A177-3AD203B41FA5}">
                      <a16:colId xmlns:a16="http://schemas.microsoft.com/office/drawing/2014/main" val="1705469684"/>
                    </a:ext>
                  </a:extLst>
                </a:gridCol>
                <a:gridCol w="1189823">
                  <a:extLst>
                    <a:ext uri="{9D8B030D-6E8A-4147-A177-3AD203B41FA5}">
                      <a16:colId xmlns:a16="http://schemas.microsoft.com/office/drawing/2014/main" val="2131739803"/>
                    </a:ext>
                  </a:extLst>
                </a:gridCol>
                <a:gridCol w="333700">
                  <a:extLst>
                    <a:ext uri="{9D8B030D-6E8A-4147-A177-3AD203B41FA5}">
                      <a16:colId xmlns:a16="http://schemas.microsoft.com/office/drawing/2014/main" val="3036208581"/>
                    </a:ext>
                  </a:extLst>
                </a:gridCol>
                <a:gridCol w="1829267">
                  <a:extLst>
                    <a:ext uri="{9D8B030D-6E8A-4147-A177-3AD203B41FA5}">
                      <a16:colId xmlns:a16="http://schemas.microsoft.com/office/drawing/2014/main" val="872970881"/>
                    </a:ext>
                  </a:extLst>
                </a:gridCol>
                <a:gridCol w="1640992">
                  <a:extLst>
                    <a:ext uri="{9D8B030D-6E8A-4147-A177-3AD203B41FA5}">
                      <a16:colId xmlns:a16="http://schemas.microsoft.com/office/drawing/2014/main" val="3803855297"/>
                    </a:ext>
                  </a:extLst>
                </a:gridCol>
              </a:tblGrid>
              <a:tr h="5299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R$ milhares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44145"/>
                  </a:ext>
                </a:extLst>
              </a:tr>
              <a:tr h="529928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Especificação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Exercício Anterior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1º </a:t>
                      </a:r>
                      <a:r>
                        <a:rPr lang="pt-BR" sz="2500" b="1" i="0" u="none" strike="noStrike" kern="1200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Qd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.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90797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Liquida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12.462,45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9.019,18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607198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Disponibilidade de Caixa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20.291,86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47.759,80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77681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Líquida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-7.829,41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-38.740,62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64950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 Nominal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30.911,21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8864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0025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2º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009136"/>
              </p:ext>
            </p:extLst>
          </p:nvPr>
        </p:nvGraphicFramePr>
        <p:xfrm>
          <a:off x="295672" y="1009856"/>
          <a:ext cx="7156649" cy="5371470"/>
        </p:xfrm>
        <a:graphic>
          <a:graphicData uri="http://schemas.openxmlformats.org/drawingml/2006/table">
            <a:tbl>
              <a:tblPr/>
              <a:tblGrid>
                <a:gridCol w="181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8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6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23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01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4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436.439.265,35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0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254.144.665,89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0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01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235.677.203,29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173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223.893.343,12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1547" y="0"/>
            <a:ext cx="7272808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ATÉ O 2º Quadrimestre de 2025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45652"/>
              </p:ext>
            </p:extLst>
          </p:nvPr>
        </p:nvGraphicFramePr>
        <p:xfrm>
          <a:off x="107504" y="548680"/>
          <a:ext cx="7272808" cy="5557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1372547">
                <a:tc>
                  <a:txBody>
                    <a:bodyPr/>
                    <a:lstStyle/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Ultrapassou 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 índice de </a:t>
                      </a:r>
                      <a:r>
                        <a:rPr lang="pt-BR" sz="2000" b="1" i="0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100%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do FUNDEB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VALOR APLICADO - R$ 66.673.291,55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918812">
                <a:tc>
                  <a:txBody>
                    <a:bodyPr/>
                    <a:lstStyle/>
                    <a:p>
                      <a:pPr algn="ctr" fontAlgn="b"/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Atingiu p índice de </a:t>
                      </a:r>
                      <a:r>
                        <a:rPr lang="pt-BR" sz="2000" b="1" u="sng" strike="noStrike" dirty="0">
                          <a:effectLst/>
                          <a:latin typeface="Arial Narrow" panose="020B0606020202030204" pitchFamily="34" charset="0"/>
                        </a:rPr>
                        <a:t>30,42%</a:t>
                      </a: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 de aplicação.</a:t>
                      </a:r>
                    </a:p>
                    <a:p>
                      <a:pPr algn="ctr" rtl="0" fontAlgn="b"/>
                      <a:r>
                        <a:rPr lang="pt-BR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VALOR APLICADO - R$  47.361.714,65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1" y="-243408"/>
            <a:ext cx="7128792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RECEITAS DE IMPOSTOS E TRANSFERÊNCIAS DE IMPOSTAS COM 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O 2º Quadrimestre de 2025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881096"/>
              </p:ext>
            </p:extLst>
          </p:nvPr>
        </p:nvGraphicFramePr>
        <p:xfrm>
          <a:off x="539552" y="1340768"/>
          <a:ext cx="6696744" cy="47755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460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462141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709988">
                <a:tc gridSpan="2">
                  <a:txBody>
                    <a:bodyPr/>
                    <a:lstStyle/>
                    <a:p>
                      <a:pPr algn="ctr" fontAlgn="b"/>
                      <a:endParaRPr lang="pt-BR" sz="3000" b="1" u="sng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3000" b="1" u="sng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Despesas próprias com ações em Saúde no Exercício de 2025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6564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Percentual de despesas com Saúde com Impostos e Transferências de Impostos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 APLICADO - R$ 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38.499.868,06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25,22%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569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-324544" y="306896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251520" y="404664"/>
            <a:ext cx="702027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861048"/>
            <a:ext cx="7598839" cy="20161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2º Quadrimestre de 2025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950947" y="2768466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69021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931092"/>
              </p:ext>
            </p:extLst>
          </p:nvPr>
        </p:nvGraphicFramePr>
        <p:xfrm>
          <a:off x="323528" y="1002421"/>
          <a:ext cx="7488832" cy="4958071"/>
        </p:xfrm>
        <a:graphic>
          <a:graphicData uri="http://schemas.openxmlformats.org/drawingml/2006/table">
            <a:tbl>
              <a:tblPr/>
              <a:tblGrid>
                <a:gridCol w="279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155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03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488.036,60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310.847,8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8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137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3.283,4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505.656,6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318.929,0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8936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663181"/>
              </p:ext>
            </p:extLst>
          </p:nvPr>
        </p:nvGraphicFramePr>
        <p:xfrm>
          <a:off x="323528" y="1196752"/>
          <a:ext cx="7272809" cy="4903441"/>
        </p:xfrm>
        <a:graphic>
          <a:graphicData uri="http://schemas.openxmlformats.org/drawingml/2006/table">
            <a:tbl>
              <a:tblPr/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310.847,8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54.414,5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15.396,5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2.974,9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234.244,9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3.817,1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3.283,4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318.929,0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939431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09907"/>
              </p:ext>
            </p:extLst>
          </p:nvPr>
        </p:nvGraphicFramePr>
        <p:xfrm>
          <a:off x="1331640" y="692696"/>
          <a:ext cx="7704856" cy="727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798800"/>
              </p:ext>
            </p:extLst>
          </p:nvPr>
        </p:nvGraphicFramePr>
        <p:xfrm>
          <a:off x="-108520" y="88954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269329"/>
              </p:ext>
            </p:extLst>
          </p:nvPr>
        </p:nvGraphicFramePr>
        <p:xfrm>
          <a:off x="-208640" y="1196752"/>
          <a:ext cx="8021000" cy="609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649627"/>
              </p:ext>
            </p:extLst>
          </p:nvPr>
        </p:nvGraphicFramePr>
        <p:xfrm>
          <a:off x="-756592" y="876352"/>
          <a:ext cx="9149194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3151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524000"/>
              </p:ext>
            </p:extLst>
          </p:nvPr>
        </p:nvGraphicFramePr>
        <p:xfrm>
          <a:off x="251520" y="1124744"/>
          <a:ext cx="7560840" cy="4727005"/>
        </p:xfrm>
        <a:graphic>
          <a:graphicData uri="http://schemas.openxmlformats.org/drawingml/2006/table">
            <a:tbl>
              <a:tblPr/>
              <a:tblGrid>
                <a:gridCol w="309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427.044,5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265.855,1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75.548,1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13.831,0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3.064,0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505.656,6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279.686,1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9959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2025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117592"/>
              </p:ext>
            </p:extLst>
          </p:nvPr>
        </p:nvGraphicFramePr>
        <p:xfrm>
          <a:off x="107504" y="1052736"/>
          <a:ext cx="7056784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265.855,1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95,05%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Pessoal e Encargos Sociais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181.035,0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Juros e Encargos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3.208,9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Outras Despesas Correntes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81.611,2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13.831,0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Investimentos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9.556,0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Inversões Financeiras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Amortização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4.275,0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279.686,1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598043"/>
              </p:ext>
            </p:extLst>
          </p:nvPr>
        </p:nvGraphicFramePr>
        <p:xfrm>
          <a:off x="142844" y="142852"/>
          <a:ext cx="7885540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9525" y="92377"/>
            <a:ext cx="6702755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572346"/>
              </p:ext>
            </p:extLst>
          </p:nvPr>
        </p:nvGraphicFramePr>
        <p:xfrm>
          <a:off x="395536" y="1124744"/>
          <a:ext cx="6912768" cy="4684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9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114.090,4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40,79%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77.217,8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27,61%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53.108,5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18,99%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16.876,0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6.669,1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4.528,9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4.186,4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1.316,2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1.211,9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480,9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279.686,1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2795</TotalTime>
  <Words>804</Words>
  <Application>Microsoft Office PowerPoint</Application>
  <PresentationFormat>Apresentação na tela (4:3)</PresentationFormat>
  <Paragraphs>278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Trebuchet MS</vt:lpstr>
      <vt:lpstr>Wingdings 2</vt:lpstr>
      <vt:lpstr>Wingdings 3</vt:lpstr>
      <vt:lpstr>Facetado</vt:lpstr>
      <vt:lpstr>Apresentação do PowerPoint</vt:lpstr>
      <vt:lpstr>Apresentação do PowerPoint</vt:lpstr>
      <vt:lpstr>Quadro 1 – Execução Orçamentária da Receita 2º Quadrimestre de 2025</vt:lpstr>
      <vt:lpstr>Quadro 2 – Composição das Receitas Arrecadadas  2º Quadrimestre de 2025</vt:lpstr>
      <vt:lpstr>Apresentação do PowerPoint</vt:lpstr>
      <vt:lpstr>Quadro 3 – Execução Orçamentária da Despesa   2º Quadrimestre de 2025</vt:lpstr>
      <vt:lpstr>Quadro 4 – Despesas por Categoria Econômica   2º Quadrimestre de 2025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2º Quadrimestre de 2025</vt:lpstr>
      <vt:lpstr>Quadro 7 – Demo. Resumido do Resultado Primário  2º Quadrimestre de 2025</vt:lpstr>
      <vt:lpstr>Quadro 8 – Demo. Resumido do Resultado Nominal 2º Quadrimestre de 2025</vt:lpstr>
      <vt:lpstr>Quadro 9 – Demonstrativo Resumido da Despesa com Pessoal – 2º Quadrimestre de 2025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303</cp:revision>
  <cp:lastPrinted>2025-05-28T11:37:52Z</cp:lastPrinted>
  <dcterms:created xsi:type="dcterms:W3CDTF">2009-09-30T17:11:41Z</dcterms:created>
  <dcterms:modified xsi:type="dcterms:W3CDTF">2025-09-29T12:23:58Z</dcterms:modified>
</cp:coreProperties>
</file>