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theme/themeOverride1.xml" ContentType="application/vnd.openxmlformats-officedocument.themeOverr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theme/themeOverride2.xml" ContentType="application/vnd.openxmlformats-officedocument.themeOverr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2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3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50" r:id="rId1"/>
  </p:sldMasterIdLst>
  <p:handoutMasterIdLst>
    <p:handoutMasterId r:id="rId19"/>
  </p:handoutMasterIdLst>
  <p:sldIdLst>
    <p:sldId id="257" r:id="rId2"/>
    <p:sldId id="276" r:id="rId3"/>
    <p:sldId id="294" r:id="rId4"/>
    <p:sldId id="262" r:id="rId5"/>
    <p:sldId id="286" r:id="rId6"/>
    <p:sldId id="264" r:id="rId7"/>
    <p:sldId id="265" r:id="rId8"/>
    <p:sldId id="287" r:id="rId9"/>
    <p:sldId id="282" r:id="rId10"/>
    <p:sldId id="300" r:id="rId11"/>
    <p:sldId id="268" r:id="rId12"/>
    <p:sldId id="301" r:id="rId13"/>
    <p:sldId id="271" r:id="rId14"/>
    <p:sldId id="269" r:id="rId15"/>
    <p:sldId id="291" r:id="rId16"/>
    <p:sldId id="293" r:id="rId17"/>
    <p:sldId id="292" r:id="rId1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A01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78" autoAdjust="0"/>
    <p:restoredTop sz="90877" autoAdjust="0"/>
  </p:normalViewPr>
  <p:slideViewPr>
    <p:cSldViewPr>
      <p:cViewPr>
        <p:scale>
          <a:sx n="110" d="100"/>
          <a:sy n="110" d="100"/>
        </p:scale>
        <p:origin x="2334" y="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3&#186;%20Qd%202020\Quadros%20Rel.%20da%20Audi&#234;ncia%20P&#250;blica%202018%20-%203&#186;Quad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1&#186;%20Quad\Quadros%20Rel.%20da%20Audi&#234;ncia%20P&#250;blica%202018%20-%201&#186;%20Quad.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ERNANDO\CGM\Audi&#234;ncia%20Publica\2022\3%20QD\Quadros%20Rel.%20da%20Audi&#234;ncia%20P&#250;blica%202%20Quad%20202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5\3&#186;\Quadros%20Rel.%20da%20Audi&#234;ncia%20P&#250;blica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5\3&#186;\Quadros%20Rel.%20da%20Audi&#234;ncia%20P&#250;blic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2\2%20QD\Quadros%20Rel.%20da%20Audi&#234;ncia%20P&#250;blica%202%20Quad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ERNANDO\CGM\Audi&#234;ncia%20Publica\2022\3%20QD\Quadros%20Rel.%20da%20Audi&#234;ncia%20P&#250;blica%202%20Quad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G:\Meu%20Drive\3%20Qd%202023\Quadros%20Rel.%20da%20Audi&#234;ncia%20P&#250;blica%203%20Quad%20202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4\1%20Qd\Quadros%20Rel.%20da%20Audi&#234;ncia%20P&#250;blica%203%20Quad%20202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EMPLA\Documents\Quadros%20Rel.%20da%20Audi&#234;ncia%20P&#250;blica%202013%20-%20PMS.xlsx" TargetMode="External"/><Relationship Id="rId1" Type="http://schemas.openxmlformats.org/officeDocument/2006/relationships/themeOverride" Target="../theme/themeOverride1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4\3%20Qd\Quadros%20Rel.%20da%20Audi&#234;ncia%20P&#250;blic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5\3&#186;\Quadros%20Rel.%20da%20Audi&#234;ncia%20P&#250;blica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02-4168-B2B3-03076BCF93DF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0.11776788342753912</c:v>
                </c:pt>
                <c:pt idx="1">
                  <c:v>2.9444651176503963E-2</c:v>
                </c:pt>
                <c:pt idx="2">
                  <c:v>5.0202386467244932E-3</c:v>
                </c:pt>
                <c:pt idx="3">
                  <c:v>0</c:v>
                </c:pt>
                <c:pt idx="4">
                  <c:v>0.81071806209317776</c:v>
                </c:pt>
                <c:pt idx="5">
                  <c:v>1.5145592728114186E-2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02-4168-B2B3-03076BCF93D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616330732180204E-2"/>
          <c:y val="0.25180375871391047"/>
          <c:w val="0.81666666666666654"/>
          <c:h val="0.6751951333186225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4-9DD7-4C5E-942A-17A30DC8A845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0.85868570119444954</c:v>
                </c:pt>
                <c:pt idx="1">
                  <c:v>0</c:v>
                </c:pt>
                <c:pt idx="2">
                  <c:v>0.13079918962504436</c:v>
                </c:pt>
                <c:pt idx="3">
                  <c:v>5.3276313602529954E-4</c:v>
                </c:pt>
                <c:pt idx="4">
                  <c:v>9.9823460444807798E-3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D7-4C5E-942A-17A30DC8A845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9DD7-4C5E-942A-17A30DC8A84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9077299681823166E-2"/>
          <c:y val="0.26883780589048306"/>
          <c:w val="0.81666666666666654"/>
          <c:h val="0.67519513331862258"/>
        </c:manualLayout>
      </c:layout>
      <c:pie3DChart>
        <c:varyColors val="1"/>
        <c:ser>
          <c:idx val="3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75D3-4683-B216-3B47297F1DA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75D3-4683-B216-3B47297F1DA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75D3-4683-B216-3B47297F1DA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4-75D3-4683-B216-3B47297F1DA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6-75D3-4683-B216-3B47297F1DA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8-75D3-4683-B216-3B47297F1DA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A-75D3-4683-B216-3B47297F1DA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75D3-4683-B216-3B47297F1DA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75D3-4683-B216-3B47297F1DA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75D3-4683-B216-3B47297F1DA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4-75D3-4683-B216-3B47297F1DA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6-75D3-4683-B216-3B47297F1DA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8-75D3-4683-B216-3B47297F1DA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A-75D3-4683-B216-3B47297F1DA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(Plan1!$E$37:$E$39,Plan1!$E$41:$E$44)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3B-75D3-4683-B216-3B47297F1DA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Execução da Despesa Por Grupo</a:t>
            </a:r>
          </a:p>
        </c:rich>
      </c:tx>
      <c:layout>
        <c:manualLayout>
          <c:xMode val="edge"/>
          <c:yMode val="edge"/>
          <c:x val="1.0722222222222223E-2"/>
          <c:y val="1.24610591900312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055555555556488E-2"/>
          <c:y val="0.25788538114978893"/>
          <c:w val="0.81666666666666654"/>
          <c:h val="0.6751951333186225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3384-435E-B755-7BE6CB0D7D1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3384-435E-B755-7BE6CB0D7D1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3384-435E-B755-7BE6CB0D7D1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3384-435E-B755-7BE6CB0D7D1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3384-435E-B755-7BE6CB0D7D1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3384-435E-B755-7BE6CB0D7D1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3384-435E-B755-7BE6CB0D7D1F}"/>
              </c:ext>
            </c:extLst>
          </c:dPt>
          <c:dLbls>
            <c:dLbl>
              <c:idx val="0"/>
              <c:layout>
                <c:manualLayout>
                  <c:x val="-1.19193544560319E-16"/>
                  <c:y val="3.892515091924641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384-435E-B755-7BE6CB0D7D1F}"/>
                </c:ext>
              </c:extLst>
            </c:dLbl>
            <c:dLbl>
              <c:idx val="1"/>
              <c:layout>
                <c:manualLayout>
                  <c:x val="1.6253852931043221E-3"/>
                  <c:y val="-3.892515091924655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384-435E-B755-7BE6CB0D7D1F}"/>
                </c:ext>
              </c:extLst>
            </c:dLbl>
            <c:dLbl>
              <c:idx val="2"/>
              <c:layout>
                <c:manualLayout>
                  <c:x val="2.2755394103460502E-2"/>
                  <c:y val="-4.281766601117121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384-435E-B755-7BE6CB0D7D1F}"/>
                </c:ext>
              </c:extLst>
            </c:dLbl>
            <c:dLbl>
              <c:idx val="3"/>
              <c:layout>
                <c:manualLayout>
                  <c:x val="3.088232056898212E-2"/>
                  <c:y val="-1.167754527577396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384-435E-B755-7BE6CB0D7D1F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384-435E-B755-7BE6CB0D7D1F}"/>
                </c:ext>
              </c:extLst>
            </c:dLbl>
            <c:dLbl>
              <c:idx val="5"/>
              <c:layout>
                <c:manualLayout>
                  <c:x val="3.9009311026050701E-2"/>
                  <c:y val="2.919386318943491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945762812515515"/>
                      <c:h val="0.1074723416880397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3384-435E-B755-7BE6CB0D7D1F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384-435E-B755-7BE6CB0D7D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(Plan1!$C$36:$C$38,Plan1!$C$40:$C$43)</c:f>
              <c:numCache>
                <c:formatCode>_-* #,##0.0_-;\-* #,##0.0_-;_-* "-"??_-;_-@_-</c:formatCode>
                <c:ptCount val="7"/>
                <c:pt idx="0">
                  <c:v>300696.59999999998</c:v>
                </c:pt>
                <c:pt idx="1">
                  <c:v>4659.1000000000004</c:v>
                </c:pt>
                <c:pt idx="2">
                  <c:v>121397.38</c:v>
                </c:pt>
                <c:pt idx="3">
                  <c:v>15026.1</c:v>
                </c:pt>
                <c:pt idx="4">
                  <c:v>0</c:v>
                </c:pt>
                <c:pt idx="5">
                  <c:v>5519.35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384-435E-B755-7BE6CB0D7D1F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3384-435E-B755-7BE6CB0D7D1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3384-435E-B755-7BE6CB0D7D1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3384-435E-B755-7BE6CB0D7D1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3384-435E-B755-7BE6CB0D7D1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3384-435E-B755-7BE6CB0D7D1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3384-435E-B755-7BE6CB0D7D1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3384-435E-B755-7BE6CB0D7D1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3384-435E-B755-7BE6CB0D7D1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3384-435E-B755-7BE6CB0D7D1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3384-435E-B755-7BE6CB0D7D1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3384-435E-B755-7BE6CB0D7D1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3384-435E-B755-7BE6CB0D7D1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3384-435E-B755-7BE6CB0D7D1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3384-435E-B755-7BE6CB0D7D1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(Plan1!#REF!,Plan1!#REF!)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3384-435E-B755-7BE6CB0D7D1F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3384-435E-B755-7BE6CB0D7D1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3384-435E-B755-7BE6CB0D7D1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3384-435E-B755-7BE6CB0D7D1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3384-435E-B755-7BE6CB0D7D1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3384-435E-B755-7BE6CB0D7D1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3384-435E-B755-7BE6CB0D7D1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3384-435E-B755-7BE6CB0D7D1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3384-435E-B755-7BE6CB0D7D1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3384-435E-B755-7BE6CB0D7D1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3384-435E-B755-7BE6CB0D7D1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3384-435E-B755-7BE6CB0D7D1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3384-435E-B755-7BE6CB0D7D1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3384-435E-B755-7BE6CB0D7D1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3384-435E-B755-7BE6CB0D7D1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(Plan1!$D$36:$D$38,Plan1!$D$40:$D$43)</c:f>
              <c:numCache>
                <c:formatCode>0.00%</c:formatCode>
                <c:ptCount val="7"/>
                <c:pt idx="0">
                  <c:v>0.67225036487376788</c:v>
                </c:pt>
                <c:pt idx="1">
                  <c:v>1.0416086098024961E-2</c:v>
                </c:pt>
                <c:pt idx="2">
                  <c:v>0.27140124963075557</c:v>
                </c:pt>
                <c:pt idx="3">
                  <c:v>3.3593001076931778E-2</c:v>
                </c:pt>
                <c:pt idx="4">
                  <c:v>0</c:v>
                </c:pt>
                <c:pt idx="5">
                  <c:v>1.2339298320519857E-2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3384-435E-B755-7BE6CB0D7D1F}"/>
            </c:ext>
          </c:extLst>
        </c:ser>
        <c:ser>
          <c:idx val="3"/>
          <c:order val="3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3384-435E-B755-7BE6CB0D7D1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3384-435E-B755-7BE6CB0D7D1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3384-435E-B755-7BE6CB0D7D1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4-3384-435E-B755-7BE6CB0D7D1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6-3384-435E-B755-7BE6CB0D7D1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8-3384-435E-B755-7BE6CB0D7D1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A-3384-435E-B755-7BE6CB0D7D1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3384-435E-B755-7BE6CB0D7D1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3384-435E-B755-7BE6CB0D7D1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3384-435E-B755-7BE6CB0D7D1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4-3384-435E-B755-7BE6CB0D7D1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6-3384-435E-B755-7BE6CB0D7D1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8-3384-435E-B755-7BE6CB0D7D1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A-3384-435E-B755-7BE6CB0D7D1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(Plan1!$E$36:$E$38,Plan1!$E$40:$E$43)</c:f>
              <c:numCache>
                <c:formatCode>0.00%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3B-3384-435E-B755-7BE6CB0D7D1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Plan1!$A$51:$A$59</c:f>
              <c:strCache>
                <c:ptCount val="9"/>
                <c:pt idx="0">
                  <c:v>Educação</c:v>
                </c:pt>
                <c:pt idx="1">
                  <c:v>Saúde</c:v>
                </c:pt>
                <c:pt idx="2">
                  <c:v>Administração</c:v>
                </c:pt>
                <c:pt idx="3">
                  <c:v>Previdência Social</c:v>
                </c:pt>
                <c:pt idx="4">
                  <c:v>Legislativa</c:v>
                </c:pt>
                <c:pt idx="5">
                  <c:v>Segurança Pública</c:v>
                </c:pt>
                <c:pt idx="6">
                  <c:v>Urbanismo</c:v>
                </c:pt>
                <c:pt idx="7">
                  <c:v>Assistência Social</c:v>
                </c:pt>
                <c:pt idx="8">
                  <c:v>Comunição</c:v>
                </c:pt>
              </c:strCache>
            </c:strRef>
          </c:cat>
          <c:val>
            <c:numRef>
              <c:f>Plan1!$B$51:$B$59</c:f>
              <c:numCache>
                <c:formatCode>_-* #,##0.0_-;\-* #,##0.0_-;_-* "-"??_-;_-@_-</c:formatCode>
                <c:ptCount val="9"/>
                <c:pt idx="0">
                  <c:v>173227.7</c:v>
                </c:pt>
                <c:pt idx="1">
                  <c:v>128839.45</c:v>
                </c:pt>
                <c:pt idx="2">
                  <c:v>86670.99</c:v>
                </c:pt>
                <c:pt idx="3">
                  <c:v>26175.21</c:v>
                </c:pt>
                <c:pt idx="4">
                  <c:v>11175.44</c:v>
                </c:pt>
                <c:pt idx="5">
                  <c:v>10109.290000000001</c:v>
                </c:pt>
                <c:pt idx="6">
                  <c:v>6249.09</c:v>
                </c:pt>
                <c:pt idx="7">
                  <c:v>2596.46</c:v>
                </c:pt>
                <c:pt idx="8">
                  <c:v>1271.93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5E-4A05-8398-A76FCB119B7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1478884319"/>
        <c:axId val="1478884735"/>
      </c:barChart>
      <c:catAx>
        <c:axId val="14788843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8884735"/>
        <c:crosses val="autoZero"/>
        <c:auto val="1"/>
        <c:lblAlgn val="ctr"/>
        <c:lblOffset val="100"/>
        <c:noMultiLvlLbl val="0"/>
      </c:catAx>
      <c:valAx>
        <c:axId val="14788847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88843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F601-4179-A93F-1940E91A3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F601-4179-A93F-1940E91A3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F601-4179-A93F-1940E91A3F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F601-4179-A93F-1940E91A3F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F601-4179-A93F-1940E91A3F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F601-4179-A93F-1940E91A3F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F601-4179-A93F-1940E91A3FB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F601-4179-A93F-1940E91A3FB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F601-4179-A93F-1940E91A3FB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F601-4179-A93F-1940E91A3FB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F601-4179-A93F-1940E91A3FB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F601-4179-A93F-1940E91A3FB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F601-4179-A93F-1940E91A3FB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F601-4179-A93F-1940E91A3FB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F601-4179-A93F-1940E91A3FB1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F601-4179-A93F-1940E91A3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F601-4179-A93F-1940E91A3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F601-4179-A93F-1940E91A3F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F601-4179-A93F-1940E91A3F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F601-4179-A93F-1940E91A3F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F601-4179-A93F-1940E91A3F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F601-4179-A93F-1940E91A3FB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F601-4179-A93F-1940E91A3FB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F601-4179-A93F-1940E91A3FB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F601-4179-A93F-1940E91A3FB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F601-4179-A93F-1940E91A3FB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F601-4179-A93F-1940E91A3FB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F601-4179-A93F-1940E91A3FB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F601-4179-A93F-1940E91A3FB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0.12931836759945817</c:v>
                </c:pt>
                <c:pt idx="1">
                  <c:v>1.9435204576597583E-2</c:v>
                </c:pt>
                <c:pt idx="2">
                  <c:v>3.4493300565624704E-2</c:v>
                </c:pt>
                <c:pt idx="3">
                  <c:v>0</c:v>
                </c:pt>
                <c:pt idx="4">
                  <c:v>0.72974307975216224</c:v>
                </c:pt>
                <c:pt idx="5">
                  <c:v>6.4730923493894213E-2</c:v>
                </c:pt>
                <c:pt idx="6">
                  <c:v>4.8474232959718451E-3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F601-4179-A93F-1940E91A3FB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F1-4E25-AE33-343D70A127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F1-4E25-AE33-343D70A127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F1-4E25-AE33-343D70A127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F1-4E25-AE33-343D70A1271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F1-4E25-AE33-343D70A1271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F1-4E25-AE33-343D70A1271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F1-4E25-AE33-343D70A1271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F1-4E25-AE33-343D70A1271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F1-4E25-AE33-343D70A1271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F1-4E25-AE33-343D70A1271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F1-4E25-AE33-343D70A1271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F1-4E25-AE33-343D70A1271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F1-4E25-AE33-343D70A1271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F1-4E25-AE33-343D70A1271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F1-4E25-AE33-343D70A12719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F1-4E25-AE33-343D70A127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F1-4E25-AE33-343D70A127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F1-4E25-AE33-343D70A127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F1-4E25-AE33-343D70A1271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F1-4E25-AE33-343D70A1271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F1-4E25-AE33-343D70A1271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F1-4E25-AE33-343D70A1271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F1-4E25-AE33-343D70A1271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F1-4E25-AE33-343D70A1271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F1-4E25-AE33-343D70A1271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F1-4E25-AE33-343D70A1271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F1-4E25-AE33-343D70A1271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F1-4E25-AE33-343D70A1271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F1-4E25-AE33-343D70A1271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0.13923976844724992</c:v>
                </c:pt>
                <c:pt idx="1">
                  <c:v>1.96634252771281E-2</c:v>
                </c:pt>
                <c:pt idx="2">
                  <c:v>3.4559224160288185E-2</c:v>
                </c:pt>
                <c:pt idx="3">
                  <c:v>0</c:v>
                </c:pt>
                <c:pt idx="4">
                  <c:v>0.73589329348811428</c:v>
                </c:pt>
                <c:pt idx="5">
                  <c:v>4.6218471399714016E-2</c:v>
                </c:pt>
                <c:pt idx="6">
                  <c:v>3.5124516190397225E-3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F1-4E25-AE33-343D70A1271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13F2-4ACC-BE0B-676B878A78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13F2-4ACC-BE0B-676B878A78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13F2-4ACC-BE0B-676B878A78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13F2-4ACC-BE0B-676B878A787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13F2-4ACC-BE0B-676B878A787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13F2-4ACC-BE0B-676B878A787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13F2-4ACC-BE0B-676B878A787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13F2-4ACC-BE0B-676B878A787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13F2-4ACC-BE0B-676B878A787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13F2-4ACC-BE0B-676B878A787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13F2-4ACC-BE0B-676B878A787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13F2-4ACC-BE0B-676B878A787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13F2-4ACC-BE0B-676B878A787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13F2-4ACC-BE0B-676B878A787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(Plan1!$C$13:$C$17,Plan1!$C$19)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D-13F2-4ACC-BE0B-676B878A7873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13F2-4ACC-BE0B-676B878A78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13F2-4ACC-BE0B-676B878A78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13F2-4ACC-BE0B-676B878A78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13F2-4ACC-BE0B-676B878A787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13F2-4ACC-BE0B-676B878A787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13F2-4ACC-BE0B-676B878A787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13F2-4ACC-BE0B-676B878A787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13F2-4ACC-BE0B-676B878A787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13F2-4ACC-BE0B-676B878A787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13F2-4ACC-BE0B-676B878A787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13F2-4ACC-BE0B-676B878A787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13F2-4ACC-BE0B-676B878A787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13F2-4ACC-BE0B-676B878A787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13F2-4ACC-BE0B-676B878A787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(Plan1!$D$13:$D$17,Plan1!$D$19)</c:f>
              <c:numCache>
                <c:formatCode>0.00%</c:formatCode>
                <c:ptCount val="6"/>
                <c:pt idx="0">
                  <c:v>0.15663787941971991</c:v>
                </c:pt>
                <c:pt idx="1">
                  <c:v>2.8231925654818621E-2</c:v>
                </c:pt>
                <c:pt idx="2">
                  <c:v>1.905596156937478E-2</c:v>
                </c:pt>
                <c:pt idx="3">
                  <c:v>0.71631181550690648</c:v>
                </c:pt>
                <c:pt idx="4">
                  <c:v>2.2266745254996608E-2</c:v>
                </c:pt>
                <c:pt idx="5">
                  <c:v>2.9131294005979313E-2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13F2-4ACC-BE0B-676B878A7873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FAED-4660-A87F-2A6BA35C13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FAED-4660-A87F-2A6BA35C137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FAED-4660-A87F-2A6BA35C137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FAED-4660-A87F-2A6BA35C137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FAED-4660-A87F-2A6BA35C137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FAED-4660-A87F-2A6BA35C137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FAED-4660-A87F-2A6BA35C137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FAED-4660-A87F-2A6BA35C137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FAED-4660-A87F-2A6BA35C137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FAED-4660-A87F-2A6BA35C137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FAED-4660-A87F-2A6BA35C137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FAED-4660-A87F-2A6BA35C137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FAED-4660-A87F-2A6BA35C137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FAED-4660-A87F-2A6BA35C137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(Plan1!$C$13:$C$17,Plan1!$C$19)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D-FAED-4660-A87F-2A6BA35C1370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FAED-4660-A87F-2A6BA35C13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FAED-4660-A87F-2A6BA35C137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FAED-4660-A87F-2A6BA35C137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FAED-4660-A87F-2A6BA35C137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FAED-4660-A87F-2A6BA35C137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FAED-4660-A87F-2A6BA35C137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FAED-4660-A87F-2A6BA35C137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FAED-4660-A87F-2A6BA35C137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FAED-4660-A87F-2A6BA35C137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FAED-4660-A87F-2A6BA35C137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FAED-4660-A87F-2A6BA35C137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FAED-4660-A87F-2A6BA35C137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FAED-4660-A87F-2A6BA35C137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FAED-4660-A87F-2A6BA35C137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(Plan1!$D$13:$D$17,Plan1!$D$19)</c:f>
              <c:numCache>
                <c:formatCode>0.00%</c:formatCode>
                <c:ptCount val="6"/>
                <c:pt idx="0">
                  <c:v>0.1793958326587389</c:v>
                </c:pt>
                <c:pt idx="1">
                  <c:v>3.3574073140614641E-2</c:v>
                </c:pt>
                <c:pt idx="2">
                  <c:v>8.4756880612973512E-3</c:v>
                </c:pt>
                <c:pt idx="3">
                  <c:v>0.76473272540272863</c:v>
                </c:pt>
                <c:pt idx="4">
                  <c:v>2.8892115073071512E-3</c:v>
                </c:pt>
                <c:pt idx="5">
                  <c:v>1.0881314225151537E-3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FAED-4660-A87F-2A6BA35C137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kumimoji="0" lang="en-US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pPr>
            <a:r>
              <a:rPr kumimoji="0" lang="pt-BR" sz="2200" b="1" kern="1200" baseline="0" dirty="0">
                <a:solidFill>
                  <a:schemeClr val="tx1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Composição das Receitas Arrecadadas</a:t>
            </a:r>
            <a:endParaRPr kumimoji="0" lang="en-US" sz="2200" b="1" kern="1200" baseline="0" dirty="0">
              <a:solidFill>
                <a:schemeClr val="tx1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c:rich>
      </c:tx>
      <c:layout>
        <c:manualLayout>
          <c:xMode val="edge"/>
          <c:yMode val="edge"/>
          <c:x val="3.4430866890276343E-2"/>
          <c:y val="0.18538367539297584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213521226962748"/>
          <c:y val="1.0088708903838202E-2"/>
          <c:w val="0.84213377951757462"/>
          <c:h val="0.78119353305604622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2013'!$C$13:$C$18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5ACE-453C-97F7-4368B3C87E3F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2013'!$D$13:$D$18</c:f>
              <c:numCache>
                <c:formatCode>0.00%</c:formatCode>
                <c:ptCount val="6"/>
                <c:pt idx="0">
                  <c:v>0.17281709079665494</c:v>
                </c:pt>
                <c:pt idx="1">
                  <c:v>1.6353392920061258E-2</c:v>
                </c:pt>
                <c:pt idx="2">
                  <c:v>1.4129676635339361E-3</c:v>
                </c:pt>
                <c:pt idx="3">
                  <c:v>0</c:v>
                </c:pt>
                <c:pt idx="4">
                  <c:v>0.77963726639294162</c:v>
                </c:pt>
                <c:pt idx="5">
                  <c:v>2.9779282226808416E-2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CE-453C-97F7-4368B3C87E3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1.8098966626983006E-3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7A40-4DED-97FD-CA95052DB44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7A40-4DED-97FD-CA95052DB44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7A40-4DED-97FD-CA95052DB44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7A40-4DED-97FD-CA95052DB44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7A40-4DED-97FD-CA95052DB44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7A40-4DED-97FD-CA95052DB44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7A40-4DED-97FD-CA95052DB44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7A40-4DED-97FD-CA95052DB44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7A40-4DED-97FD-CA95052DB44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7A40-4DED-97FD-CA95052DB44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7A40-4DED-97FD-CA95052DB44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7A40-4DED-97FD-CA95052DB44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7A40-4DED-97FD-CA95052DB444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7A40-4DED-97FD-CA95052DB444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(Plan1!$C$13:$C$17,Plan1!$C$19)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D-7A40-4DED-97FD-CA95052DB444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7A40-4DED-97FD-CA95052DB44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7A40-4DED-97FD-CA95052DB44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7A40-4DED-97FD-CA95052DB44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7A40-4DED-97FD-CA95052DB44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7A40-4DED-97FD-CA95052DB44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7A40-4DED-97FD-CA95052DB44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7A40-4DED-97FD-CA95052DB44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7A40-4DED-97FD-CA95052DB44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7A40-4DED-97FD-CA95052DB44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7A40-4DED-97FD-CA95052DB44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7A40-4DED-97FD-CA95052DB44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7A40-4DED-97FD-CA95052DB44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7A40-4DED-97FD-CA95052DB444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7A40-4DED-97FD-CA95052DB444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(Plan1!$D$13:$D$17,Plan1!$D$19)</c:f>
              <c:numCache>
                <c:formatCode>0.00%</c:formatCode>
                <c:ptCount val="6"/>
                <c:pt idx="0">
                  <c:v>0.16227998237484617</c:v>
                </c:pt>
                <c:pt idx="1">
                  <c:v>2.9883673765711289E-2</c:v>
                </c:pt>
                <c:pt idx="2">
                  <c:v>6.6135687205383488E-3</c:v>
                </c:pt>
                <c:pt idx="3">
                  <c:v>0.78285307123339209</c:v>
                </c:pt>
                <c:pt idx="4">
                  <c:v>5.3406579627059718E-3</c:v>
                </c:pt>
                <c:pt idx="5">
                  <c:v>5.9005763527418299E-3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7A40-4DED-97FD-CA95052DB444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61A0-446D-90CA-7C3590E9EBE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61A0-446D-90CA-7C3590E9EBE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61A0-446D-90CA-7C3590E9EBE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61A0-446D-90CA-7C3590E9EBE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61A0-446D-90CA-7C3590E9EBE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61A0-446D-90CA-7C3590E9EBE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61A0-446D-90CA-7C3590E9EBE9}"/>
              </c:ext>
            </c:extLst>
          </c:dPt>
          <c:dLbls>
            <c:dLbl>
              <c:idx val="0"/>
              <c:layout>
                <c:manualLayout>
                  <c:x val="-5.7511725750278957E-2"/>
                  <c:y val="-6.871530868864498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1A0-446D-90CA-7C3590E9EBE9}"/>
                </c:ext>
              </c:extLst>
            </c:dLbl>
            <c:dLbl>
              <c:idx val="1"/>
              <c:layout>
                <c:manualLayout>
                  <c:x val="0"/>
                  <c:y val="-2.748612347545799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1A0-446D-90CA-7C3590E9EBE9}"/>
                </c:ext>
              </c:extLst>
            </c:dLbl>
            <c:dLbl>
              <c:idx val="2"/>
              <c:layout>
                <c:manualLayout>
                  <c:x val="0"/>
                  <c:y val="2.061459260659345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1A0-446D-90CA-7C3590E9EBE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61A0-446D-90CA-7C3590E9EBE9}"/>
                </c:ext>
              </c:extLst>
            </c:dLbl>
            <c:dLbl>
              <c:idx val="4"/>
              <c:layout>
                <c:manualLayout>
                  <c:x val="-1.5336460200074387E-2"/>
                  <c:y val="-1.14525514481074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1A0-446D-90CA-7C3590E9EBE9}"/>
                </c:ext>
              </c:extLst>
            </c:dLbl>
            <c:dLbl>
              <c:idx val="5"/>
              <c:layout>
                <c:manualLayout>
                  <c:x val="4.014080635031482E-2"/>
                  <c:y val="-8.696544539784179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1A0-446D-90CA-7C3590E9EBE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61A0-446D-90CA-7C3590E9EB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(Plan1!$B$13:$B$17,Plan1!$B$19)</c:f>
              <c:numCache>
                <c:formatCode>_-* #,##0.0_-;\-* #,##0.0_-;_-* "-"??_-;_-@_-</c:formatCode>
                <c:ptCount val="6"/>
                <c:pt idx="0">
                  <c:v>79770.5</c:v>
                </c:pt>
                <c:pt idx="1">
                  <c:v>15621.3</c:v>
                </c:pt>
                <c:pt idx="2">
                  <c:v>9023.9</c:v>
                </c:pt>
                <c:pt idx="3">
                  <c:v>355542.6</c:v>
                </c:pt>
                <c:pt idx="4">
                  <c:v>8835.35</c:v>
                </c:pt>
                <c:pt idx="5">
                  <c:v>4797.8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1A0-446D-90CA-7C3590E9EBE9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61A0-446D-90CA-7C3590E9EBE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61A0-446D-90CA-7C3590E9EBE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61A0-446D-90CA-7C3590E9EBE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61A0-446D-90CA-7C3590E9EBE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61A0-446D-90CA-7C3590E9EBE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61A0-446D-90CA-7C3590E9EBE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61A0-446D-90CA-7C3590E9EBE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61A0-446D-90CA-7C3590E9EBE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61A0-446D-90CA-7C3590E9EBE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61A0-446D-90CA-7C3590E9EBE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61A0-446D-90CA-7C3590E9EBE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61A0-446D-90CA-7C3590E9EBE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61A0-446D-90CA-7C3590E9EBE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61A0-446D-90CA-7C3590E9EBE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(Plan1!$C$13:$C$17,Plan1!$C$19)</c:f>
              <c:numCache>
                <c:formatCode>_-* #,##0.0_-;\-* #,##0.0_-;_-* "-"??_-;_-@_-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D-61A0-446D-90CA-7C3590E9EBE9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61A0-446D-90CA-7C3590E9EBE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61A0-446D-90CA-7C3590E9EBE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61A0-446D-90CA-7C3590E9EBE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61A0-446D-90CA-7C3590E9EBE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61A0-446D-90CA-7C3590E9EBE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61A0-446D-90CA-7C3590E9EBE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61A0-446D-90CA-7C3590E9EBE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61A0-446D-90CA-7C3590E9EBE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61A0-446D-90CA-7C3590E9EBE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61A0-446D-90CA-7C3590E9EBE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61A0-446D-90CA-7C3590E9EBE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61A0-446D-90CA-7C3590E9EBE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61A0-446D-90CA-7C3590E9EBE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61A0-446D-90CA-7C3590E9EBE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(Plan1!$D$13:$D$17,Plan1!$D$19)</c:f>
              <c:numCache>
                <c:formatCode>0.00%</c:formatCode>
                <c:ptCount val="6"/>
                <c:pt idx="0">
                  <c:v>0.16634745547022059</c:v>
                </c:pt>
                <c:pt idx="1">
                  <c:v>3.257549477735449E-2</c:v>
                </c:pt>
                <c:pt idx="2">
                  <c:v>1.8817768516152255E-2</c:v>
                </c:pt>
                <c:pt idx="3">
                  <c:v>0.74142203974234133</c:v>
                </c:pt>
                <c:pt idx="4">
                  <c:v>1.8424580398628734E-2</c:v>
                </c:pt>
                <c:pt idx="5">
                  <c:v>1.023435364365537E-2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61A0-446D-90CA-7C3590E9EBE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275724765621486E-2"/>
          <c:y val="0.18059122717540546"/>
          <c:w val="0.94426432485104927"/>
          <c:h val="0.7814745410127543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2013.xlsx]Plan1'!$C$37:$C$39,'[Quadros Rel. da Audiência Pública 2013.xlsx]Plan1'!$C$41:$C$43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B1DB-46F1-9931-50EE6743DF36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2013.xlsx]Plan1'!$D$37:$D$39,'[Quadros Rel. da Audiência Pública 2013.xlsx]Plan1'!$D$41:$D$43</c:f>
              <c:numCache>
                <c:formatCode>0.00%</c:formatCode>
                <c:ptCount val="6"/>
                <c:pt idx="0">
                  <c:v>0.54161820348723555</c:v>
                </c:pt>
                <c:pt idx="1">
                  <c:v>4.4932066007039619E-3</c:v>
                </c:pt>
                <c:pt idx="2">
                  <c:v>0.36319495444524036</c:v>
                </c:pt>
                <c:pt idx="3">
                  <c:v>6.1634597313435333E-2</c:v>
                </c:pt>
                <c:pt idx="4">
                  <c:v>6.3861953718387003E-3</c:v>
                </c:pt>
                <c:pt idx="5" formatCode="0%">
                  <c:v>2.2672842781546642E-2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DB-46F1-9931-50EE6743DF36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2013.xlsx]Plan1'!$E$37:$E$39,'[Quadros Rel. da Audiência Pública 2013.xlsx]Plan1'!$E$41:$E$43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B1DB-46F1-9931-50EE6743DF3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121D9A2-107D-4489-A5F8-89D6FE2F2B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282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3455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3838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7577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439808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2015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60924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78630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06976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9045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2EA461-3F4B-4D9B-A574-1B20B122EFC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0906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39374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34E83D-4FC2-4D23-B69D-A2C5AF24FA6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382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75440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4618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7CA7A-DB3E-4944-935D-9A8625A4C93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1794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14977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3951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51" r:id="rId1"/>
    <p:sldLayoutId id="2147484652" r:id="rId2"/>
    <p:sldLayoutId id="2147484653" r:id="rId3"/>
    <p:sldLayoutId id="2147484654" r:id="rId4"/>
    <p:sldLayoutId id="2147484655" r:id="rId5"/>
    <p:sldLayoutId id="2147484656" r:id="rId6"/>
    <p:sldLayoutId id="2147484657" r:id="rId7"/>
    <p:sldLayoutId id="2147484658" r:id="rId8"/>
    <p:sldLayoutId id="2147484659" r:id="rId9"/>
    <p:sldLayoutId id="2147484660" r:id="rId10"/>
    <p:sldLayoutId id="2147484661" r:id="rId11"/>
    <p:sldLayoutId id="2147484662" r:id="rId12"/>
    <p:sldLayoutId id="2147484663" r:id="rId13"/>
    <p:sldLayoutId id="2147484664" r:id="rId14"/>
    <p:sldLayoutId id="2147484665" r:id="rId15"/>
    <p:sldLayoutId id="214748466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Relationship Id="rId9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 dirty="0"/>
          </a:p>
        </p:txBody>
      </p:sp>
      <p:pic>
        <p:nvPicPr>
          <p:cNvPr id="6147" name="Imagem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6922" y="422286"/>
            <a:ext cx="338613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51FD23CD-9447-EA43-217F-C9BA5580C4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789040"/>
            <a:ext cx="2932534" cy="227599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B7A71F08-3F57-29A5-60A4-E0ED5D40E15C}"/>
              </a:ext>
            </a:extLst>
          </p:cNvPr>
          <p:cNvSpPr txBox="1"/>
          <p:nvPr/>
        </p:nvSpPr>
        <p:spPr>
          <a:xfrm>
            <a:off x="228292" y="116632"/>
            <a:ext cx="55178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500" b="1" dirty="0"/>
              <a:t>Despesas por Função de Governo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DE1A11D2-82FE-2AE4-1D1A-D29216E8AA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6109206"/>
              </p:ext>
            </p:extLst>
          </p:nvPr>
        </p:nvGraphicFramePr>
        <p:xfrm>
          <a:off x="228292" y="908720"/>
          <a:ext cx="7152020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7159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60648"/>
            <a:ext cx="7772400" cy="298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6 – Composição do Resultado Orçamentário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2025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616782"/>
              </p:ext>
            </p:extLst>
          </p:nvPr>
        </p:nvGraphicFramePr>
        <p:xfrm>
          <a:off x="323528" y="764704"/>
          <a:ext cx="6840760" cy="5328591"/>
        </p:xfrm>
        <a:graphic>
          <a:graphicData uri="http://schemas.openxmlformats.org/drawingml/2006/table">
            <a:tbl>
              <a:tblPr/>
              <a:tblGrid>
                <a:gridCol w="426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1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0986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41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Correntes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468.793,65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Correntes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426.753,08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Superávit Corrente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42.040,57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de Capital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4.797,80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de Capital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20.545,45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2948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Déficit de Capital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-15.747,65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2948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 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447.298,53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28353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orçamentário no ano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26.292,92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340718" y="332656"/>
            <a:ext cx="8831634" cy="104767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7 – Demo. Resumido do Resultado Primário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2025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417121"/>
              </p:ext>
            </p:extLst>
          </p:nvPr>
        </p:nvGraphicFramePr>
        <p:xfrm>
          <a:off x="395536" y="725490"/>
          <a:ext cx="6990120" cy="5407019"/>
        </p:xfrm>
        <a:graphic>
          <a:graphicData uri="http://schemas.openxmlformats.org/drawingml/2006/table">
            <a:tbl>
              <a:tblPr/>
              <a:tblGrid>
                <a:gridCol w="118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51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816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0310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460.061,06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77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4.797,79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48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464.858,85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371.254,60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07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17.105,60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401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388.360,20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846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Restos a Pagar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21.903,89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846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Primário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54.594,76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171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1144764"/>
      </p:ext>
    </p:extLst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156183" y="260648"/>
            <a:ext cx="8831634" cy="104767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8 – Demo. Resumido do Resultado Nominal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2025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75EAF55D-64C3-6484-5F2D-35679D3904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261168"/>
              </p:ext>
            </p:extLst>
          </p:nvPr>
        </p:nvGraphicFramePr>
        <p:xfrm>
          <a:off x="323528" y="859929"/>
          <a:ext cx="7128793" cy="513814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35011">
                  <a:extLst>
                    <a:ext uri="{9D8B030D-6E8A-4147-A177-3AD203B41FA5}">
                      <a16:colId xmlns:a16="http://schemas.microsoft.com/office/drawing/2014/main" val="1705469684"/>
                    </a:ext>
                  </a:extLst>
                </a:gridCol>
                <a:gridCol w="1189823">
                  <a:extLst>
                    <a:ext uri="{9D8B030D-6E8A-4147-A177-3AD203B41FA5}">
                      <a16:colId xmlns:a16="http://schemas.microsoft.com/office/drawing/2014/main" val="2131739803"/>
                    </a:ext>
                  </a:extLst>
                </a:gridCol>
                <a:gridCol w="333700">
                  <a:extLst>
                    <a:ext uri="{9D8B030D-6E8A-4147-A177-3AD203B41FA5}">
                      <a16:colId xmlns:a16="http://schemas.microsoft.com/office/drawing/2014/main" val="3036208581"/>
                    </a:ext>
                  </a:extLst>
                </a:gridCol>
                <a:gridCol w="1829267">
                  <a:extLst>
                    <a:ext uri="{9D8B030D-6E8A-4147-A177-3AD203B41FA5}">
                      <a16:colId xmlns:a16="http://schemas.microsoft.com/office/drawing/2014/main" val="872970881"/>
                    </a:ext>
                  </a:extLst>
                </a:gridCol>
                <a:gridCol w="1640992">
                  <a:extLst>
                    <a:ext uri="{9D8B030D-6E8A-4147-A177-3AD203B41FA5}">
                      <a16:colId xmlns:a16="http://schemas.microsoft.com/office/drawing/2014/main" val="3803855297"/>
                    </a:ext>
                  </a:extLst>
                </a:gridCol>
              </a:tblGrid>
              <a:tr h="529928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11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R$ milhares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0144145"/>
                  </a:ext>
                </a:extLst>
              </a:tr>
              <a:tr h="529928">
                <a:tc gridSpan="3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Especificação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Exercício Anterior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1º </a:t>
                      </a:r>
                      <a:r>
                        <a:rPr lang="pt-BR" sz="2500" b="1" i="0" u="none" strike="noStrike" kern="1200" dirty="0" err="1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Qd</a:t>
                      </a:r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.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4690797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Dívida Consolidada Liquida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12.462,45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9.019,18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2607198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Disponibilidade de Caixa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20.291,86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47.759,80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677681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Dívida Consolidada Líquida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-7.829,41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-38.740,62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7264950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Resultado Nominal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30.911,21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318864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400256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9 – Demonstrativo Resumido da Despesa com Pessoal – 3º Quadrimestre de 2025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482397"/>
              </p:ext>
            </p:extLst>
          </p:nvPr>
        </p:nvGraphicFramePr>
        <p:xfrm>
          <a:off x="295672" y="1009856"/>
          <a:ext cx="7156648" cy="5371470"/>
        </p:xfrm>
        <a:graphic>
          <a:graphicData uri="http://schemas.openxmlformats.org/drawingml/2006/table">
            <a:tbl>
              <a:tblPr/>
              <a:tblGrid>
                <a:gridCol w="18121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8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28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87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5238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01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42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456.119,48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202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256.997,59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202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56,34%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801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246.304,51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0173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233.989,29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01547" y="0"/>
            <a:ext cx="7272808" cy="173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ÍNDICES ATINGIDOS NA MANUTENÇÃO E DESENVOLVIMENTO DO ENSINO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ATÉ O 3º Quadrimestre de 2025</a:t>
            </a: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09853F6-722A-41B3-BFAA-5D30137CC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242961"/>
              </p:ext>
            </p:extLst>
          </p:nvPr>
        </p:nvGraphicFramePr>
        <p:xfrm>
          <a:off x="107504" y="548680"/>
          <a:ext cx="7272808" cy="55577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72808">
                  <a:extLst>
                    <a:ext uri="{9D8B030D-6E8A-4147-A177-3AD203B41FA5}">
                      <a16:colId xmlns:a16="http://schemas.microsoft.com/office/drawing/2014/main" val="1514645411"/>
                    </a:ext>
                  </a:extLst>
                </a:gridCol>
              </a:tblGrid>
              <a:tr h="1372547">
                <a:tc>
                  <a:txBody>
                    <a:bodyPr/>
                    <a:lstStyle/>
                    <a:p>
                      <a:pPr algn="ctr" fontAlgn="b"/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b"/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852817"/>
                  </a:ext>
                </a:extLst>
              </a:tr>
              <a:tr h="737319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Remuneração do Profissionais da Educação – 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Ultrapassou </a:t>
                      </a:r>
                      <a:r>
                        <a:rPr lang="pt-BR" sz="2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 índice de </a:t>
                      </a:r>
                      <a:r>
                        <a:rPr lang="pt-BR" sz="2000" b="1" i="0" u="sng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100%</a:t>
                      </a:r>
                      <a:r>
                        <a:rPr lang="pt-BR" sz="2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do FUNDEB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sng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VALOR APLICADO - R$ 101.785.331,46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2026204"/>
                  </a:ext>
                </a:extLst>
              </a:tr>
              <a:tr h="70929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Mínimo de Aplicação com Profissionais da Educação – 70%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910410"/>
                  </a:ext>
                </a:extLst>
              </a:tr>
              <a:tr h="918812">
                <a:tc>
                  <a:txBody>
                    <a:bodyPr/>
                    <a:lstStyle/>
                    <a:p>
                      <a:pPr algn="ctr" fontAlgn="b"/>
                      <a:endParaRPr lang="pt-BR" sz="2000" b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Impostos e Transferências de Impostos (Art. 212 da CF/88)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8180497"/>
                  </a:ext>
                </a:extLst>
              </a:tr>
              <a:tr h="73731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Manutenção e Desenvolvimento do Ensino </a:t>
                      </a:r>
                    </a:p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Atingiu p índice de </a:t>
                      </a:r>
                      <a:r>
                        <a:rPr lang="pt-BR" sz="2000" b="1" u="sng" strike="noStrike" dirty="0">
                          <a:effectLst/>
                          <a:latin typeface="Arial Narrow" panose="020B0606020202030204" pitchFamily="34" charset="0"/>
                        </a:rPr>
                        <a:t>30,38%</a:t>
                      </a: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 de aplicação.</a:t>
                      </a:r>
                    </a:p>
                    <a:p>
                      <a:pPr algn="ctr" rtl="0" fontAlgn="b"/>
                      <a:r>
                        <a:rPr lang="pt-BR" sz="2000" b="1" u="sng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VALOR APLICADO - R$  70.923.560,10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7794049"/>
                  </a:ext>
                </a:extLst>
              </a:tr>
              <a:tr h="70929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O percentual mínimo a ser aplicado seria de 25% no exercício.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43239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1521" y="-243408"/>
            <a:ext cx="7128792" cy="2292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endParaRPr lang="pt-BR" sz="2000" b="1" dirty="0"/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GASTOS COM RECEITAS DE IMPOSTOS E TRANSFERÊNCIAS DE IMPOSTAS COM SAÚDE NO MUNICÍPIO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ATÉ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O 3º Quadrimestre de 2025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EB79BDB-05E3-49F4-AE29-95452A499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616230"/>
              </p:ext>
            </p:extLst>
          </p:nvPr>
        </p:nvGraphicFramePr>
        <p:xfrm>
          <a:off x="539552" y="1340768"/>
          <a:ext cx="6696744" cy="47755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34603">
                  <a:extLst>
                    <a:ext uri="{9D8B030D-6E8A-4147-A177-3AD203B41FA5}">
                      <a16:colId xmlns:a16="http://schemas.microsoft.com/office/drawing/2014/main" val="4042441879"/>
                    </a:ext>
                  </a:extLst>
                </a:gridCol>
                <a:gridCol w="1462141">
                  <a:extLst>
                    <a:ext uri="{9D8B030D-6E8A-4147-A177-3AD203B41FA5}">
                      <a16:colId xmlns:a16="http://schemas.microsoft.com/office/drawing/2014/main" val="3433753043"/>
                    </a:ext>
                  </a:extLst>
                </a:gridCol>
              </a:tblGrid>
              <a:tr h="1709988">
                <a:tc gridSpan="2">
                  <a:txBody>
                    <a:bodyPr/>
                    <a:lstStyle/>
                    <a:p>
                      <a:pPr algn="ctr" fontAlgn="b"/>
                      <a:endParaRPr lang="pt-BR" sz="3000" b="1" u="sng" strike="no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pt-BR" sz="3000" b="1" u="sng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Despesas próprias com ações em Saúde no Exercício de 2025</a:t>
                      </a:r>
                    </a:p>
                    <a:p>
                      <a:pPr algn="ctr" fontAlgn="b"/>
                      <a:endParaRPr lang="pt-BR" sz="25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40708"/>
                  </a:ext>
                </a:extLst>
              </a:tr>
              <a:tr h="1656492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b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Percentual de despesas com Saúde com Impostos e Transferências de Impostos</a:t>
                      </a:r>
                    </a:p>
                    <a:p>
                      <a:pPr algn="ctr" fontAlgn="ctr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       </a:t>
                      </a:r>
                    </a:p>
                    <a:p>
                      <a:pPr algn="ctr" fontAlgn="ctr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VALOR APLICADO - R$ </a:t>
                      </a:r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69.088.426,38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30,75%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81183"/>
                  </a:ext>
                </a:extLst>
              </a:tr>
              <a:tr h="1356950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Limite Constitucional a ser aplicado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15%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5837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-324544" y="3068960"/>
            <a:ext cx="8358187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 eaLnBrk="0" hangingPunct="0"/>
            <a:r>
              <a:rPr lang="pt-BR" sz="7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elvetica-Bold"/>
              </a:rPr>
              <a:t>FIM</a:t>
            </a:r>
            <a:endParaRPr lang="pt-BR" sz="7000" b="1" dirty="0">
              <a:solidFill>
                <a:schemeClr val="bg2">
                  <a:lumMod val="25000"/>
                </a:schemeClr>
              </a:solidFill>
              <a:latin typeface="Helvetica-Bold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CF2B6EA4-7630-4585-44F2-33296051CA7B}"/>
              </a:ext>
            </a:extLst>
          </p:cNvPr>
          <p:cNvSpPr/>
          <p:nvPr/>
        </p:nvSpPr>
        <p:spPr>
          <a:xfrm>
            <a:off x="251520" y="404664"/>
            <a:ext cx="702027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  <a:endParaRPr lang="pt-BR" sz="4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3608" y="3861048"/>
            <a:ext cx="7598839" cy="2016125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dirty="0">
                <a:solidFill>
                  <a:srgbClr val="002060"/>
                </a:solidFill>
                <a:latin typeface="Century Gothic" pitchFamily="34" charset="0"/>
              </a:rPr>
              <a:t>AUDIÊNCIA PÚBLICA PARA AVALIAÇÃO DO CUMPRIMENTO DAS METAS FISCAIS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b="1" dirty="0">
                <a:solidFill>
                  <a:srgbClr val="002060"/>
                </a:solidFill>
                <a:latin typeface="Century Gothic" pitchFamily="34" charset="0"/>
              </a:rPr>
              <a:t>3º Quadrimestre de 2025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800" dirty="0">
                <a:solidFill>
                  <a:srgbClr val="002060"/>
                </a:solidFill>
                <a:latin typeface="Century Gothic" pitchFamily="34" charset="0"/>
              </a:rPr>
              <a:t>(§4º, ART. 9º, LEI COMPLEMENTAR Nº 101, DE 04 DE MAIO DE 2000)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15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95536" y="646738"/>
            <a:ext cx="8643966" cy="17543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Century Gothic" pitchFamily="34" charset="0"/>
              </a:rPr>
              <a:t>Prefeitura Municipal de Seropédica</a:t>
            </a:r>
          </a:p>
        </p:txBody>
      </p:sp>
      <p:sp>
        <p:nvSpPr>
          <p:cNvPr id="7172" name="CaixaDeTexto 4"/>
          <p:cNvSpPr txBox="1">
            <a:spLocks noChangeArrowheads="1"/>
          </p:cNvSpPr>
          <p:nvPr/>
        </p:nvSpPr>
        <p:spPr bwMode="auto">
          <a:xfrm>
            <a:off x="2195513" y="3933825"/>
            <a:ext cx="185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950947" y="2768466"/>
            <a:ext cx="8175624" cy="63094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5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469021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1 – Execução Orçamentária da Receita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2025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64559"/>
              </p:ext>
            </p:extLst>
          </p:nvPr>
        </p:nvGraphicFramePr>
        <p:xfrm>
          <a:off x="323528" y="1002421"/>
          <a:ext cx="7128792" cy="4946859"/>
        </p:xfrm>
        <a:graphic>
          <a:graphicData uri="http://schemas.openxmlformats.org/drawingml/2006/table">
            <a:tbl>
              <a:tblPr/>
              <a:tblGrid>
                <a:gridCol w="2662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98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81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7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0356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481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Previsão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Execução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89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(b/a)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849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488.036,60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468.793,7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96,06%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9290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4.920,0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4.797,8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97,52%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5018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12.700,0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5.950,0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46,85%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799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505.656,6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479.541,5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94,84%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89360"/>
            <a:ext cx="8208963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2 – Composição das Receitas Arrecadadas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2025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447998"/>
              </p:ext>
            </p:extLst>
          </p:nvPr>
        </p:nvGraphicFramePr>
        <p:xfrm>
          <a:off x="251520" y="1196752"/>
          <a:ext cx="7272809" cy="4903441"/>
        </p:xfrm>
        <a:graphic>
          <a:graphicData uri="http://schemas.openxmlformats.org/drawingml/2006/table">
            <a:tbl>
              <a:tblPr/>
              <a:tblGrid>
                <a:gridCol w="3384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5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8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37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7608"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645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88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468.793,7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97,76%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Tributárias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79.770,5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16,63%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Contribuições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15.621,3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Patrimonial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9.023,9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Correntes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355.542,6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74,14%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Outras Receitas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8.835,4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4.797,8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de Capital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4.797,8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5.950,0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479.541,5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173553"/>
              </p:ext>
            </p:extLst>
          </p:nvPr>
        </p:nvGraphicFramePr>
        <p:xfrm>
          <a:off x="611560" y="1288580"/>
          <a:ext cx="756084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6959747"/>
              </p:ext>
            </p:extLst>
          </p:nvPr>
        </p:nvGraphicFramePr>
        <p:xfrm>
          <a:off x="285720" y="980728"/>
          <a:ext cx="857256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8420530"/>
              </p:ext>
            </p:extLst>
          </p:nvPr>
        </p:nvGraphicFramePr>
        <p:xfrm>
          <a:off x="285720" y="692696"/>
          <a:ext cx="8572560" cy="5924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6939431"/>
              </p:ext>
            </p:extLst>
          </p:nvPr>
        </p:nvGraphicFramePr>
        <p:xfrm>
          <a:off x="-180527" y="537172"/>
          <a:ext cx="9324528" cy="63208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709907"/>
              </p:ext>
            </p:extLst>
          </p:nvPr>
        </p:nvGraphicFramePr>
        <p:xfrm>
          <a:off x="1331640" y="692696"/>
          <a:ext cx="7704856" cy="7272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9D886E0-DE10-4261-9143-8F6A129AF8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2798800"/>
              </p:ext>
            </p:extLst>
          </p:nvPr>
        </p:nvGraphicFramePr>
        <p:xfrm>
          <a:off x="-108520" y="88954"/>
          <a:ext cx="8501122" cy="479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1269329"/>
              </p:ext>
            </p:extLst>
          </p:nvPr>
        </p:nvGraphicFramePr>
        <p:xfrm>
          <a:off x="-208640" y="1196752"/>
          <a:ext cx="8021000" cy="60915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9187752"/>
              </p:ext>
            </p:extLst>
          </p:nvPr>
        </p:nvGraphicFramePr>
        <p:xfrm>
          <a:off x="323528" y="1196752"/>
          <a:ext cx="705678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33151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3 – Execução Orçamentária da Despesa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2025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079757"/>
              </p:ext>
            </p:extLst>
          </p:nvPr>
        </p:nvGraphicFramePr>
        <p:xfrm>
          <a:off x="179512" y="1065497"/>
          <a:ext cx="7560840" cy="4727005"/>
        </p:xfrm>
        <a:graphic>
          <a:graphicData uri="http://schemas.openxmlformats.org/drawingml/2006/table">
            <a:tbl>
              <a:tblPr/>
              <a:tblGrid>
                <a:gridCol w="3092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6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51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23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28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60519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36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Fixação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Execução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36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(b/a)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102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427.044,5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426.753,0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99,93%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578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75.548,1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20.545,5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198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3.064,0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6294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36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505.656,6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447.298,5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29959"/>
            <a:ext cx="7772400" cy="72008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4 – Despesas por Categoria Econômica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2025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013647"/>
              </p:ext>
            </p:extLst>
          </p:nvPr>
        </p:nvGraphicFramePr>
        <p:xfrm>
          <a:off x="251520" y="1052736"/>
          <a:ext cx="7056784" cy="5390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8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Despesas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Valor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% 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Correntes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426.753,1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95,41%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Pessoal e Encargos Sociais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300.696,6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67,23%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Juros e Encargos da Dívida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4.659,1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Outras Despesas Correntes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121.397,4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27,14%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de Capital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20.545,5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Investimentos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15.026,1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Inversões Financeiras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Amortização da Dívida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5.519,4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Intra-Orçamentária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Total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447.298,5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387945"/>
              </p:ext>
            </p:extLst>
          </p:nvPr>
        </p:nvGraphicFramePr>
        <p:xfrm>
          <a:off x="467544" y="332656"/>
          <a:ext cx="8136904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867278"/>
              </p:ext>
            </p:extLst>
          </p:nvPr>
        </p:nvGraphicFramePr>
        <p:xfrm>
          <a:off x="-216532" y="-99392"/>
          <a:ext cx="9577064" cy="6957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95921"/>
              </p:ext>
            </p:extLst>
          </p:nvPr>
        </p:nvGraphicFramePr>
        <p:xfrm>
          <a:off x="108168" y="189804"/>
          <a:ext cx="7813532" cy="7199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89525" y="92377"/>
            <a:ext cx="6702755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5 - Onde foram aplicados os recursos, por função de Governo?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575358"/>
              </p:ext>
            </p:extLst>
          </p:nvPr>
        </p:nvGraphicFramePr>
        <p:xfrm>
          <a:off x="395536" y="1124744"/>
          <a:ext cx="6912768" cy="50752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5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5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89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Funções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Valor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173.227,7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38,73%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3536115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Saúde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128.839,5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28,80%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86.671,0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19,38%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Previdência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26.175,2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6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Legislativa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11.175,4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Segurança Pública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10.109,3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Urbanismo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6.249,1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2.596,5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Comunição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1.271,9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Trabalho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894,4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0845579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Gestão Ambiental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88,5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636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</a:t>
                      </a:r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447.298,5</a:t>
                      </a:r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081383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2818</TotalTime>
  <Words>810</Words>
  <Application>Microsoft Office PowerPoint</Application>
  <PresentationFormat>Apresentação na tela (4:3)</PresentationFormat>
  <Paragraphs>281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7" baseType="lpstr">
      <vt:lpstr>Arial</vt:lpstr>
      <vt:lpstr>Arial Narrow</vt:lpstr>
      <vt:lpstr>Calibri</vt:lpstr>
      <vt:lpstr>Century Gothic</vt:lpstr>
      <vt:lpstr>Helvetica-Bold</vt:lpstr>
      <vt:lpstr>Times New Roman</vt:lpstr>
      <vt:lpstr>Trebuchet MS</vt:lpstr>
      <vt:lpstr>Wingdings 2</vt:lpstr>
      <vt:lpstr>Wingdings 3</vt:lpstr>
      <vt:lpstr>Facetado</vt:lpstr>
      <vt:lpstr>Apresentação do PowerPoint</vt:lpstr>
      <vt:lpstr>Apresentação do PowerPoint</vt:lpstr>
      <vt:lpstr>Quadro 1 – Execução Orçamentária da Receita 3º Quadrimestre de 2025</vt:lpstr>
      <vt:lpstr>Quadro 2 – Composição das Receitas Arrecadadas  3º Quadrimestre de 2025</vt:lpstr>
      <vt:lpstr>Apresentação do PowerPoint</vt:lpstr>
      <vt:lpstr>Quadro 3 – Execução Orçamentária da Despesa   3º Quadrimestre de 2025</vt:lpstr>
      <vt:lpstr>Quadro 4 – Despesas por Categoria Econômica   3º Quadrimestre de 2025</vt:lpstr>
      <vt:lpstr>Apresentação do PowerPoint</vt:lpstr>
      <vt:lpstr>Quadro 5 - Onde foram aplicados os recursos, por função de Governo?</vt:lpstr>
      <vt:lpstr>Apresentação do PowerPoint</vt:lpstr>
      <vt:lpstr>Quadro 6 – Composição do Resultado Orçamentário  3º Quadrimestre de 2025</vt:lpstr>
      <vt:lpstr>Quadro 7 – Demo. Resumido do Resultado Primário  3º Quadrimestre de 2025</vt:lpstr>
      <vt:lpstr>Quadro 8 – Demo. Resumido do Resultado Nominal 3º Quadrimestre de 2025</vt:lpstr>
      <vt:lpstr>Quadro 9 – Demonstrativo Resumido da Despesa com Pessoal – 3º Quadrimestre de 2025</vt:lpstr>
      <vt:lpstr>Apresentação do PowerPoint</vt:lpstr>
      <vt:lpstr>Apresentação do PowerPoint</vt:lpstr>
      <vt:lpstr>Apresentação do PowerPoint</vt:lpstr>
    </vt:vector>
  </TitlesOfParts>
  <Company>FBN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dcf</dc:creator>
  <cp:lastModifiedBy>CGM Seropédica</cp:lastModifiedBy>
  <cp:revision>305</cp:revision>
  <cp:lastPrinted>2025-05-28T11:37:52Z</cp:lastPrinted>
  <dcterms:created xsi:type="dcterms:W3CDTF">2009-09-30T17:11:41Z</dcterms:created>
  <dcterms:modified xsi:type="dcterms:W3CDTF">2026-02-23T18:13:02Z</dcterms:modified>
</cp:coreProperties>
</file>