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69200" cy="10699750"/>
  <p:notesSz cx="75692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6922"/>
            <a:ext cx="6433820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91860"/>
            <a:ext cx="529844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60942"/>
            <a:ext cx="3292602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60942"/>
            <a:ext cx="3292602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 spc="-5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 spc="-50"/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 spc="-50"/>
              <a:t>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990"/>
            <a:ext cx="6812280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60942"/>
            <a:ext cx="681228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578600" y="10371835"/>
            <a:ext cx="96520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50768"/>
            <a:ext cx="1740916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50768"/>
            <a:ext cx="1740916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jpg"/><Relationship Id="rId15" Type="http://schemas.openxmlformats.org/officeDocument/2006/relationships/image" Target="../media/image1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6764" y="270764"/>
            <a:ext cx="5791200" cy="35350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93420" marR="2790825">
              <a:lnSpc>
                <a:spcPct val="1109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Estado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 Rio 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Janeiro</a:t>
            </a:r>
            <a:r>
              <a:rPr dirty="0" sz="1200" spc="50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Prefeitura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 </a:t>
            </a:r>
            <a:r>
              <a:rPr dirty="0" sz="1200" b="1">
                <a:latin typeface="Times New Roman"/>
                <a:cs typeface="Times New Roman"/>
              </a:rPr>
              <a:t>Secretaria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Saúde </a:t>
            </a:r>
            <a:r>
              <a:rPr dirty="0" sz="1200" b="1">
                <a:latin typeface="Times New Roman"/>
                <a:cs typeface="Times New Roman"/>
              </a:rPr>
              <a:t>Fundo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Saúde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350">
              <a:lnSpc>
                <a:spcPct val="1018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EXTRATO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TERMO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ADITIVO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CONTRATO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47/2025,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OBJETO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AQUISIÇÃO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EQUIPAMENTOS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OFTAMOLÓGICOS, </a:t>
            </a:r>
            <a:r>
              <a:rPr dirty="0" sz="1100">
                <a:latin typeface="Calibri"/>
                <a:cs typeface="Calibri"/>
              </a:rPr>
              <a:t>REFERENTE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ADMINISTRATIVO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N.º</a:t>
            </a:r>
            <a:r>
              <a:rPr dirty="0" sz="1100" spc="-10">
                <a:latin typeface="Calibri"/>
                <a:cs typeface="Calibri"/>
              </a:rPr>
              <a:t> 7.053/2025.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CONTRATANTE:</a:t>
            </a:r>
            <a:r>
              <a:rPr dirty="0" sz="1100" spc="3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MUNICÍPIO</a:t>
            </a:r>
            <a:r>
              <a:rPr dirty="0" sz="1100" spc="3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SEROPÉDICA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ATRAVÉS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3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SECRETARIA</a:t>
            </a:r>
            <a:r>
              <a:rPr dirty="0" sz="1100" spc="3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3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8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SAÚDE. </a:t>
            </a:r>
            <a:r>
              <a:rPr dirty="0" sz="1100">
                <a:latin typeface="Calibri"/>
                <a:cs typeface="Calibri"/>
              </a:rPr>
              <a:t>CONTRATADO: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SAP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COMERCIO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SERVIÇOS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DISTRIBUIÇÃO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EIRELI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CNPJ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Nº: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05.369.839/0001-</a:t>
            </a:r>
            <a:r>
              <a:rPr dirty="0" sz="1100" spc="-25">
                <a:latin typeface="Calibri"/>
                <a:cs typeface="Calibri"/>
              </a:rPr>
              <a:t>15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Calibri"/>
                <a:cs typeface="Calibri"/>
              </a:rPr>
              <a:t>OBJETO: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CONTRATO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47/2025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12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(DOZE)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MESES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PARTIR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07/10/2025.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VALOR: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VALOR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GLOBAL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CONTRATO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SERÁ 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R$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471.176,00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(QUATROCENTOS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SETENTA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UM </a:t>
            </a:r>
            <a:r>
              <a:rPr dirty="0" sz="1100">
                <a:latin typeface="Calibri"/>
                <a:cs typeface="Calibri"/>
              </a:rPr>
              <a:t>MIL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CENTO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SETENTA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SEIS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REAIS).</a:t>
            </a:r>
            <a:endParaRPr sz="1100">
              <a:latin typeface="Calibri"/>
              <a:cs typeface="Calibri"/>
            </a:endParaRPr>
          </a:p>
          <a:p>
            <a:pPr marL="12700" marR="2005330">
              <a:lnSpc>
                <a:spcPts val="2690"/>
              </a:lnSpc>
              <a:spcBef>
                <a:spcPts val="110"/>
              </a:spcBef>
            </a:pPr>
            <a:r>
              <a:rPr dirty="0" sz="1100">
                <a:latin typeface="Calibri"/>
                <a:cs typeface="Calibri"/>
              </a:rPr>
              <a:t>FUNDAMENTAÇÃO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LEGAL: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LEI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N.º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14.133/21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SUAS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ALTERAÇÕES. </a:t>
            </a:r>
            <a:r>
              <a:rPr dirty="0" sz="1100">
                <a:latin typeface="Calibri"/>
                <a:cs typeface="Calibri"/>
              </a:rPr>
              <a:t>DATA: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07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OUTUBRO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514350" y="221662"/>
            <a:ext cx="970280" cy="911860"/>
            <a:chOff x="514350" y="221662"/>
            <a:chExt cx="970280" cy="91186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0760" y="221662"/>
              <a:ext cx="591769" cy="219534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769200" y="431926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562" y="0"/>
                  </a:lnTo>
                </a:path>
              </a:pathLst>
            </a:custGeom>
            <a:ln w="3175">
              <a:solidFill>
                <a:srgbClr val="9DA1A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808" y="438562"/>
              <a:ext cx="537248" cy="182848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914425" y="620140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E2E0E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20037" y="674877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93" y="0"/>
                  </a:lnTo>
                </a:path>
              </a:pathLst>
            </a:custGeom>
            <a:ln w="3175">
              <a:solidFill>
                <a:srgbClr val="D0D4C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11783" y="677544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666" y="0"/>
                  </a:lnTo>
                </a:path>
              </a:pathLst>
            </a:custGeom>
            <a:ln w="3175">
              <a:solidFill>
                <a:srgbClr val="F4F4E9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0808" y="618861"/>
              <a:ext cx="745350" cy="83447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1320037" y="677544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334" y="0"/>
                  </a:lnTo>
                </a:path>
              </a:pathLst>
            </a:custGeom>
            <a:ln w="3175">
              <a:solidFill>
                <a:srgbClr val="8D958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62455" y="678814"/>
              <a:ext cx="0" cy="3175"/>
            </a:xfrm>
            <a:custGeom>
              <a:avLst/>
              <a:gdLst/>
              <a:ahLst/>
              <a:cxnLst/>
              <a:rect l="l" t="t" r="r" b="b"/>
              <a:pathLst>
                <a:path w="0" h="3175">
                  <a:moveTo>
                    <a:pt x="0" y="2667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FAF4E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640384" y="682751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EEF3E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681558" y="682751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EFEFE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292479" y="682751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93" y="0"/>
                  </a:lnTo>
                </a:path>
              </a:pathLst>
            </a:custGeom>
            <a:ln w="3175">
              <a:solidFill>
                <a:srgbClr val="F0F1E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300861" y="682751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587" y="0"/>
                  </a:lnTo>
                </a:path>
              </a:pathLst>
            </a:custGeom>
            <a:ln w="3175">
              <a:solidFill>
                <a:srgbClr val="E1DFD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311783" y="682751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666" y="0"/>
                  </a:lnTo>
                </a:path>
              </a:pathLst>
            </a:custGeom>
            <a:ln w="3175">
              <a:solidFill>
                <a:srgbClr val="F1F9E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405000" y="682751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667" y="0"/>
                  </a:lnTo>
                </a:path>
              </a:pathLst>
            </a:custGeom>
            <a:ln w="3175">
              <a:solidFill>
                <a:srgbClr val="F5F1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434972" y="682751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93" y="0"/>
                  </a:lnTo>
                </a:path>
              </a:pathLst>
            </a:custGeom>
            <a:ln w="3175">
              <a:solidFill>
                <a:srgbClr val="F8F5E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407667" y="685418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587" y="0"/>
                  </a:lnTo>
                </a:path>
              </a:pathLst>
            </a:custGeom>
            <a:ln w="3175">
              <a:solidFill>
                <a:srgbClr val="EAF3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434972" y="685418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93" y="0"/>
                  </a:lnTo>
                </a:path>
              </a:pathLst>
            </a:custGeom>
            <a:ln w="3175">
              <a:solidFill>
                <a:srgbClr val="F1FAE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443355" y="688085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93" y="0"/>
                  </a:lnTo>
                </a:path>
              </a:pathLst>
            </a:custGeom>
            <a:ln w="3175">
              <a:solidFill>
                <a:srgbClr val="E9FDE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472183" y="694689"/>
              <a:ext cx="0" cy="2540"/>
            </a:xfrm>
            <a:custGeom>
              <a:avLst/>
              <a:gdLst/>
              <a:ahLst/>
              <a:cxnLst/>
              <a:rect l="l" t="t" r="r" b="b"/>
              <a:pathLst>
                <a:path w="0" h="2540">
                  <a:moveTo>
                    <a:pt x="0" y="254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DDF8E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265262" y="701039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F3F7E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5" name="object 25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14350" y="647546"/>
              <a:ext cx="970165" cy="104547"/>
            </a:xfrm>
            <a:prstGeom prst="rect">
              <a:avLst/>
            </a:prstGeom>
          </p:spPr>
        </p:pic>
        <p:sp>
          <p:nvSpPr>
            <p:cNvPr id="26" name="object 26" descr=""/>
            <p:cNvSpPr/>
            <p:nvPr/>
          </p:nvSpPr>
          <p:spPr>
            <a:xfrm>
              <a:off x="662368" y="750696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D6D7C8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4350" y="746737"/>
              <a:ext cx="970165" cy="94256"/>
            </a:xfrm>
            <a:prstGeom prst="rect">
              <a:avLst/>
            </a:prstGeom>
          </p:spPr>
        </p:pic>
        <p:sp>
          <p:nvSpPr>
            <p:cNvPr id="28" name="object 28" descr=""/>
            <p:cNvSpPr/>
            <p:nvPr/>
          </p:nvSpPr>
          <p:spPr>
            <a:xfrm>
              <a:off x="541896" y="842136"/>
              <a:ext cx="8255" cy="0"/>
            </a:xfrm>
            <a:custGeom>
              <a:avLst/>
              <a:gdLst/>
              <a:ahLst/>
              <a:cxnLst/>
              <a:rect l="l" t="t" r="r" b="b"/>
              <a:pathLst>
                <a:path w="8254" h="0">
                  <a:moveTo>
                    <a:pt x="0" y="0"/>
                  </a:moveTo>
                  <a:lnTo>
                    <a:pt x="8064" y="0"/>
                  </a:lnTo>
                </a:path>
              </a:pathLst>
            </a:custGeom>
            <a:ln w="3175">
              <a:solidFill>
                <a:srgbClr val="9F9A9C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8401" y="827903"/>
              <a:ext cx="805776" cy="52078"/>
            </a:xfrm>
            <a:prstGeom prst="rect">
              <a:avLst/>
            </a:prstGeom>
          </p:spPr>
        </p:pic>
        <p:sp>
          <p:nvSpPr>
            <p:cNvPr id="30" name="object 30" descr=""/>
            <p:cNvSpPr/>
            <p:nvPr/>
          </p:nvSpPr>
          <p:spPr>
            <a:xfrm>
              <a:off x="656805" y="863091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FDF8D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44448" y="861754"/>
              <a:ext cx="624890" cy="41850"/>
            </a:xfrm>
            <a:prstGeom prst="rect">
              <a:avLst/>
            </a:prstGeom>
          </p:spPr>
        </p:pic>
        <p:sp>
          <p:nvSpPr>
            <p:cNvPr id="32" name="object 32" descr=""/>
            <p:cNvSpPr/>
            <p:nvPr/>
          </p:nvSpPr>
          <p:spPr>
            <a:xfrm>
              <a:off x="610336" y="905001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EBEDE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610336" y="907541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EDEF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615619" y="907541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EAEAE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607555" y="910208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562" y="0"/>
                  </a:lnTo>
                </a:path>
              </a:pathLst>
            </a:custGeom>
            <a:ln w="3175">
              <a:solidFill>
                <a:srgbClr val="8E8D9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51230" y="887809"/>
              <a:ext cx="737298" cy="39289"/>
            </a:xfrm>
            <a:prstGeom prst="rect">
              <a:avLst/>
            </a:prstGeom>
          </p:spPr>
        </p:pic>
        <p:sp>
          <p:nvSpPr>
            <p:cNvPr id="37" name="object 37" descr=""/>
            <p:cNvSpPr/>
            <p:nvPr/>
          </p:nvSpPr>
          <p:spPr>
            <a:xfrm>
              <a:off x="607555" y="912748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562" y="0"/>
                  </a:lnTo>
                </a:path>
              </a:pathLst>
            </a:custGeom>
            <a:ln w="3175">
              <a:solidFill>
                <a:srgbClr val="2D2029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01992" y="864463"/>
              <a:ext cx="783755" cy="172364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41939" y="1028960"/>
              <a:ext cx="506927" cy="28695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60856" y="1039471"/>
              <a:ext cx="487997" cy="23391"/>
            </a:xfrm>
            <a:prstGeom prst="rect">
              <a:avLst/>
            </a:prstGeom>
          </p:spPr>
        </p:pic>
        <p:sp>
          <p:nvSpPr>
            <p:cNvPr id="41" name="object 41" descr=""/>
            <p:cNvSpPr/>
            <p:nvPr/>
          </p:nvSpPr>
          <p:spPr>
            <a:xfrm>
              <a:off x="763638" y="1061592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E6F0E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769200" y="1064259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F4EDF5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3" name="object 43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80046" y="1049962"/>
              <a:ext cx="452399" cy="78178"/>
            </a:xfrm>
            <a:prstGeom prst="rect">
              <a:avLst/>
            </a:prstGeom>
          </p:spPr>
        </p:pic>
        <p:sp>
          <p:nvSpPr>
            <p:cNvPr id="44" name="object 44" descr=""/>
            <p:cNvSpPr/>
            <p:nvPr/>
          </p:nvSpPr>
          <p:spPr>
            <a:xfrm>
              <a:off x="925283" y="1126870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562" y="0"/>
                  </a:lnTo>
                </a:path>
              </a:pathLst>
            </a:custGeom>
            <a:ln w="3175">
              <a:solidFill>
                <a:srgbClr val="E6FDF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944473" y="1126870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 h="0">
                  <a:moveTo>
                    <a:pt x="0" y="0"/>
                  </a:moveTo>
                  <a:lnTo>
                    <a:pt x="8356" y="0"/>
                  </a:lnTo>
                </a:path>
              </a:pathLst>
            </a:custGeom>
            <a:ln w="3175">
              <a:solidFill>
                <a:srgbClr val="FDE8F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955611" y="1126870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283" y="0"/>
                  </a:lnTo>
                </a:path>
              </a:pathLst>
            </a:custGeom>
            <a:ln w="3175">
              <a:solidFill>
                <a:srgbClr val="E3FCF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015707" y="1126870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562" y="0"/>
                  </a:lnTo>
                </a:path>
              </a:pathLst>
            </a:custGeom>
            <a:ln w="3175">
              <a:solidFill>
                <a:srgbClr val="FDF1E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1037691" y="1126870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FCEAE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056881" y="1126870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EEF8E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070521" y="1126870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FDE9F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955611" y="1129537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283" y="0"/>
                  </a:lnTo>
                </a:path>
              </a:pathLst>
            </a:custGeom>
            <a:ln w="3175">
              <a:solidFill>
                <a:srgbClr val="DDFDF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969251" y="1129537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E9F5E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908875" y="1132204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2781" y="0"/>
                  </a:lnTo>
                </a:path>
              </a:pathLst>
            </a:custGeom>
            <a:ln w="3175">
              <a:solidFill>
                <a:srgbClr val="E7FDF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955611" y="1132204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283" y="0"/>
                  </a:lnTo>
                </a:path>
              </a:pathLst>
            </a:custGeom>
            <a:ln w="3175">
              <a:solidFill>
                <a:srgbClr val="DBFD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1070521" y="1132204"/>
              <a:ext cx="5715" cy="0"/>
            </a:xfrm>
            <a:custGeom>
              <a:avLst/>
              <a:gdLst/>
              <a:ahLst/>
              <a:cxnLst/>
              <a:rect l="l" t="t" r="r" b="b"/>
              <a:pathLst>
                <a:path w="5715" h="0">
                  <a:moveTo>
                    <a:pt x="0" y="0"/>
                  </a:moveTo>
                  <a:lnTo>
                    <a:pt x="5562" y="0"/>
                  </a:lnTo>
                </a:path>
              </a:pathLst>
            </a:custGeom>
            <a:ln w="3175">
              <a:solidFill>
                <a:srgbClr val="DDFCE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6" name="object 56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304665" y="377761"/>
            <a:ext cx="970914" cy="656272"/>
          </a:xfrm>
          <a:prstGeom prst="rect">
            <a:avLst/>
          </a:prstGeom>
        </p:spPr>
      </p:pic>
      <p:pic>
        <p:nvPicPr>
          <p:cNvPr id="57" name="object 57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832475" y="275589"/>
            <a:ext cx="1043025" cy="748029"/>
          </a:xfrm>
          <a:prstGeom prst="rect">
            <a:avLst/>
          </a:prstGeom>
        </p:spPr>
      </p:pic>
      <p:sp>
        <p:nvSpPr>
          <p:cNvPr id="58" name="object 5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 spc="-50"/>
              <a:t>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ZIRIGUIDUM</dc:creator>
  <dcterms:created xsi:type="dcterms:W3CDTF">2025-11-04T17:59:45Z</dcterms:created>
  <dcterms:modified xsi:type="dcterms:W3CDTF">2025-11-04T17:59:45Z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2025-11-04T00:00:00Z</vt:filetime>
  </property>
  <property fmtid="{D5CDD505-2E9C-101B-9397-08002B2CF9AE}" pid="5" name="Producer">
    <vt:lpwstr>Microsoft® Word 2013</vt:lpwstr>
  </property>
</Properties>
</file>