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69200" cy="10693400"/>
  <p:notesSz cx="75692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690" y="3314954"/>
            <a:ext cx="6433820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5380" y="5988304"/>
            <a:ext cx="529844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460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8138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jpg"/><Relationship Id="rId10" Type="http://schemas.openxmlformats.org/officeDocument/2006/relationships/image" Target="../media/image4.png"/><Relationship Id="rId11" Type="http://schemas.openxmlformats.org/officeDocument/2006/relationships/image" Target="../media/image5.png"/><Relationship Id="rId12" Type="http://schemas.openxmlformats.org/officeDocument/2006/relationships/image" Target="../media/image6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97179" y="10464800"/>
            <a:ext cx="3067811" cy="21945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438144" y="10483088"/>
            <a:ext cx="4069079" cy="9143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66344" y="8521700"/>
            <a:ext cx="3749039" cy="1732788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60604" y="63500"/>
            <a:ext cx="182880" cy="6565392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62355" y="90931"/>
            <a:ext cx="768095" cy="886967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206240" y="86360"/>
            <a:ext cx="2793491" cy="6858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460" y="427736"/>
            <a:ext cx="681228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460" y="2459482"/>
            <a:ext cx="681228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3528" y="9944862"/>
            <a:ext cx="242214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460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9824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908303" y="6444488"/>
          <a:ext cx="5821680" cy="730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3055"/>
                <a:gridCol w="2883535"/>
              </a:tblGrid>
              <a:tr h="188595">
                <a:tc>
                  <a:txBody>
                    <a:bodyPr/>
                    <a:lstStyle/>
                    <a:p>
                      <a:pPr marL="130175">
                        <a:lnSpc>
                          <a:spcPts val="1380"/>
                        </a:lnSpc>
                      </a:pPr>
                      <a:r>
                        <a:rPr dirty="0" sz="1250" spc="-25" b="1">
                          <a:solidFill>
                            <a:srgbClr val="313131"/>
                          </a:solidFill>
                          <a:latin typeface="Times New Roman"/>
                          <a:cs typeface="Times New Roman"/>
                        </a:rPr>
                        <a:t>FAIXAS</a:t>
                      </a:r>
                      <a:r>
                        <a:rPr dirty="0" sz="1250" spc="-55" b="1">
                          <a:solidFill>
                            <a:srgbClr val="31313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50" b="1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50" spc="-30" b="1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45" b="1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TESTADA</a:t>
                      </a:r>
                      <a:r>
                        <a:rPr dirty="0" sz="1250" spc="25" b="1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20" b="1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(Metro</a:t>
                      </a:r>
                      <a:r>
                        <a:rPr dirty="0" sz="1250" spc="-15" b="1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10" b="1">
                          <a:solidFill>
                            <a:srgbClr val="2B2B2B"/>
                          </a:solidFill>
                          <a:latin typeface="Times New Roman"/>
                          <a:cs typeface="Times New Roman"/>
                        </a:rPr>
                        <a:t>Linear)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707070"/>
                      </a:solidFill>
                      <a:prstDash val="solid"/>
                    </a:lnL>
                    <a:lnR w="9525">
                      <a:solidFill>
                        <a:srgbClr val="707070"/>
                      </a:solidFill>
                      <a:prstDash val="solid"/>
                    </a:lnR>
                    <a:lnT w="9525">
                      <a:solidFill>
                        <a:srgbClr val="707070"/>
                      </a:solidFill>
                      <a:prstDash val="solid"/>
                    </a:lnT>
                    <a:lnB w="9525">
                      <a:solidFill>
                        <a:srgbClr val="7070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8260">
                        <a:lnSpc>
                          <a:spcPts val="1380"/>
                        </a:lnSpc>
                      </a:pPr>
                      <a:r>
                        <a:rPr dirty="0" sz="1250" spc="-35" b="1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VALOR</a:t>
                      </a:r>
                      <a:r>
                        <a:rPr dirty="0" sz="1250" spc="-40" b="1">
                          <a:solidFill>
                            <a:srgbClr val="343434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20" b="1">
                          <a:solidFill>
                            <a:srgbClr val="424242"/>
                          </a:solidFill>
                          <a:latin typeface="Times New Roman"/>
                          <a:cs typeface="Times New Roman"/>
                        </a:rPr>
                        <a:t>(R${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707070"/>
                      </a:solidFill>
                      <a:prstDash val="solid"/>
                    </a:lnL>
                    <a:lnR w="9525">
                      <a:solidFill>
                        <a:srgbClr val="707070"/>
                      </a:solidFill>
                      <a:prstDash val="solid"/>
                    </a:lnR>
                    <a:lnT w="9525">
                      <a:solidFill>
                        <a:srgbClr val="707070"/>
                      </a:solidFill>
                      <a:prstDash val="solid"/>
                    </a:lnT>
                    <a:lnB w="9525">
                      <a:solidFill>
                        <a:srgbClr val="707070"/>
                      </a:solidFill>
                      <a:prstDash val="solid"/>
                    </a:lnB>
                  </a:tcPr>
                </a:tc>
              </a:tr>
              <a:tr h="194945">
                <a:tc>
                  <a:txBody>
                    <a:bodyPr/>
                    <a:lstStyle/>
                    <a:p>
                      <a:pPr marL="77470">
                        <a:lnSpc>
                          <a:spcPts val="1295"/>
                        </a:lnSpc>
                      </a:pPr>
                      <a:r>
                        <a:rPr dirty="0" sz="1250" spc="-20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Até</a:t>
                      </a:r>
                      <a:r>
                        <a:rPr dirty="0" sz="1250" spc="-45">
                          <a:solidFill>
                            <a:srgbClr val="3B3B3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25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12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707070"/>
                      </a:solidFill>
                      <a:prstDash val="solid"/>
                    </a:lnL>
                    <a:lnR w="9525">
                      <a:solidFill>
                        <a:srgbClr val="707070"/>
                      </a:solidFill>
                      <a:prstDash val="solid"/>
                    </a:lnR>
                    <a:lnT w="9525">
                      <a:solidFill>
                        <a:srgbClr val="707070"/>
                      </a:solidFill>
                      <a:prstDash val="solid"/>
                    </a:lnT>
                    <a:lnB w="9525">
                      <a:solidFill>
                        <a:srgbClr val="7070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5240">
                        <a:lnSpc>
                          <a:spcPts val="1295"/>
                        </a:lnSpc>
                      </a:pPr>
                      <a:r>
                        <a:rPr dirty="0" sz="1250" spc="-20">
                          <a:solidFill>
                            <a:srgbClr val="484848"/>
                          </a:solidFill>
                          <a:latin typeface="Times New Roman"/>
                          <a:cs typeface="Times New Roman"/>
                        </a:rPr>
                        <a:t>6,60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707070"/>
                      </a:solidFill>
                      <a:prstDash val="solid"/>
                    </a:lnL>
                    <a:lnR w="9525">
                      <a:solidFill>
                        <a:srgbClr val="707070"/>
                      </a:solidFill>
                      <a:prstDash val="solid"/>
                    </a:lnR>
                    <a:lnT w="9525">
                      <a:solidFill>
                        <a:srgbClr val="707070"/>
                      </a:solidFill>
                      <a:prstDash val="solid"/>
                    </a:lnT>
                    <a:lnB w="9525">
                      <a:solidFill>
                        <a:srgbClr val="707070"/>
                      </a:solidFill>
                      <a:prstDash val="solid"/>
                    </a:lnB>
                  </a:tcPr>
                </a:tc>
              </a:tr>
              <a:tr h="170180">
                <a:tc>
                  <a:txBody>
                    <a:bodyPr/>
                    <a:lstStyle/>
                    <a:p>
                      <a:pPr marL="80645">
                        <a:lnSpc>
                          <a:spcPts val="1160"/>
                        </a:lnSpc>
                      </a:pPr>
                      <a:r>
                        <a:rPr dirty="0" sz="1250" spc="-30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50" spc="-50">
                          <a:solidFill>
                            <a:srgbClr val="46464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20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12,1</a:t>
                      </a:r>
                      <a:r>
                        <a:rPr dirty="0" sz="1250" spc="20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à</a:t>
                      </a:r>
                      <a:r>
                        <a:rPr dirty="0" sz="1250" spc="-75">
                          <a:solidFill>
                            <a:srgbClr val="595959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35">
                          <a:solidFill>
                            <a:srgbClr val="545454"/>
                          </a:solidFill>
                          <a:latin typeface="Times New Roman"/>
                          <a:cs typeface="Times New Roman"/>
                        </a:rPr>
                        <a:t>30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707070"/>
                      </a:solidFill>
                      <a:prstDash val="solid"/>
                    </a:lnL>
                    <a:lnR w="9525">
                      <a:solidFill>
                        <a:srgbClr val="707070"/>
                      </a:solidFill>
                      <a:prstDash val="solid"/>
                    </a:lnR>
                    <a:lnT w="9525">
                      <a:solidFill>
                        <a:srgbClr val="707070"/>
                      </a:solidFill>
                      <a:prstDash val="solid"/>
                    </a:lnT>
                    <a:lnB w="9525">
                      <a:solidFill>
                        <a:srgbClr val="7070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5875">
                        <a:lnSpc>
                          <a:spcPts val="1160"/>
                        </a:lnSpc>
                      </a:pPr>
                      <a:r>
                        <a:rPr dirty="0" sz="1250" spc="-20">
                          <a:solidFill>
                            <a:srgbClr val="3D3D3D"/>
                          </a:solidFill>
                          <a:latin typeface="Times New Roman"/>
                          <a:cs typeface="Times New Roman"/>
                        </a:rPr>
                        <a:t>9,90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707070"/>
                      </a:solidFill>
                      <a:prstDash val="solid"/>
                    </a:lnL>
                    <a:lnR w="9525">
                      <a:solidFill>
                        <a:srgbClr val="707070"/>
                      </a:solidFill>
                      <a:prstDash val="solid"/>
                    </a:lnR>
                    <a:lnT w="9525">
                      <a:solidFill>
                        <a:srgbClr val="707070"/>
                      </a:solidFill>
                      <a:prstDash val="solid"/>
                    </a:lnT>
                    <a:lnB w="9525">
                      <a:solidFill>
                        <a:srgbClr val="707070"/>
                      </a:solidFill>
                      <a:prstDash val="solid"/>
                    </a:lnB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77470">
                        <a:lnSpc>
                          <a:spcPts val="1220"/>
                        </a:lnSpc>
                      </a:pPr>
                      <a:r>
                        <a:rPr dirty="0" sz="1250" spc="-25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Acima</a:t>
                      </a:r>
                      <a:r>
                        <a:rPr dirty="0" sz="1250" spc="-40">
                          <a:solidFill>
                            <a:srgbClr val="3F3F3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50" spc="-70">
                          <a:solidFill>
                            <a:srgbClr val="4B4B4B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50" spc="-20">
                          <a:solidFill>
                            <a:srgbClr val="484848"/>
                          </a:solidFill>
                          <a:latin typeface="Times New Roman"/>
                          <a:cs typeface="Times New Roman"/>
                        </a:rPr>
                        <a:t>30,1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707070"/>
                      </a:solidFill>
                      <a:prstDash val="solid"/>
                    </a:lnL>
                    <a:lnR w="9525">
                      <a:solidFill>
                        <a:srgbClr val="707070"/>
                      </a:solidFill>
                      <a:prstDash val="solid"/>
                    </a:lnR>
                    <a:lnT w="9525">
                      <a:solidFill>
                        <a:srgbClr val="707070"/>
                      </a:solidFill>
                      <a:prstDash val="solid"/>
                    </a:lnT>
                    <a:lnB w="9525">
                      <a:solidFill>
                        <a:srgbClr val="70707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4604">
                        <a:lnSpc>
                          <a:spcPts val="1260"/>
                        </a:lnSpc>
                      </a:pPr>
                      <a:r>
                        <a:rPr dirty="0" sz="1250" spc="-10">
                          <a:solidFill>
                            <a:srgbClr val="333333"/>
                          </a:solidFill>
                          <a:latin typeface="Times New Roman"/>
                          <a:cs typeface="Times New Roman"/>
                        </a:rPr>
                        <a:t>16.49</a:t>
                      </a:r>
                      <a:endParaRPr sz="12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707070"/>
                      </a:solidFill>
                      <a:prstDash val="solid"/>
                    </a:lnL>
                    <a:lnR w="9525">
                      <a:solidFill>
                        <a:srgbClr val="707070"/>
                      </a:solidFill>
                      <a:prstDash val="solid"/>
                    </a:lnR>
                    <a:lnT w="9525">
                      <a:solidFill>
                        <a:srgbClr val="707070"/>
                      </a:solidFill>
                      <a:prstDash val="solid"/>
                    </a:lnT>
                    <a:lnB w="9525">
                      <a:solidFill>
                        <a:srgbClr val="70707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1408106" y="106171"/>
            <a:ext cx="2599055" cy="63754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2700" marR="5080">
              <a:lnSpc>
                <a:spcPts val="1580"/>
              </a:lnSpc>
              <a:spcBef>
                <a:spcPts val="235"/>
              </a:spcBef>
            </a:pPr>
            <a:r>
              <a:rPr dirty="0" sz="1400" i="1">
                <a:solidFill>
                  <a:srgbClr val="3B3B3B"/>
                </a:solidFill>
                <a:latin typeface="Times New Roman"/>
                <a:cs typeface="Times New Roman"/>
              </a:rPr>
              <a:t>Estado</a:t>
            </a:r>
            <a:r>
              <a:rPr dirty="0" sz="1400" spc="50" i="1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400" i="1">
                <a:solidFill>
                  <a:srgbClr val="333333"/>
                </a:solidFill>
                <a:latin typeface="Times New Roman"/>
                <a:cs typeface="Times New Roman"/>
              </a:rPr>
              <a:t>do</a:t>
            </a:r>
            <a:r>
              <a:rPr dirty="0" sz="1400" spc="5" i="1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400" i="1">
                <a:solidFill>
                  <a:srgbClr val="363636"/>
                </a:solidFill>
                <a:latin typeface="Times New Roman"/>
                <a:cs typeface="Times New Roman"/>
              </a:rPr>
              <a:t>Rio</a:t>
            </a:r>
            <a:r>
              <a:rPr dirty="0" sz="1400" spc="-35" i="1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400" i="1">
                <a:solidFill>
                  <a:srgbClr val="343434"/>
                </a:solidFill>
                <a:latin typeface="Times New Roman"/>
                <a:cs typeface="Times New Roman"/>
              </a:rPr>
              <a:t>de</a:t>
            </a:r>
            <a:r>
              <a:rPr dirty="0" sz="1400" spc="15" i="1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400" spc="-10" i="1">
                <a:solidFill>
                  <a:srgbClr val="3F3F3F"/>
                </a:solidFill>
                <a:latin typeface="Times New Roman"/>
                <a:cs typeface="Times New Roman"/>
              </a:rPr>
              <a:t>Janeiro</a:t>
            </a:r>
            <a:r>
              <a:rPr dirty="0" sz="1400" spc="500" i="1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400" i="1">
                <a:solidFill>
                  <a:srgbClr val="343434"/>
                </a:solidFill>
                <a:latin typeface="Times New Roman"/>
                <a:cs typeface="Times New Roman"/>
              </a:rPr>
              <a:t>Prefeitura</a:t>
            </a:r>
            <a:r>
              <a:rPr dirty="0" sz="1400" spc="10" i="1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400" i="1">
                <a:solidFill>
                  <a:srgbClr val="2F2F2F"/>
                </a:solidFill>
                <a:latin typeface="Times New Roman"/>
                <a:cs typeface="Times New Roman"/>
              </a:rPr>
              <a:t>Municipal </a:t>
            </a:r>
            <a:r>
              <a:rPr dirty="0" sz="1400" i="1">
                <a:solidFill>
                  <a:srgbClr val="313131"/>
                </a:solidFill>
                <a:latin typeface="Times New Roman"/>
                <a:cs typeface="Times New Roman"/>
              </a:rPr>
              <a:t>de</a:t>
            </a:r>
            <a:r>
              <a:rPr dirty="0" sz="1400" spc="-80" i="1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400" spc="-10" i="1">
                <a:solidFill>
                  <a:srgbClr val="363636"/>
                </a:solidFill>
                <a:latin typeface="Times New Roman"/>
                <a:cs typeface="Times New Roman"/>
              </a:rPr>
              <a:t>Seropédica </a:t>
            </a:r>
            <a:r>
              <a:rPr dirty="0" sz="1250" i="1">
                <a:solidFill>
                  <a:srgbClr val="363636"/>
                </a:solidFill>
                <a:latin typeface="Times New Roman"/>
                <a:cs typeface="Times New Roman"/>
              </a:rPr>
              <a:t>Secretaria</a:t>
            </a:r>
            <a:r>
              <a:rPr dirty="0" sz="1250" spc="254" i="1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i="1">
                <a:solidFill>
                  <a:srgbClr val="2B2B2B"/>
                </a:solidFill>
                <a:latin typeface="Times New Roman"/>
                <a:cs typeface="Times New Roman"/>
              </a:rPr>
              <a:t>da</a:t>
            </a:r>
            <a:r>
              <a:rPr dirty="0" sz="1250" spc="95" i="1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i="1">
                <a:solidFill>
                  <a:srgbClr val="333333"/>
                </a:solidFill>
                <a:latin typeface="Times New Roman"/>
                <a:cs typeface="Times New Roman"/>
              </a:rPr>
              <a:t>Receita</a:t>
            </a:r>
            <a:r>
              <a:rPr dirty="0" sz="1250" spc="180" i="1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10" i="1">
                <a:solidFill>
                  <a:srgbClr val="343434"/>
                </a:solidFill>
                <a:latin typeface="Times New Roman"/>
                <a:cs typeface="Times New Roman"/>
              </a:rPr>
              <a:t>Municipal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15558" y="1684273"/>
            <a:ext cx="144272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45" b="1">
                <a:solidFill>
                  <a:srgbClr val="2A2A2A"/>
                </a:solidFill>
                <a:latin typeface="Times New Roman"/>
                <a:cs typeface="Times New Roman"/>
              </a:rPr>
              <a:t>DECRETO</a:t>
            </a:r>
            <a:r>
              <a:rPr dirty="0" sz="1250" b="1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333333"/>
                </a:solidFill>
                <a:latin typeface="Times New Roman"/>
                <a:cs typeface="Times New Roman"/>
              </a:rPr>
              <a:t>N‘</a:t>
            </a:r>
            <a:r>
              <a:rPr dirty="0" sz="1250" spc="-75" b="1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2F2F2F"/>
                </a:solidFill>
                <a:latin typeface="Times New Roman"/>
                <a:cs typeface="Times New Roman"/>
              </a:rPr>
              <a:t>910/12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104754" y="787400"/>
            <a:ext cx="15214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i="1">
                <a:solidFill>
                  <a:srgbClr val="383838"/>
                </a:solidFill>
                <a:latin typeface="Times New Roman"/>
                <a:cs typeface="Times New Roman"/>
              </a:rPr>
              <a:t>Governo</a:t>
            </a:r>
            <a:r>
              <a:rPr dirty="0" sz="1400" spc="35" i="1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400" i="1">
                <a:solidFill>
                  <a:srgbClr val="363636"/>
                </a:solidFill>
                <a:latin typeface="Times New Roman"/>
                <a:cs typeface="Times New Roman"/>
              </a:rPr>
              <a:t>de</a:t>
            </a:r>
            <a:r>
              <a:rPr dirty="0" sz="1400" spc="-25" i="1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400" spc="-10" i="1">
                <a:solidFill>
                  <a:srgbClr val="2D2D2D"/>
                </a:solidFill>
                <a:latin typeface="Times New Roman"/>
                <a:cs typeface="Times New Roman"/>
              </a:rPr>
              <a:t>Respeito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617957" y="1688845"/>
            <a:ext cx="232410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20">
                <a:solidFill>
                  <a:srgbClr val="2F2F2F"/>
                </a:solidFill>
                <a:latin typeface="Times New Roman"/>
                <a:cs typeface="Times New Roman"/>
              </a:rPr>
              <a:t>Seropédica,</a:t>
            </a:r>
            <a:r>
              <a:rPr dirty="0" sz="1250" spc="3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18</a:t>
            </a:r>
            <a:r>
              <a:rPr dirty="0" sz="1250" spc="-5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de</a:t>
            </a:r>
            <a:r>
              <a:rPr dirty="0" sz="1250" spc="-4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A3A3A"/>
                </a:solidFill>
                <a:latin typeface="Times New Roman"/>
                <a:cs typeface="Times New Roman"/>
              </a:rPr>
              <a:t>dezembro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de</a:t>
            </a:r>
            <a:r>
              <a:rPr dirty="0" sz="1250" spc="-6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2012.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6952" y="2557526"/>
            <a:ext cx="6542405" cy="371856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algn="just" marL="17145" marR="6985" indent="-1270">
              <a:lnSpc>
                <a:spcPct val="90000"/>
              </a:lnSpc>
              <a:spcBef>
                <a:spcPts val="250"/>
              </a:spcBef>
            </a:pPr>
            <a:r>
              <a:rPr dirty="0" sz="1250" b="1">
                <a:solidFill>
                  <a:srgbClr val="363636"/>
                </a:solidFill>
                <a:latin typeface="Times New Roman"/>
                <a:cs typeface="Times New Roman"/>
              </a:rPr>
              <a:t>O</a:t>
            </a:r>
            <a:r>
              <a:rPr dirty="0" sz="1250" spc="-70" b="1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2A2A2A"/>
                </a:solidFill>
                <a:latin typeface="Times New Roman"/>
                <a:cs typeface="Times New Roman"/>
              </a:rPr>
              <a:t>PREFEITO</a:t>
            </a:r>
            <a:r>
              <a:rPr dirty="0" sz="1250" spc="85" b="1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5" b="1">
                <a:solidFill>
                  <a:srgbClr val="3D3D3D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110" b="1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414141"/>
                </a:solidFill>
                <a:latin typeface="Times New Roman"/>
                <a:cs typeface="Times New Roman"/>
              </a:rPr>
              <a:t>DE</a:t>
            </a:r>
            <a:r>
              <a:rPr dirty="0" sz="1250" spc="-40" b="1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282828"/>
                </a:solidFill>
                <a:latin typeface="Times New Roman"/>
                <a:cs typeface="Times New Roman"/>
              </a:rPr>
              <a:t>SEROPÉDICA,</a:t>
            </a:r>
            <a:r>
              <a:rPr dirty="0" sz="1250" spc="60" b="1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Estado</a:t>
            </a:r>
            <a:r>
              <a:rPr dirty="0" sz="1250" spc="-4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do</a:t>
            </a:r>
            <a:r>
              <a:rPr dirty="0" sz="1250" spc="-6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Rio</a:t>
            </a:r>
            <a:r>
              <a:rPr dirty="0" sz="1250" spc="-7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de</a:t>
            </a:r>
            <a:r>
              <a:rPr dirty="0" sz="1250" spc="-80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Janeiro,</a:t>
            </a:r>
            <a:r>
              <a:rPr dirty="0" sz="1250" spc="-4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no</a:t>
            </a:r>
            <a:r>
              <a:rPr dirty="0" sz="1250" spc="-5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uso</a:t>
            </a:r>
            <a:r>
              <a:rPr dirty="0" sz="1250" spc="-6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de</a:t>
            </a:r>
            <a:r>
              <a:rPr dirty="0" sz="1250" spc="-6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Times New Roman"/>
                <a:cs typeface="Times New Roman"/>
              </a:rPr>
              <a:t>suas</a:t>
            </a:r>
            <a:r>
              <a:rPr dirty="0" sz="1250" spc="-4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atribuições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legais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e</a:t>
            </a:r>
            <a:r>
              <a:rPr dirty="0" sz="1250" spc="-4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de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conformidade</a:t>
            </a:r>
            <a:r>
              <a:rPr dirty="0" sz="1250" spc="4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com</a:t>
            </a:r>
            <a:r>
              <a:rPr dirty="0" sz="1250" spc="4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o</a:t>
            </a:r>
            <a:r>
              <a:rPr dirty="0" sz="1250" spc="-4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14141"/>
                </a:solidFill>
                <a:latin typeface="Times New Roman"/>
                <a:cs typeface="Times New Roman"/>
              </a:rPr>
              <a:t>inciso</a:t>
            </a:r>
            <a:r>
              <a:rPr dirty="0" sz="1250" spc="4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VII</a:t>
            </a:r>
            <a:r>
              <a:rPr dirty="0" sz="1250" spc="1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do</a:t>
            </a:r>
            <a:r>
              <a:rPr dirty="0" sz="1250" spc="-4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art.</a:t>
            </a:r>
            <a:r>
              <a:rPr dirty="0" sz="1250" spc="-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74,</a:t>
            </a:r>
            <a:r>
              <a:rPr dirty="0" sz="1250" spc="-4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84848"/>
                </a:solidFill>
                <a:latin typeface="Times New Roman"/>
                <a:cs typeface="Times New Roman"/>
              </a:rPr>
              <a:t>combinado</a:t>
            </a:r>
            <a:r>
              <a:rPr dirty="0" sz="1250" spc="1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com</a:t>
            </a:r>
            <a:r>
              <a:rPr dirty="0" sz="1250" spc="-4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o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art.</a:t>
            </a:r>
            <a:r>
              <a:rPr dirty="0" sz="1250" spc="-2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91,</a:t>
            </a:r>
            <a:r>
              <a:rPr dirty="0" sz="1250" spc="-3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24242"/>
                </a:solidFill>
                <a:latin typeface="Times New Roman"/>
                <a:cs typeface="Times New Roman"/>
              </a:rPr>
              <a:t>inciso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I,</a:t>
            </a:r>
            <a:r>
              <a:rPr dirty="0" sz="1250" spc="-3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alínea</a:t>
            </a:r>
            <a:r>
              <a:rPr dirty="0" sz="1250" spc="-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J,</a:t>
            </a:r>
            <a:r>
              <a:rPr dirty="0" sz="1250" spc="-3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43434"/>
                </a:solidFill>
                <a:latin typeface="Times New Roman"/>
                <a:cs typeface="Times New Roman"/>
              </a:rPr>
              <a:t>ambos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da</a:t>
            </a:r>
            <a:r>
              <a:rPr dirty="0" sz="1250" spc="-7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Lei</a:t>
            </a:r>
            <a:r>
              <a:rPr dirty="0" sz="1250" spc="-4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94949"/>
                </a:solidFill>
                <a:latin typeface="Times New Roman"/>
                <a:cs typeface="Times New Roman"/>
              </a:rPr>
              <a:t>Orgânica</a:t>
            </a:r>
            <a:r>
              <a:rPr dirty="0" sz="1250" spc="-3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D5D5D"/>
                </a:solidFill>
                <a:latin typeface="Times New Roman"/>
                <a:cs typeface="Times New Roman"/>
              </a:rPr>
              <a:t>do</a:t>
            </a:r>
            <a:r>
              <a:rPr dirty="0" sz="1250" spc="-75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Município</a:t>
            </a:r>
            <a:r>
              <a:rPr dirty="0" sz="1250" spc="2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de</a:t>
            </a:r>
            <a:r>
              <a:rPr dirty="0" sz="1250" spc="-5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13131"/>
                </a:solidFill>
                <a:latin typeface="Times New Roman"/>
                <a:cs typeface="Times New Roman"/>
              </a:rPr>
              <a:t>Seropédica,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250">
              <a:latin typeface="Times New Roman"/>
              <a:cs typeface="Times New Roman"/>
            </a:endParaRPr>
          </a:p>
          <a:p>
            <a:pPr marL="2950845" marR="85090" indent="2540">
              <a:lnSpc>
                <a:spcPts val="1400"/>
              </a:lnSpc>
            </a:pPr>
            <a:r>
              <a:rPr dirty="0" sz="1250" spc="-25" b="1">
                <a:solidFill>
                  <a:srgbClr val="2B2B2B"/>
                </a:solidFill>
                <a:latin typeface="Times New Roman"/>
                <a:cs typeface="Times New Roman"/>
              </a:rPr>
              <a:t>FIXA</a:t>
            </a:r>
            <a:r>
              <a:rPr dirty="0" sz="1250" spc="15" b="1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444444"/>
                </a:solidFill>
                <a:latin typeface="Times New Roman"/>
                <a:cs typeface="Times New Roman"/>
              </a:rPr>
              <a:t>o</a:t>
            </a:r>
            <a:r>
              <a:rPr dirty="0" sz="1250" spc="-35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2A2A2A"/>
                </a:solidFill>
                <a:latin typeface="Times New Roman"/>
                <a:cs typeface="Times New Roman"/>
              </a:rPr>
              <a:t>valor</a:t>
            </a:r>
            <a:r>
              <a:rPr dirty="0" sz="1250" spc="-5" b="1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da</a:t>
            </a:r>
            <a:r>
              <a:rPr dirty="0" sz="1250" spc="-3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80" b="1">
                <a:solidFill>
                  <a:srgbClr val="444444"/>
                </a:solidFill>
                <a:latin typeface="Times New Roman"/>
                <a:cs typeface="Times New Roman"/>
              </a:rPr>
              <a:t>COSIP</a:t>
            </a:r>
            <a:r>
              <a:rPr dirty="0" sz="1250" spc="-5" b="1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3B3B3B"/>
                </a:solidFill>
                <a:latin typeface="Times New Roman"/>
                <a:cs typeface="Times New Roman"/>
              </a:rPr>
              <a:t>para</a:t>
            </a:r>
            <a:r>
              <a:rPr dirty="0" sz="1250" spc="-35" b="1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2A2A2A"/>
                </a:solidFill>
                <a:latin typeface="Times New Roman"/>
                <a:cs typeface="Times New Roman"/>
              </a:rPr>
              <a:t>imóveis</a:t>
            </a:r>
            <a:r>
              <a:rPr dirty="0" sz="1250" spc="5" b="1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43434"/>
                </a:solidFill>
                <a:latin typeface="Times New Roman"/>
                <a:cs typeface="Times New Roman"/>
              </a:rPr>
              <a:t>não</a:t>
            </a:r>
            <a:r>
              <a:rPr dirty="0" sz="1250" spc="-50" b="1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383838"/>
                </a:solidFill>
                <a:latin typeface="Times New Roman"/>
                <a:cs typeface="Times New Roman"/>
              </a:rPr>
              <a:t>edifieados </a:t>
            </a:r>
            <a:r>
              <a:rPr dirty="0" sz="1250" spc="-25" b="1">
                <a:solidFill>
                  <a:srgbClr val="212121"/>
                </a:solidFill>
                <a:latin typeface="Times New Roman"/>
                <a:cs typeface="Times New Roman"/>
              </a:rPr>
              <a:t>(Territorial)</a:t>
            </a:r>
            <a:r>
              <a:rPr dirty="0" sz="1250" spc="50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13131"/>
                </a:solidFill>
                <a:latin typeface="Times New Roman"/>
                <a:cs typeface="Times New Roman"/>
              </a:rPr>
              <a:t>para</a:t>
            </a:r>
            <a:r>
              <a:rPr dirty="0" sz="1250" spc="-25" b="1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424242"/>
                </a:solidFill>
                <a:latin typeface="Times New Roman"/>
                <a:cs typeface="Times New Roman"/>
              </a:rPr>
              <a:t>o</a:t>
            </a:r>
            <a:r>
              <a:rPr dirty="0" sz="1250" spc="-75" b="1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2F2F2F"/>
                </a:solidFill>
                <a:latin typeface="Times New Roman"/>
                <a:cs typeface="Times New Roman"/>
              </a:rPr>
              <a:t>exercício</a:t>
            </a:r>
            <a:r>
              <a:rPr dirty="0" sz="1250" b="1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343434"/>
                </a:solidFill>
                <a:latin typeface="Times New Roman"/>
                <a:cs typeface="Times New Roman"/>
              </a:rPr>
              <a:t>de</a:t>
            </a:r>
            <a:r>
              <a:rPr dirty="0" sz="1250" spc="-60" b="1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13131"/>
                </a:solidFill>
                <a:latin typeface="Times New Roman"/>
                <a:cs typeface="Times New Roman"/>
              </a:rPr>
              <a:t>2013.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25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12700" marR="5080" indent="452120">
              <a:lnSpc>
                <a:spcPts val="1330"/>
              </a:lnSpc>
            </a:pP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CONSIDERANDO</a:t>
            </a:r>
            <a:r>
              <a:rPr dirty="0" sz="1250" spc="28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727272"/>
                </a:solidFill>
                <a:latin typeface="Times New Roman"/>
                <a:cs typeface="Times New Roman"/>
              </a:rPr>
              <a:t>o</a:t>
            </a:r>
            <a:r>
              <a:rPr dirty="0" sz="1250" spc="135">
                <a:solidFill>
                  <a:srgbClr val="72727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disposto</a:t>
            </a:r>
            <a:r>
              <a:rPr dirty="0" sz="1250" spc="22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E5E5E"/>
                </a:solidFill>
                <a:latin typeface="Times New Roman"/>
                <a:cs typeface="Times New Roman"/>
              </a:rPr>
              <a:t>nos</a:t>
            </a:r>
            <a:r>
              <a:rPr dirty="0" sz="1250" spc="155">
                <a:solidFill>
                  <a:srgbClr val="5E5E5E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E5E5E"/>
                </a:solidFill>
                <a:latin typeface="Times New Roman"/>
                <a:cs typeface="Times New Roman"/>
              </a:rPr>
              <a:t>Art.</a:t>
            </a:r>
            <a:r>
              <a:rPr dirty="0" sz="1250" spc="160">
                <a:solidFill>
                  <a:srgbClr val="5E5E5E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293</a:t>
            </a:r>
            <a:r>
              <a:rPr dirty="0" sz="1250" spc="170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6D6D6D"/>
                </a:solidFill>
                <a:latin typeface="Times New Roman"/>
                <a:cs typeface="Times New Roman"/>
              </a:rPr>
              <a:t>ao</a:t>
            </a:r>
            <a:r>
              <a:rPr dirty="0" sz="1250" spc="160">
                <a:solidFill>
                  <a:srgbClr val="6D6D6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295</a:t>
            </a:r>
            <a:r>
              <a:rPr dirty="0" sz="1250" spc="16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da</a:t>
            </a:r>
            <a:r>
              <a:rPr dirty="0" sz="1250" spc="17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Lei</a:t>
            </a:r>
            <a:r>
              <a:rPr dirty="0" sz="1250" spc="15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Complementar</a:t>
            </a:r>
            <a:r>
              <a:rPr dirty="0" sz="1250" spc="26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n°</a:t>
            </a:r>
            <a:r>
              <a:rPr dirty="0" sz="1250" spc="12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001</a:t>
            </a:r>
            <a:r>
              <a:rPr dirty="0" sz="1250" spc="19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84848"/>
                </a:solidFill>
                <a:latin typeface="Times New Roman"/>
                <a:cs typeface="Times New Roman"/>
              </a:rPr>
              <a:t>de</a:t>
            </a:r>
            <a:r>
              <a:rPr dirty="0" sz="1250" spc="18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30</a:t>
            </a:r>
            <a:r>
              <a:rPr dirty="0" sz="1250" spc="17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94949"/>
                </a:solidFill>
                <a:latin typeface="Times New Roman"/>
                <a:cs typeface="Times New Roman"/>
              </a:rPr>
              <a:t>de </a:t>
            </a:r>
            <a:r>
              <a:rPr dirty="0" sz="1250" spc="-25">
                <a:solidFill>
                  <a:srgbClr val="3F3F3F"/>
                </a:solidFill>
                <a:latin typeface="Times New Roman"/>
                <a:cs typeface="Times New Roman"/>
              </a:rPr>
              <a:t>dezembro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F4F4F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4F4F4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44444"/>
                </a:solidFill>
                <a:latin typeface="Times New Roman"/>
                <a:cs typeface="Times New Roman"/>
              </a:rPr>
              <a:t>2005;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25"/>
              </a:spcBef>
            </a:pPr>
            <a:endParaRPr sz="1250">
              <a:latin typeface="Times New Roman"/>
              <a:cs typeface="Times New Roman"/>
            </a:endParaRPr>
          </a:p>
          <a:p>
            <a:pPr marL="464184">
              <a:lnSpc>
                <a:spcPct val="100000"/>
              </a:lnSpc>
            </a:pPr>
            <a:r>
              <a:rPr dirty="0" sz="1250" spc="-40" b="1">
                <a:solidFill>
                  <a:srgbClr val="2F2F2F"/>
                </a:solidFill>
                <a:latin typeface="Times New Roman"/>
                <a:cs typeface="Times New Roman"/>
              </a:rPr>
              <a:t>CONSIDERANDO</a:t>
            </a:r>
            <a:r>
              <a:rPr dirty="0" sz="1250" spc="35" b="1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7C7C7C"/>
                </a:solidFill>
                <a:latin typeface="Times New Roman"/>
                <a:cs typeface="Times New Roman"/>
              </a:rPr>
              <a:t>o</a:t>
            </a:r>
            <a:r>
              <a:rPr dirty="0" sz="1250" spc="-80">
                <a:solidFill>
                  <a:srgbClr val="7C7C7C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525252"/>
                </a:solidFill>
                <a:latin typeface="Times New Roman"/>
                <a:cs typeface="Times New Roman"/>
              </a:rPr>
              <a:t>disposto</a:t>
            </a:r>
            <a:r>
              <a:rPr dirty="0" sz="1250" spc="1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666666"/>
                </a:solidFill>
                <a:latin typeface="Times New Roman"/>
                <a:cs typeface="Times New Roman"/>
              </a:rPr>
              <a:t>no</a:t>
            </a:r>
            <a:r>
              <a:rPr dirty="0" sz="1250" spc="-60">
                <a:solidFill>
                  <a:srgbClr val="66666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75757"/>
                </a:solidFill>
                <a:latin typeface="Times New Roman"/>
                <a:cs typeface="Times New Roman"/>
              </a:rPr>
              <a:t>Art.</a:t>
            </a:r>
            <a:r>
              <a:rPr dirty="0" sz="1250" spc="-45">
                <a:solidFill>
                  <a:srgbClr val="575757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8C8C8C"/>
                </a:solidFill>
                <a:latin typeface="Times New Roman"/>
                <a:cs typeface="Times New Roman"/>
              </a:rPr>
              <a:t>7º</a:t>
            </a:r>
            <a:r>
              <a:rPr dirty="0" sz="1250" spc="-80">
                <a:solidFill>
                  <a:srgbClr val="8C8C8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606060"/>
                </a:solidFill>
                <a:latin typeface="Times New Roman"/>
                <a:cs typeface="Times New Roman"/>
              </a:rPr>
              <a:t>da</a:t>
            </a:r>
            <a:r>
              <a:rPr dirty="0" sz="1250" spc="-55">
                <a:solidFill>
                  <a:srgbClr val="606060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707070"/>
                </a:solidFill>
                <a:latin typeface="Times New Roman"/>
                <a:cs typeface="Times New Roman"/>
              </a:rPr>
              <a:t>Lei</a:t>
            </a:r>
            <a:r>
              <a:rPr dirty="0" sz="1250" spc="-40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D4D4D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2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80">
                <a:solidFill>
                  <a:srgbClr val="4D4D4D"/>
                </a:solidFill>
                <a:latin typeface="Times New Roman"/>
                <a:cs typeface="Times New Roman"/>
              </a:rPr>
              <a:t>ri°</a:t>
            </a:r>
            <a:r>
              <a:rPr dirty="0" sz="1250" spc="-6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0248/2004.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30"/>
              </a:spcBef>
            </a:pPr>
            <a:endParaRPr sz="1250">
              <a:latin typeface="Times New Roman"/>
              <a:cs typeface="Times New Roman"/>
            </a:endParaRPr>
          </a:p>
          <a:p>
            <a:pPr marL="15875">
              <a:lnSpc>
                <a:spcPct val="100000"/>
              </a:lnSpc>
            </a:pPr>
            <a:r>
              <a:rPr dirty="0" sz="1250" spc="-10" b="1">
                <a:solidFill>
                  <a:srgbClr val="313131"/>
                </a:solidFill>
                <a:latin typeface="Times New Roman"/>
                <a:cs typeface="Times New Roman"/>
              </a:rPr>
              <a:t>DECRETA: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15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13970" marR="5080" indent="454659">
              <a:lnSpc>
                <a:spcPct val="90000"/>
              </a:lnSpc>
              <a:spcBef>
                <a:spcPts val="5"/>
              </a:spcBef>
            </a:pP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Art.</a:t>
            </a:r>
            <a:r>
              <a:rPr dirty="0" sz="1250" spc="-7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1º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-</a:t>
            </a:r>
            <a:r>
              <a:rPr dirty="0" sz="1250" spc="-1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D4D4D"/>
                </a:solidFill>
                <a:latin typeface="Times New Roman"/>
                <a:cs typeface="Times New Roman"/>
              </a:rPr>
              <a:t>A</a:t>
            </a:r>
            <a:r>
              <a:rPr dirty="0" sz="1250" spc="-5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Contribuição</a:t>
            </a:r>
            <a:r>
              <a:rPr dirty="0" sz="1250" spc="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484848"/>
                </a:solidFill>
                <a:latin typeface="Times New Roman"/>
                <a:cs typeface="Times New Roman"/>
              </a:rPr>
              <a:t>Custeio</a:t>
            </a:r>
            <a:r>
              <a:rPr dirty="0" sz="1250" spc="-20">
                <a:solidFill>
                  <a:srgbClr val="48484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626262"/>
                </a:solidFill>
                <a:latin typeface="Times New Roman"/>
                <a:cs typeface="Times New Roman"/>
              </a:rPr>
              <a:t>do</a:t>
            </a:r>
            <a:r>
              <a:rPr dirty="0" sz="1250" spc="-10">
                <a:solidFill>
                  <a:srgbClr val="62626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Serviço</a:t>
            </a:r>
            <a:r>
              <a:rPr dirty="0" sz="1250" spc="4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de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Iluminação</a:t>
            </a:r>
            <a:r>
              <a:rPr dirty="0" sz="1250" spc="4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A3A3A"/>
                </a:solidFill>
                <a:latin typeface="Times New Roman"/>
                <a:cs typeface="Times New Roman"/>
              </a:rPr>
              <a:t>Pública</a:t>
            </a:r>
            <a:r>
              <a:rPr dirty="0" sz="1250" spc="15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(COSIP),</a:t>
            </a:r>
            <a:r>
              <a:rPr dirty="0" sz="1250" spc="6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para</a:t>
            </a:r>
            <a:r>
              <a:rPr dirty="0" sz="1250" spc="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B4B4B"/>
                </a:solidFill>
                <a:latin typeface="Times New Roman"/>
                <a:cs typeface="Times New Roman"/>
              </a:rPr>
              <a:t>os </a:t>
            </a:r>
            <a:r>
              <a:rPr dirty="0" sz="1250" spc="-10">
                <a:solidFill>
                  <a:srgbClr val="3D3D3D"/>
                </a:solidFill>
                <a:latin typeface="Times New Roman"/>
                <a:cs typeface="Times New Roman"/>
              </a:rPr>
              <a:t>imóveis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não</a:t>
            </a:r>
            <a:r>
              <a:rPr dirty="0" sz="1250" spc="-4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F3F3F"/>
                </a:solidFill>
                <a:latin typeface="Times New Roman"/>
                <a:cs typeface="Times New Roman"/>
              </a:rPr>
              <a:t>edificados</a:t>
            </a:r>
            <a:r>
              <a:rPr dirty="0" sz="1250" spc="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D4D4D"/>
                </a:solidFill>
                <a:latin typeface="Times New Roman"/>
                <a:cs typeface="Times New Roman"/>
              </a:rPr>
              <a:t>(IPTU</a:t>
            </a:r>
            <a:r>
              <a:rPr dirty="0" sz="1250" spc="-30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-</a:t>
            </a:r>
            <a:r>
              <a:rPr dirty="0" sz="1250" spc="-1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424242"/>
                </a:solidFill>
                <a:latin typeface="Times New Roman"/>
                <a:cs typeface="Times New Roman"/>
              </a:rPr>
              <a:t>Territorial),</a:t>
            </a:r>
            <a:r>
              <a:rPr dirty="0" sz="1250" spc="-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terão</a:t>
            </a:r>
            <a:r>
              <a:rPr dirty="0" sz="1250" spc="-4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seus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valores</a:t>
            </a:r>
            <a:r>
              <a:rPr dirty="0" sz="1250" spc="-3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acordo</a:t>
            </a:r>
            <a:r>
              <a:rPr dirty="0" sz="1250" spc="1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com</a:t>
            </a:r>
            <a:r>
              <a:rPr dirty="0" sz="1250" spc="-2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D5D5D"/>
                </a:solidFill>
                <a:latin typeface="Times New Roman"/>
                <a:cs typeface="Times New Roman"/>
              </a:rPr>
              <a:t>a</a:t>
            </a:r>
            <a:r>
              <a:rPr dirty="0" sz="1250" spc="-55">
                <a:solidFill>
                  <a:srgbClr val="5D5D5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tabela</a:t>
            </a:r>
            <a:r>
              <a:rPr dirty="0" sz="1250" spc="-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abaixo,</a:t>
            </a:r>
            <a:r>
              <a:rPr dirty="0" sz="1250" spc="1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24242"/>
                </a:solidFill>
                <a:latin typeface="Times New Roman"/>
                <a:cs typeface="Times New Roman"/>
              </a:rPr>
              <a:t>para</a:t>
            </a:r>
            <a:r>
              <a:rPr dirty="0" sz="1250" spc="-5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o</a:t>
            </a:r>
            <a:r>
              <a:rPr dirty="0" sz="1250" spc="-5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exercício</a:t>
            </a:r>
            <a:r>
              <a:rPr dirty="0" sz="1250" spc="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444444"/>
                </a:solidFill>
                <a:latin typeface="Times New Roman"/>
                <a:cs typeface="Times New Roman"/>
              </a:rPr>
              <a:t>de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2013.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16952" y="7486142"/>
            <a:ext cx="6537325" cy="915669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2700" marR="5080" indent="456565">
              <a:lnSpc>
                <a:spcPts val="1370"/>
              </a:lnSpc>
              <a:spcBef>
                <a:spcPts val="250"/>
              </a:spcBef>
            </a:pPr>
            <a:r>
              <a:rPr dirty="0" sz="1250">
                <a:solidFill>
                  <a:srgbClr val="2B2B2B"/>
                </a:solidFill>
                <a:latin typeface="Times New Roman"/>
                <a:cs typeface="Times New Roman"/>
              </a:rPr>
              <a:t>Art.</a:t>
            </a:r>
            <a:r>
              <a:rPr dirty="0" sz="1250" spc="-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2‘</a:t>
            </a:r>
            <a:r>
              <a:rPr dirty="0" sz="1250" spc="-7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-</a:t>
            </a:r>
            <a:r>
              <a:rPr dirty="0" sz="1250" spc="-4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Este</a:t>
            </a:r>
            <a:r>
              <a:rPr dirty="0" sz="1250" spc="4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33333"/>
                </a:solidFill>
                <a:latin typeface="Times New Roman"/>
                <a:cs typeface="Times New Roman"/>
              </a:rPr>
              <a:t>decreto</a:t>
            </a:r>
            <a:r>
              <a:rPr dirty="0" sz="1250" spc="3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entrará</a:t>
            </a:r>
            <a:r>
              <a:rPr dirty="0" sz="1250" spc="2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em</a:t>
            </a:r>
            <a:r>
              <a:rPr dirty="0" sz="1250" spc="4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vigor</a:t>
            </a:r>
            <a:r>
              <a:rPr dirty="0" sz="1250" spc="7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94949"/>
                </a:solidFill>
                <a:latin typeface="Times New Roman"/>
                <a:cs typeface="Times New Roman"/>
              </a:rPr>
              <a:t>na</a:t>
            </a:r>
            <a:r>
              <a:rPr dirty="0" sz="1250" spc="-1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data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da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sua</a:t>
            </a:r>
            <a:r>
              <a:rPr dirty="0" sz="1250" spc="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D3D3D"/>
                </a:solidFill>
                <a:latin typeface="Times New Roman"/>
                <a:cs typeface="Times New Roman"/>
              </a:rPr>
              <a:t>publicação</a:t>
            </a:r>
            <a:r>
              <a:rPr dirty="0" sz="1250" spc="5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e</a:t>
            </a:r>
            <a:r>
              <a:rPr dirty="0" sz="1250" spc="1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produzirá</a:t>
            </a:r>
            <a:r>
              <a:rPr dirty="0" sz="1250" spc="3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seus</a:t>
            </a:r>
            <a:r>
              <a:rPr dirty="0" sz="1250" spc="-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efeitos</a:t>
            </a:r>
            <a:r>
              <a:rPr dirty="0" sz="1250" spc="4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a</a:t>
            </a:r>
            <a:r>
              <a:rPr dirty="0" sz="1250" spc="10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83838"/>
                </a:solidFill>
                <a:latin typeface="Times New Roman"/>
                <a:cs typeface="Times New Roman"/>
              </a:rPr>
              <a:t>partir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250" spc="-8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525252"/>
                </a:solidFill>
                <a:latin typeface="Times New Roman"/>
                <a:cs typeface="Times New Roman"/>
              </a:rPr>
              <a:t>01</a:t>
            </a:r>
            <a:r>
              <a:rPr dirty="0" sz="1250" spc="-4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44444"/>
                </a:solidFill>
                <a:latin typeface="Times New Roman"/>
                <a:cs typeface="Times New Roman"/>
              </a:rPr>
              <a:t>de</a:t>
            </a:r>
            <a:r>
              <a:rPr dirty="0" sz="1250" spc="-8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B3B3B"/>
                </a:solidFill>
                <a:latin typeface="Times New Roman"/>
                <a:cs typeface="Times New Roman"/>
              </a:rPr>
              <a:t>janeiro</a:t>
            </a:r>
            <a:r>
              <a:rPr dirty="0" sz="1250" spc="-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de</a:t>
            </a:r>
            <a:r>
              <a:rPr dirty="0" sz="1250" spc="-6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63636"/>
                </a:solidFill>
                <a:latin typeface="Times New Roman"/>
                <a:cs typeface="Times New Roman"/>
              </a:rPr>
              <a:t>2013,</a:t>
            </a:r>
            <a:r>
              <a:rPr dirty="0" sz="1250" spc="-3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43434"/>
                </a:solidFill>
                <a:latin typeface="Times New Roman"/>
                <a:cs typeface="Times New Roman"/>
              </a:rPr>
              <a:t>revogadas</a:t>
            </a:r>
            <a:r>
              <a:rPr dirty="0" sz="1250" spc="1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B3B3B"/>
                </a:solidFill>
                <a:latin typeface="Times New Roman"/>
                <a:cs typeface="Times New Roman"/>
              </a:rPr>
              <a:t>as</a:t>
            </a:r>
            <a:r>
              <a:rPr dirty="0" sz="1250" spc="-4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B3B3B"/>
                </a:solidFill>
                <a:latin typeface="Times New Roman"/>
                <a:cs typeface="Times New Roman"/>
              </a:rPr>
              <a:t>disposições </a:t>
            </a:r>
            <a:r>
              <a:rPr dirty="0" sz="1250">
                <a:solidFill>
                  <a:srgbClr val="3D3D3D"/>
                </a:solidFill>
                <a:latin typeface="Times New Roman"/>
                <a:cs typeface="Times New Roman"/>
              </a:rPr>
              <a:t>em</a:t>
            </a:r>
            <a:r>
              <a:rPr dirty="0" sz="1250" spc="-1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contrário.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80"/>
              </a:spcBef>
            </a:pPr>
            <a:endParaRPr sz="1250">
              <a:latin typeface="Times New Roman"/>
              <a:cs typeface="Times New Roman"/>
            </a:endParaRPr>
          </a:p>
          <a:p>
            <a:pPr algn="ctr" marR="1270">
              <a:lnSpc>
                <a:spcPct val="100000"/>
              </a:lnSpc>
            </a:pPr>
            <a:r>
              <a:rPr dirty="0" sz="1250" spc="-35">
                <a:solidFill>
                  <a:srgbClr val="383838"/>
                </a:solidFill>
                <a:latin typeface="Times New Roman"/>
                <a:cs typeface="Times New Roman"/>
              </a:rPr>
              <a:t>Registre-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se,</a:t>
            </a:r>
            <a:r>
              <a:rPr dirty="0" sz="1250" spc="10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spc="-40">
                <a:solidFill>
                  <a:srgbClr val="3A3A3A"/>
                </a:solidFill>
                <a:latin typeface="Times New Roman"/>
                <a:cs typeface="Times New Roman"/>
              </a:rPr>
              <a:t>publique-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se</a:t>
            </a:r>
            <a:r>
              <a:rPr dirty="0" sz="1250" spc="10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464646"/>
                </a:solidFill>
                <a:latin typeface="Times New Roman"/>
                <a:cs typeface="Times New Roman"/>
              </a:rPr>
              <a:t>e</a:t>
            </a:r>
            <a:r>
              <a:rPr dirty="0" sz="1250" spc="-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383838"/>
                </a:solidFill>
                <a:latin typeface="Times New Roman"/>
                <a:cs typeface="Times New Roman"/>
              </a:rPr>
              <a:t>cumpra-</a:t>
            </a:r>
            <a:r>
              <a:rPr dirty="0" sz="1250" spc="-25">
                <a:solidFill>
                  <a:srgbClr val="383838"/>
                </a:solidFill>
                <a:latin typeface="Times New Roman"/>
                <a:cs typeface="Times New Roman"/>
              </a:rPr>
              <a:t>se.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82153" y="9211309"/>
            <a:ext cx="777875" cy="307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50" spc="-340">
                <a:solidFill>
                  <a:srgbClr val="77C6F6"/>
                </a:solidFill>
                <a:latin typeface="Arial MT"/>
                <a:cs typeface="Arial MT"/>
              </a:rPr>
              <a:t>LICAÇAO</a:t>
            </a:r>
            <a:endParaRPr sz="1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515149" y="9058909"/>
            <a:ext cx="851535" cy="3829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65"/>
              </a:lnSpc>
              <a:spcBef>
                <a:spcPts val="100"/>
              </a:spcBef>
            </a:pPr>
            <a:r>
              <a:rPr dirty="0" sz="1250" spc="100">
                <a:solidFill>
                  <a:srgbClr val="3B3B3B"/>
                </a:solidFill>
                <a:latin typeface="Cambria"/>
                <a:cs typeface="Cambria"/>
              </a:rPr>
              <a:t>ALCIR</a:t>
            </a:r>
            <a:r>
              <a:rPr dirty="0" sz="1250" spc="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250" spc="75">
                <a:solidFill>
                  <a:srgbClr val="3F3F3F"/>
                </a:solidFill>
                <a:latin typeface="Cambria"/>
                <a:cs typeface="Cambria"/>
              </a:rPr>
              <a:t>FE</a:t>
            </a:r>
            <a:endParaRPr sz="1250">
              <a:latin typeface="Cambria"/>
              <a:cs typeface="Cambria"/>
            </a:endParaRPr>
          </a:p>
          <a:p>
            <a:pPr marL="685165">
              <a:lnSpc>
                <a:spcPts val="1345"/>
              </a:lnSpc>
            </a:pPr>
            <a:r>
              <a:rPr dirty="0" sz="1150" spc="-40">
                <a:solidFill>
                  <a:srgbClr val="464646"/>
                </a:solidFill>
                <a:latin typeface="Cambria"/>
                <a:cs typeface="Cambria"/>
              </a:rPr>
              <a:t>Pr.</a:t>
            </a:r>
            <a:endParaRPr sz="1150">
              <a:latin typeface="Cambria"/>
              <a:cs typeface="Cambri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04482" y="9063482"/>
            <a:ext cx="1029335" cy="384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2090">
              <a:lnSpc>
                <a:spcPts val="1440"/>
              </a:lnSpc>
              <a:spcBef>
                <a:spcPts val="100"/>
              </a:spcBef>
            </a:pPr>
            <a:r>
              <a:rPr dirty="0" sz="1250" spc="-45" b="1">
                <a:solidFill>
                  <a:srgbClr val="343434"/>
                </a:solidFill>
                <a:latin typeface="Times New Roman"/>
                <a:cs typeface="Times New Roman"/>
              </a:rPr>
              <a:t>RTINAZZO</a:t>
            </a: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ts val="1380"/>
              </a:lnSpc>
            </a:pPr>
            <a:r>
              <a:rPr dirty="0" sz="1200" spc="-10">
                <a:solidFill>
                  <a:srgbClr val="313131"/>
                </a:solidFill>
                <a:latin typeface="Cambria"/>
                <a:cs typeface="Cambria"/>
              </a:rPr>
              <a:t>icipal</a:t>
            </a:r>
            <a:endParaRPr sz="12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2025-09-10T15:41:38Z</dcterms:created>
  <dcterms:modified xsi:type="dcterms:W3CDTF">2025-09-10T15:41:38Z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2025-09-10T00:00:00Z</vt:filetime>
  </property>
  <property fmtid="{D5CDD505-2E9C-101B-9397-08002B2CF9AE}" pid="3" name="LastSaved">
    <vt:filetime>2025-09-10T00:00:00Z</vt:filetime>
  </property>
  <property fmtid="{D5CDD505-2E9C-101B-9397-08002B2CF9AE}" pid="4" name="Producer">
    <vt:lpwstr>3-Heights(TM) PDF Analysis &amp; Repair Shell 4.12.26.3 (http://www.pdf-tools.com)</vt:lpwstr>
  </property>
</Properties>
</file>