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Arial MT"/>
                <a:cs typeface="Arial MT"/>
              </a:defRPr>
            </a:lvl1pPr>
          </a:lstStyle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94949"/>
                </a:solidFill>
              </a:rPr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solidFill>
                  <a:srgbClr val="343434"/>
                </a:solidFill>
              </a:rPr>
              <a:t>Página</a:t>
            </a:r>
            <a:r>
              <a:rPr dirty="0" spc="5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0">
                <a:solidFill>
                  <a:srgbClr val="565656"/>
                </a:solidFill>
              </a:rPr>
              <a:t> </a:t>
            </a:r>
            <a:r>
              <a:rPr dirty="0">
                <a:solidFill>
                  <a:srgbClr val="464646"/>
                </a:solidFill>
              </a:rPr>
              <a:t>de</a:t>
            </a:r>
            <a:r>
              <a:rPr dirty="0" spc="-25">
                <a:solidFill>
                  <a:srgbClr val="464646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Arial MT"/>
                <a:cs typeface="Arial MT"/>
              </a:defRPr>
            </a:lvl1pPr>
          </a:lstStyle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94949"/>
                </a:solidFill>
              </a:rPr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solidFill>
                  <a:srgbClr val="343434"/>
                </a:solidFill>
              </a:rPr>
              <a:t>Página</a:t>
            </a:r>
            <a:r>
              <a:rPr dirty="0" spc="5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0">
                <a:solidFill>
                  <a:srgbClr val="565656"/>
                </a:solidFill>
              </a:rPr>
              <a:t> </a:t>
            </a:r>
            <a:r>
              <a:rPr dirty="0">
                <a:solidFill>
                  <a:srgbClr val="464646"/>
                </a:solidFill>
              </a:rPr>
              <a:t>de</a:t>
            </a:r>
            <a:r>
              <a:rPr dirty="0" spc="-25">
                <a:solidFill>
                  <a:srgbClr val="464646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Arial MT"/>
                <a:cs typeface="Arial MT"/>
              </a:defRPr>
            </a:lvl1pPr>
          </a:lstStyle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94949"/>
                </a:solidFill>
              </a:rPr>
              <a:t>Servaux</a:t>
            </a:r>
            <a:endParaRPr sz="5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solidFill>
                  <a:srgbClr val="343434"/>
                </a:solidFill>
              </a:rPr>
              <a:t>Página</a:t>
            </a:r>
            <a:r>
              <a:rPr dirty="0" spc="5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0">
                <a:solidFill>
                  <a:srgbClr val="565656"/>
                </a:solidFill>
              </a:rPr>
              <a:t> </a:t>
            </a:r>
            <a:r>
              <a:rPr dirty="0">
                <a:solidFill>
                  <a:srgbClr val="464646"/>
                </a:solidFill>
              </a:rPr>
              <a:t>de</a:t>
            </a:r>
            <a:r>
              <a:rPr dirty="0" spc="-25">
                <a:solidFill>
                  <a:srgbClr val="464646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Arial MT"/>
                <a:cs typeface="Arial MT"/>
              </a:defRPr>
            </a:lvl1pPr>
          </a:lstStyle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94949"/>
                </a:solidFill>
              </a:rPr>
              <a:t>Servaux</a:t>
            </a:r>
            <a:endParaRPr sz="5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solidFill>
                  <a:srgbClr val="343434"/>
                </a:solidFill>
              </a:rPr>
              <a:t>Página</a:t>
            </a:r>
            <a:r>
              <a:rPr dirty="0" spc="5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0">
                <a:solidFill>
                  <a:srgbClr val="565656"/>
                </a:solidFill>
              </a:rPr>
              <a:t> </a:t>
            </a:r>
            <a:r>
              <a:rPr dirty="0">
                <a:solidFill>
                  <a:srgbClr val="464646"/>
                </a:solidFill>
              </a:rPr>
              <a:t>de</a:t>
            </a:r>
            <a:r>
              <a:rPr dirty="0" spc="-25">
                <a:solidFill>
                  <a:srgbClr val="464646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424242"/>
                </a:solidFill>
                <a:latin typeface="Arial MT"/>
                <a:cs typeface="Arial MT"/>
              </a:defRPr>
            </a:lvl1pPr>
          </a:lstStyle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94949"/>
                </a:solidFill>
              </a:rPr>
              <a:t>Servaux</a:t>
            </a:r>
            <a:endParaRPr sz="5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solidFill>
                  <a:srgbClr val="343434"/>
                </a:solidFill>
              </a:rPr>
              <a:t>Página</a:t>
            </a:r>
            <a:r>
              <a:rPr dirty="0" spc="5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0">
                <a:solidFill>
                  <a:srgbClr val="565656"/>
                </a:solidFill>
              </a:rPr>
              <a:t> </a:t>
            </a:r>
            <a:r>
              <a:rPr dirty="0">
                <a:solidFill>
                  <a:srgbClr val="464646"/>
                </a:solidFill>
              </a:rPr>
              <a:t>de</a:t>
            </a:r>
            <a:r>
              <a:rPr dirty="0" spc="-25">
                <a:solidFill>
                  <a:srgbClr val="464646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77953" y="9711542"/>
            <a:ext cx="29400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424242"/>
                </a:solidFill>
                <a:latin typeface="Arial MT"/>
                <a:cs typeface="Arial MT"/>
              </a:defRPr>
            </a:lvl1pPr>
          </a:lstStyle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94949"/>
                </a:solidFill>
              </a:rPr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14225" y="9693652"/>
            <a:ext cx="509143" cy="129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solidFill>
                  <a:srgbClr val="343434"/>
                </a:solidFill>
              </a:rPr>
              <a:t>Página</a:t>
            </a:r>
            <a:r>
              <a:rPr dirty="0" spc="5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#</a:t>
            </a:fld>
            <a:r>
              <a:rPr dirty="0" spc="-30">
                <a:solidFill>
                  <a:srgbClr val="565656"/>
                </a:solidFill>
              </a:rPr>
              <a:t> </a:t>
            </a:r>
            <a:r>
              <a:rPr dirty="0">
                <a:solidFill>
                  <a:srgbClr val="464646"/>
                </a:solidFill>
              </a:rPr>
              <a:t>de</a:t>
            </a:r>
            <a:r>
              <a:rPr dirty="0" spc="-25">
                <a:solidFill>
                  <a:srgbClr val="464646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184" y="157628"/>
            <a:ext cx="736091" cy="72874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7368" y="9677817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83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4320" y="1051622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12183">
            <a:solidFill>
              <a:srgbClr val="4F4F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25183" y="54311"/>
            <a:ext cx="3175635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333333"/>
                </a:solidFill>
                <a:latin typeface="Arial"/>
                <a:cs typeface="Arial"/>
              </a:rPr>
              <a:t>PREFEITURA</a:t>
            </a:r>
            <a:r>
              <a:rPr dirty="0" sz="1200" spc="7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200" spc="6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200" spc="-1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3F3F3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Rua</a:t>
            </a:r>
            <a:r>
              <a:rPr dirty="0" sz="800" spc="8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Maria</a:t>
            </a:r>
            <a:r>
              <a:rPr dirty="0" sz="800" spc="1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Lourenço,</a:t>
            </a:r>
            <a:r>
              <a:rPr dirty="0" sz="800" spc="9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90"/>
              </a:spcBef>
            </a:pPr>
            <a:r>
              <a:rPr dirty="0" sz="800" b="1">
                <a:solidFill>
                  <a:srgbClr val="333333"/>
                </a:solidFill>
                <a:latin typeface="Arial"/>
                <a:cs typeface="Arial"/>
              </a:rPr>
              <a:t>Fazenda</a:t>
            </a:r>
            <a:r>
              <a:rPr dirty="0" sz="800" spc="-4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383838"/>
                </a:solidFill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solidFill>
                  <a:srgbClr val="494949"/>
                </a:solidFill>
              </a:rPr>
              <a:t>Servaux</a:t>
            </a:r>
            <a:endParaRPr sz="550"/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>
                <a:solidFill>
                  <a:srgbClr val="343434"/>
                </a:solidFill>
              </a:rPr>
              <a:t>Página</a:t>
            </a:r>
            <a:r>
              <a:rPr dirty="0" spc="5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565656"/>
                </a:solidFill>
              </a:rPr>
              <a:t>1</a:t>
            </a:fld>
            <a:r>
              <a:rPr dirty="0" spc="-30">
                <a:solidFill>
                  <a:srgbClr val="565656"/>
                </a:solidFill>
              </a:rPr>
              <a:t> </a:t>
            </a:r>
            <a:r>
              <a:rPr dirty="0">
                <a:solidFill>
                  <a:srgbClr val="464646"/>
                </a:solidFill>
              </a:rPr>
              <a:t>de</a:t>
            </a:r>
            <a:r>
              <a:rPr dirty="0" spc="-25">
                <a:solidFill>
                  <a:srgbClr val="464646"/>
                </a:solidFill>
              </a:rPr>
              <a:t> </a:t>
            </a:r>
            <a:r>
              <a:rPr dirty="0" spc="-50">
                <a:solidFill>
                  <a:srgbClr val="464646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068096" y="1286153"/>
            <a:ext cx="1840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Decreto</a:t>
            </a:r>
            <a:r>
              <a:rPr dirty="0" sz="80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2519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3</a:t>
            </a:r>
            <a:r>
              <a:rPr dirty="0" sz="800" spc="37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19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janeiro,</a:t>
            </a:r>
            <a:r>
              <a:rPr dirty="0" sz="8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2566" y="1715635"/>
            <a:ext cx="2923540" cy="26606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45"/>
              </a:spcBef>
            </a:pP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Abre</a:t>
            </a:r>
            <a:r>
              <a:rPr dirty="0" sz="80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suplementar</a:t>
            </a:r>
            <a:r>
              <a:rPr dirty="0" sz="80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valor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total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R$1.747.402,11,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fins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se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especifica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4364" y="2486267"/>
            <a:ext cx="6477635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975">
              <a:lnSpc>
                <a:spcPct val="148000"/>
              </a:lnSpc>
              <a:spcBef>
                <a:spcPts val="100"/>
              </a:spcBef>
            </a:pP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PREFEITO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MUNICIPAL,</a:t>
            </a:r>
            <a:r>
              <a:rPr dirty="0" sz="80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no</a:t>
            </a:r>
            <a:r>
              <a:rPr dirty="0" sz="800" spc="-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suas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atribuições</a:t>
            </a:r>
            <a:r>
              <a:rPr dirty="0" sz="800" spc="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legais,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constitucionais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que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lhe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confere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art.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8º</a:t>
            </a:r>
            <a:r>
              <a:rPr dirty="0" sz="800" spc="1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823/2023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datada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21/12/2023,</a:t>
            </a:r>
            <a:r>
              <a:rPr dirty="0" sz="800" spc="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publicada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em</a:t>
            </a:r>
            <a:r>
              <a:rPr dirty="0" sz="800" spc="1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0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63636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solidFill>
                  <a:srgbClr val="363636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F4F4F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5">
                <a:solidFill>
                  <a:srgbClr val="4F4F4F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B5B5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5">
                <a:solidFill>
                  <a:srgbClr val="5B5B5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43434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20">
                <a:solidFill>
                  <a:srgbClr val="3F3F3F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24242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800">
              <a:latin typeface="Arial MT"/>
              <a:cs typeface="Arial MT"/>
            </a:endParaRPr>
          </a:p>
          <a:p>
            <a:pPr marL="326390">
              <a:lnSpc>
                <a:spcPct val="100000"/>
              </a:lnSpc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Fica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aberto</a:t>
            </a:r>
            <a:r>
              <a:rPr dirty="0" sz="80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crédito</a:t>
            </a:r>
            <a:r>
              <a:rPr dirty="0" sz="800" spc="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suplementar</a:t>
            </a:r>
            <a:r>
              <a:rPr dirty="0" sz="80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seguintes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6848" y="4199309"/>
            <a:ext cx="2696210" cy="36449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 spc="20">
                <a:solidFill>
                  <a:srgbClr val="333333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80">
                <a:solidFill>
                  <a:srgbClr val="333333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35">
                <a:solidFill>
                  <a:srgbClr val="3A3A3A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3A3A3A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25"/>
              </a:spcBef>
            </a:pPr>
            <a:r>
              <a:rPr dirty="0" sz="1000" spc="-10" b="1">
                <a:solidFill>
                  <a:srgbClr val="3B3B3B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414141"/>
                </a:solidFill>
                <a:latin typeface="Arial"/>
                <a:cs typeface="Arial"/>
              </a:rPr>
              <a:t>MUNICIPAL</a:t>
            </a:r>
            <a:r>
              <a:rPr dirty="0" sz="1000" spc="5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545454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09752" y="4584415"/>
          <a:ext cx="6584315" cy="951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3158490"/>
                <a:gridCol w="1922780"/>
                <a:gridCol w="701675"/>
              </a:tblGrid>
              <a:tr h="14414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2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472" sz="120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cá</a:t>
                      </a:r>
                      <a:r>
                        <a:rPr dirty="0" baseline="3472" sz="1200" spc="-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22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472" sz="12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112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6525">
                <a:tc>
                  <a:txBody>
                    <a:bodyPr/>
                    <a:lstStyle/>
                    <a:p>
                      <a:pPr marL="3365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ts val="819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5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4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6990">
                        <a:lnSpc>
                          <a:spcPts val="819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1.747.402,11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93675">
                <a:tc gridSpan="3">
                  <a:txBody>
                    <a:bodyPr/>
                    <a:lstStyle/>
                    <a:p>
                      <a:pPr marL="355854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50" spc="2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5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4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1.747.402,11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65735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1.747.402,11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35255">
                <a:tc gridSpan="3">
                  <a:txBody>
                    <a:bodyPr/>
                    <a:lstStyle/>
                    <a:p>
                      <a:pPr algn="r" marR="434340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1.747.402,11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62403" y="5588590"/>
            <a:ext cx="5982970" cy="28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06800"/>
              </a:lnSpc>
              <a:spcBef>
                <a:spcPts val="100"/>
              </a:spcBef>
            </a:pP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Artigo</a:t>
            </a:r>
            <a:r>
              <a:rPr dirty="0" sz="800" spc="-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00" spc="-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-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despesas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decorrentes</a:t>
            </a:r>
            <a:r>
              <a:rPr dirty="0" sz="80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abertura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presente</a:t>
            </a:r>
            <a:r>
              <a:rPr dirty="0" sz="80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suplementar,</a:t>
            </a:r>
            <a:r>
              <a:rPr dirty="0" sz="800" spc="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serão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cobertas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trata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o</a:t>
            </a:r>
            <a:r>
              <a:rPr dirty="0" sz="800" spc="-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43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parágrafo</a:t>
            </a:r>
            <a:r>
              <a:rPr dirty="0" sz="80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1º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Federal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00" spc="-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4.320/64,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Inciso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42032" y="5940401"/>
            <a:ext cx="1648460" cy="38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8000"/>
              </a:lnSpc>
              <a:spcBef>
                <a:spcPts val="100"/>
              </a:spcBef>
            </a:pP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Inciso:</a:t>
            </a:r>
            <a:r>
              <a:rPr dirty="0" sz="800" spc="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Il</a:t>
            </a:r>
            <a:r>
              <a:rPr dirty="0" sz="800" spc="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Excesso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Arrecadação: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Anulação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Dotação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75757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6358" y="6311450"/>
            <a:ext cx="2696210" cy="36766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90">
                <a:solidFill>
                  <a:srgbClr val="2A2A2A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B3B3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B3B3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3B3B3B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33333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1000" spc="-2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10443" y="5942686"/>
            <a:ext cx="751205" cy="38227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R$1.747.402,11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$1.747.402,11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8802" y="6621174"/>
            <a:ext cx="608965" cy="55118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00" spc="-10" b="1">
                <a:solidFill>
                  <a:srgbClr val="424242"/>
                </a:solidFill>
                <a:latin typeface="Arial"/>
                <a:cs typeface="Arial"/>
              </a:rPr>
              <a:t>01.06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70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3.1.9.0.13.03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29498" y="6614321"/>
            <a:ext cx="2910840" cy="56515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dirty="0" sz="800" spc="-10" b="1">
                <a:solidFill>
                  <a:srgbClr val="343434"/>
                </a:solidFill>
                <a:latin typeface="Arial"/>
                <a:cs typeface="Arial"/>
              </a:rPr>
              <a:t>Secretária</a:t>
            </a:r>
            <a:r>
              <a:rPr dirty="0" sz="800" spc="2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363636"/>
                </a:solidFill>
                <a:latin typeface="Arial"/>
                <a:cs typeface="Arial"/>
              </a:rPr>
              <a:t>Municipal</a:t>
            </a:r>
            <a:r>
              <a:rPr dirty="0" sz="800" spc="2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800" spc="-3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A2A2A"/>
                </a:solidFill>
                <a:latin typeface="Arial"/>
                <a:cs typeface="Arial"/>
              </a:rPr>
              <a:t>Administração</a:t>
            </a:r>
            <a:endParaRPr sz="800">
              <a:latin typeface="Arial"/>
              <a:cs typeface="Arial"/>
            </a:endParaRPr>
          </a:p>
          <a:p>
            <a:pPr marL="13335" marR="5080" indent="-635">
              <a:lnSpc>
                <a:spcPct val="138700"/>
              </a:lnSpc>
              <a:spcBef>
                <a:spcPts val="125"/>
              </a:spcBef>
            </a:pPr>
            <a:r>
              <a:rPr dirty="0" baseline="3472" sz="1200" spc="-15">
                <a:solidFill>
                  <a:srgbClr val="4B4B4B"/>
                </a:solidFill>
                <a:latin typeface="Arial MT"/>
                <a:cs typeface="Arial MT"/>
              </a:rPr>
              <a:t>Manutenção</a:t>
            </a:r>
            <a:r>
              <a:rPr dirty="0" baseline="3472" sz="1200" spc="112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baseline="3472" sz="1200" spc="7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2B2B2B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D</a:t>
            </a:r>
            <a:r>
              <a:rPr dirty="0" baseline="3472" sz="1200" spc="-30">
                <a:solidFill>
                  <a:srgbClr val="2B2B2B"/>
                </a:solidFill>
                <a:latin typeface="Arial MT"/>
                <a:cs typeface="Arial MT"/>
              </a:rPr>
              <a:t>eracionalizacão</a:t>
            </a:r>
            <a:r>
              <a:rPr dirty="0" baseline="3472" sz="1200" spc="-52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12121"/>
                </a:solidFill>
                <a:latin typeface="Arial MT"/>
                <a:cs typeface="Arial MT"/>
              </a:rPr>
              <a:t>das</a:t>
            </a:r>
            <a:r>
              <a:rPr dirty="0" baseline="3472" sz="1200" spc="-7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65656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97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444444"/>
                </a:solidFill>
                <a:latin typeface="Arial MT"/>
                <a:cs typeface="Arial MT"/>
              </a:rPr>
              <a:t>Administrativas </a:t>
            </a:r>
            <a:r>
              <a:rPr dirty="0" baseline="3472" sz="1200" spc="-15">
                <a:solidFill>
                  <a:srgbClr val="3B3B3B"/>
                </a:solidFill>
                <a:latin typeface="Arial MT"/>
                <a:cs typeface="Arial MT"/>
              </a:rPr>
              <a:t>OBRIGA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C</a:t>
            </a:r>
            <a:r>
              <a:rPr dirty="0" baseline="3472" sz="1200" spc="-15">
                <a:solidFill>
                  <a:srgbClr val="3B3B3B"/>
                </a:solidFill>
                <a:latin typeface="Arial MT"/>
                <a:cs typeface="Arial MT"/>
              </a:rPr>
              <a:t>ÕES</a:t>
            </a:r>
            <a:r>
              <a:rPr dirty="0" baseline="3472" sz="1200" spc="-37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A2A2A"/>
                </a:solidFill>
                <a:latin typeface="Arial MT"/>
                <a:cs typeface="Arial MT"/>
              </a:rPr>
              <a:t>PATRONIAS</a:t>
            </a:r>
            <a:r>
              <a:rPr dirty="0" baseline="3472" sz="1200" spc="89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baseline="3472" sz="1200" spc="-89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62626"/>
                </a:solidFill>
                <a:latin typeface="Arial MT"/>
                <a:cs typeface="Arial MT"/>
              </a:rPr>
              <a:t>INSS</a:t>
            </a:r>
            <a:r>
              <a:rPr dirty="0" baseline="3472" sz="1200" spc="-7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05050"/>
                </a:solidFill>
                <a:latin typeface="Arial MT"/>
                <a:cs typeface="Arial MT"/>
              </a:rPr>
              <a:t>/</a:t>
            </a:r>
            <a:r>
              <a:rPr dirty="0" baseline="3472" sz="1200" spc="-6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94949"/>
                </a:solidFill>
                <a:latin typeface="Arial MT"/>
                <a:cs typeface="Arial MT"/>
              </a:rPr>
              <a:t>REG.</a:t>
            </a:r>
            <a:r>
              <a:rPr dirty="0" baseline="3472" sz="1200" spc="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4F4F4F"/>
                </a:solidFill>
                <a:latin typeface="Arial MT"/>
                <a:cs typeface="Arial MT"/>
              </a:rPr>
              <a:t>PROP.</a:t>
            </a:r>
            <a:r>
              <a:rPr dirty="0" baseline="3472" sz="1200" spc="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595959"/>
                </a:solidFill>
                <a:latin typeface="Arial MT"/>
                <a:cs typeface="Arial MT"/>
              </a:rPr>
              <a:t>PREV.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28802" y="7480138"/>
            <a:ext cx="611505" cy="54864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00" spc="-10" b="1">
                <a:solidFill>
                  <a:srgbClr val="313131"/>
                </a:solidFill>
                <a:latin typeface="Arial"/>
                <a:cs typeface="Arial"/>
              </a:rPr>
              <a:t>01.18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2.836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55"/>
              </a:spcBef>
            </a:pP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3.1.9.0.13.03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48442" y="7024766"/>
            <a:ext cx="1703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não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Vinculados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-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80332" y="6986303"/>
            <a:ext cx="620395" cy="5365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400"/>
              </a:spcBef>
            </a:pP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1.007.402,11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20"/>
              </a:spcBef>
            </a:pPr>
            <a:r>
              <a:rPr dirty="0" sz="850" spc="-30">
                <a:solidFill>
                  <a:srgbClr val="1F1F1F"/>
                </a:solidFill>
                <a:latin typeface="Arial MT"/>
                <a:cs typeface="Arial MT"/>
              </a:rPr>
              <a:t>1.007.402,11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1.007.402,11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55551" y="7136453"/>
            <a:ext cx="1496060" cy="38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9300"/>
              </a:lnSpc>
              <a:spcBef>
                <a:spcPts val="100"/>
              </a:spcBef>
            </a:pP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Total</a:t>
            </a:r>
            <a:r>
              <a:rPr dirty="0" sz="85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44444"/>
                </a:solidFill>
                <a:latin typeface="Arial MT"/>
                <a:cs typeface="Arial MT"/>
              </a:rPr>
              <a:t>do</a:t>
            </a:r>
            <a:r>
              <a:rPr dirty="0" sz="85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14141"/>
                </a:solidFill>
                <a:latin typeface="Arial MT"/>
                <a:cs typeface="Arial MT"/>
              </a:rPr>
              <a:t>Projeto</a:t>
            </a:r>
            <a:r>
              <a:rPr dirty="0" sz="85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/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Atividade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R$ </a:t>
            </a:r>
            <a:r>
              <a:rPr dirty="0" sz="850">
                <a:solidFill>
                  <a:srgbClr val="4B4B4B"/>
                </a:solidFill>
                <a:latin typeface="Arial MT"/>
                <a:cs typeface="Arial MT"/>
              </a:rPr>
              <a:t>Total</a:t>
            </a:r>
            <a:r>
              <a:rPr dirty="0" sz="850" spc="-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B4B4B"/>
                </a:solidFill>
                <a:latin typeface="Arial MT"/>
                <a:cs typeface="Arial MT"/>
              </a:rPr>
              <a:t>da</a:t>
            </a:r>
            <a:r>
              <a:rPr dirty="0" sz="850" spc="-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24242"/>
                </a:solidFill>
                <a:latin typeface="Arial MT"/>
                <a:cs typeface="Arial MT"/>
              </a:rPr>
              <a:t>Unidade</a:t>
            </a:r>
            <a:r>
              <a:rPr dirty="0" sz="850" spc="1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24242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30201" y="7480138"/>
            <a:ext cx="2907665" cy="54864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40"/>
              </a:spcBef>
            </a:pPr>
            <a:r>
              <a:rPr dirty="0" sz="800" spc="-10" b="1">
                <a:solidFill>
                  <a:srgbClr val="343434"/>
                </a:solidFill>
                <a:latin typeface="Arial"/>
                <a:cs typeface="Arial"/>
              </a:rPr>
              <a:t>Secretária</a:t>
            </a:r>
            <a:r>
              <a:rPr dirty="0" sz="800" spc="1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800" spc="-4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32323"/>
                </a:solidFill>
                <a:latin typeface="Arial"/>
                <a:cs typeface="Arial"/>
              </a:rPr>
              <a:t>Segurança</a:t>
            </a:r>
            <a:r>
              <a:rPr dirty="0" sz="800" spc="2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545454"/>
                </a:solidFill>
                <a:latin typeface="Arial"/>
                <a:cs typeface="Arial"/>
              </a:rPr>
              <a:t>e</a:t>
            </a:r>
            <a:r>
              <a:rPr dirty="0" sz="800" spc="-55" b="1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82828"/>
                </a:solidFill>
                <a:latin typeface="Arial"/>
                <a:cs typeface="Arial"/>
              </a:rPr>
              <a:t>Ordem </a:t>
            </a:r>
            <a:r>
              <a:rPr dirty="0" sz="800" spc="-10" b="1">
                <a:solidFill>
                  <a:srgbClr val="363636"/>
                </a:solidFill>
                <a:latin typeface="Arial"/>
                <a:cs typeface="Arial"/>
              </a:rPr>
              <a:t>Pública</a:t>
            </a:r>
            <a:endParaRPr sz="800">
              <a:latin typeface="Arial"/>
              <a:cs typeface="Arial"/>
            </a:endParaRPr>
          </a:p>
          <a:p>
            <a:pPr marL="15240" marR="5080" indent="-3175">
              <a:lnSpc>
                <a:spcPct val="136800"/>
              </a:lnSpc>
              <a:spcBef>
                <a:spcPts val="90"/>
              </a:spcBef>
            </a:pP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Manutenção</a:t>
            </a:r>
            <a:r>
              <a:rPr dirty="0" sz="80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OPeracionalizacão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das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Unidades</a:t>
            </a:r>
            <a:r>
              <a:rPr dirty="0" sz="800" spc="7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Administrativas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OBRIGACOES</a:t>
            </a:r>
            <a:r>
              <a:rPr dirty="0" sz="800" spc="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PATRONIAS</a:t>
            </a:r>
            <a:r>
              <a:rPr dirty="0" sz="80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INSS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/</a:t>
            </a:r>
            <a:r>
              <a:rPr dirty="0" sz="800" spc="-5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 MT"/>
                <a:cs typeface="Arial MT"/>
              </a:rPr>
              <a:t>REG. </a:t>
            </a:r>
            <a:r>
              <a:rPr dirty="0" sz="800">
                <a:solidFill>
                  <a:srgbClr val="646464"/>
                </a:solidFill>
                <a:latin typeface="Arial MT"/>
                <a:cs typeface="Arial MT"/>
              </a:rPr>
              <a:t>PROP.</a:t>
            </a:r>
            <a:r>
              <a:rPr dirty="0" sz="800" spc="-1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PREV.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48442" y="7881446"/>
            <a:ext cx="17030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Recursos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nâo</a:t>
            </a:r>
            <a:r>
              <a:rPr dirty="0" sz="800" spc="-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Vinculados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71857" y="7881446"/>
            <a:ext cx="5238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740.000,00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4" name="object 24" descr=""/>
          <p:cNvGraphicFramePr>
            <a:graphicFrameLocks noGrp="1"/>
          </p:cNvGraphicFramePr>
          <p:nvPr/>
        </p:nvGraphicFramePr>
        <p:xfrm>
          <a:off x="3936650" y="8072816"/>
          <a:ext cx="3057525" cy="450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9945"/>
                <a:gridCol w="880744"/>
              </a:tblGrid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solidFill>
                            <a:srgbClr val="545454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54545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740.000,00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7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740.000,00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36525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6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1.747.402,11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40329" y="1714500"/>
            <a:ext cx="2487168" cy="162763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2900" y="176022"/>
            <a:ext cx="738378" cy="73151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92608" y="9695688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92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93489" y="114300"/>
            <a:ext cx="3187700" cy="5727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0">
                <a:solidFill>
                  <a:srgbClr val="4D4D4D"/>
                </a:solidFill>
                <a:latin typeface="Arial MT"/>
                <a:cs typeface="Arial MT"/>
              </a:rPr>
              <a:t>PREFEITURA</a:t>
            </a:r>
            <a:r>
              <a:rPr dirty="0" sz="1250" spc="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50" spc="-30">
                <a:solidFill>
                  <a:srgbClr val="313131"/>
                </a:solidFill>
                <a:latin typeface="Arial MT"/>
                <a:cs typeface="Arial MT"/>
              </a:rPr>
              <a:t>MUNICIPAL</a:t>
            </a:r>
            <a:r>
              <a:rPr dirty="0" sz="125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1250" spc="-20">
                <a:solidFill>
                  <a:srgbClr val="5D5D5D"/>
                </a:solidFill>
                <a:latin typeface="Arial MT"/>
                <a:cs typeface="Arial MT"/>
              </a:rPr>
              <a:t>DE</a:t>
            </a:r>
            <a:r>
              <a:rPr dirty="0" sz="1250" spc="-6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1250" spc="-75">
                <a:solidFill>
                  <a:srgbClr val="424242"/>
                </a:solidFill>
                <a:latin typeface="Arial MT"/>
                <a:cs typeface="Arial MT"/>
              </a:rPr>
              <a:t>SEIZ‹.‘JPEDICA</a:t>
            </a:r>
            <a:endParaRPr sz="1250">
              <a:latin typeface="Arial MT"/>
              <a:cs typeface="Arial MT"/>
            </a:endParaRPr>
          </a:p>
          <a:p>
            <a:pPr marL="16510" marR="2020570" indent="-2540">
              <a:lnSpc>
                <a:spcPct val="123800"/>
              </a:lnSpc>
              <a:spcBef>
                <a:spcPts val="430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Rua</a:t>
            </a:r>
            <a:r>
              <a:rPr dirty="0" sz="800" spc="1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Maria</a:t>
            </a:r>
            <a:r>
              <a:rPr dirty="0" sz="800" spc="8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Lourenço,</a:t>
            </a:r>
            <a:r>
              <a:rPr dirty="0" sz="800" spc="1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Fazenda</a:t>
            </a:r>
            <a:r>
              <a:rPr dirty="0" sz="80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3048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Pãgina</a:t>
            </a:r>
            <a:r>
              <a:rPr dirty="0" spc="15"/>
              <a:t> </a:t>
            </a:r>
            <a:fld id="{81D60167-4931-47E6-BA6A-407CBD079E47}" type="slidenum">
              <a:rPr dirty="0">
                <a:solidFill>
                  <a:srgbClr val="363636"/>
                </a:solidFill>
              </a:rPr>
              <a:t>2</a:t>
            </a:fld>
            <a:r>
              <a:rPr dirty="0" spc="-20">
                <a:solidFill>
                  <a:srgbClr val="363636"/>
                </a:solidFill>
              </a:rPr>
              <a:t> </a:t>
            </a:r>
            <a:r>
              <a:rPr dirty="0">
                <a:solidFill>
                  <a:srgbClr val="313131"/>
                </a:solidFill>
              </a:rPr>
              <a:t>de</a:t>
            </a:r>
            <a:r>
              <a:rPr dirty="0" spc="1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657237" y="1156207"/>
            <a:ext cx="4692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Artigo</a:t>
            </a:r>
            <a:r>
              <a:rPr dirty="0" sz="750" spc="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3º</a:t>
            </a:r>
            <a:r>
              <a:rPr dirty="0" sz="750" spc="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64544" y="1156207"/>
            <a:ext cx="34385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Revogadas</a:t>
            </a:r>
            <a:r>
              <a:rPr dirty="0" sz="750" spc="1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750" spc="1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disposições</a:t>
            </a:r>
            <a:r>
              <a:rPr dirty="0" sz="750" spc="1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75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contrário.</a:t>
            </a:r>
            <a:r>
              <a:rPr dirty="0" sz="750" spc="1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94949"/>
                </a:solidFill>
                <a:latin typeface="Arial MT"/>
                <a:cs typeface="Arial MT"/>
              </a:rPr>
              <a:t>Pu:oIir</a:t>
            </a:r>
            <a:r>
              <a:rPr dirty="0" sz="750" spc="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..</a:t>
            </a:r>
            <a:r>
              <a:rPr dirty="0" sz="750" spc="3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 spc="-4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750" spc="-55">
                <a:solidFill>
                  <a:srgbClr val="4F4F4F"/>
                </a:solidFill>
                <a:latin typeface="Arial MT"/>
                <a:cs typeface="Arial MT"/>
              </a:rPr>
              <a:t>e</a:t>
            </a:r>
            <a:r>
              <a:rPr dirty="0" sz="750" spc="-8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e.</a:t>
            </a:r>
            <a:r>
              <a:rPr dirty="0" sz="750" spc="28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›t›xe-se</a:t>
            </a:r>
            <a:r>
              <a:rPr dirty="0" sz="750" spc="1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e</a:t>
            </a:r>
            <a:r>
              <a:rPr dirty="0" sz="750" spc="6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2025-09-03T20:01:11Z</dcterms:created>
  <dcterms:modified xsi:type="dcterms:W3CDTF">2025-09-03T20:01:11Z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