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44150"/>
  <p:notesSz cx="7340600" cy="10344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2749"/>
            <a:ext cx="6244907" cy="2169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5612"/>
            <a:ext cx="5142865" cy="2582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6233"/>
            <a:ext cx="3195923" cy="6818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6233"/>
            <a:ext cx="3195923" cy="6818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258"/>
            <a:ext cx="6612255" cy="1653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6233"/>
            <a:ext cx="6612255" cy="6818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8249"/>
            <a:ext cx="2351024" cy="516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8249"/>
            <a:ext cx="1689798" cy="516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85604" y="9700348"/>
            <a:ext cx="506021" cy="134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#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509" y="201206"/>
            <a:ext cx="718238" cy="7133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7037" y="9706743"/>
            <a:ext cx="6664325" cy="0"/>
          </a:xfrm>
          <a:custGeom>
            <a:avLst/>
            <a:gdLst/>
            <a:ahLst/>
            <a:cxnLst/>
            <a:rect l="l" t="t" r="r" b="b"/>
            <a:pathLst>
              <a:path w="6664325" h="0">
                <a:moveTo>
                  <a:pt x="0" y="0"/>
                </a:moveTo>
                <a:lnTo>
                  <a:pt x="6663915" y="0"/>
                </a:lnTo>
              </a:path>
            </a:pathLst>
          </a:custGeom>
          <a:ln w="12194">
            <a:solidFill>
              <a:srgbClr val="57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7037" y="1076154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70015" y="0"/>
                </a:lnTo>
              </a:path>
            </a:pathLst>
          </a:custGeom>
          <a:ln w="12194">
            <a:solidFill>
              <a:srgbClr val="5B5B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9779" y="6996538"/>
            <a:ext cx="521523" cy="10060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45506" y="9749425"/>
            <a:ext cx="269911" cy="5487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6303" y="9484196"/>
            <a:ext cx="247037" cy="7316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94285" y="72659"/>
            <a:ext cx="3181985" cy="58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1200" spc="7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200" spc="5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1200" spc="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46464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710"/>
              </a:spcBef>
            </a:pP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Maria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Lourenço,</a:t>
            </a:r>
            <a:r>
              <a:rPr dirty="0" sz="850" spc="-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F3F3F"/>
                </a:solidFill>
                <a:latin typeface="Arial MT"/>
                <a:cs typeface="Arial MT"/>
              </a:rPr>
              <a:t>18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50" spc="-85">
                <a:solidFill>
                  <a:srgbClr val="313131"/>
                </a:solidFill>
                <a:latin typeface="Arial MT"/>
                <a:cs typeface="Arial MT"/>
              </a:rPr>
              <a:t>Fazenda</a:t>
            </a:r>
            <a:r>
              <a:rPr dirty="0" sz="950" spc="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>
                <a:solidFill>
                  <a:srgbClr val="2F2F2F"/>
                </a:solidFill>
              </a:rPr>
              <a:t>Pàgina</a:t>
            </a:r>
            <a:r>
              <a:rPr dirty="0" spc="-5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1</a:t>
            </a:fld>
            <a:r>
              <a:rPr dirty="0" spc="-75">
                <a:solidFill>
                  <a:srgbClr val="34343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</a:t>
            </a:r>
            <a:r>
              <a:rPr dirty="0" spc="-5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424242"/>
                </a:solidFill>
              </a:rPr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3925173" y="1301500"/>
            <a:ext cx="2954655" cy="708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5855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Decreto</a:t>
            </a:r>
            <a:r>
              <a:rPr dirty="0" sz="8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14141"/>
                </a:solidFill>
                <a:latin typeface="Arial MT"/>
                <a:cs typeface="Arial MT"/>
              </a:rPr>
              <a:t>2520</a:t>
            </a:r>
            <a:r>
              <a:rPr dirty="0" sz="85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3</a:t>
            </a:r>
            <a:r>
              <a:rPr dirty="0" sz="850" spc="3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50" spc="1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janeiro,</a:t>
            </a:r>
            <a:r>
              <a:rPr dirty="0" sz="8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850">
              <a:latin typeface="Arial MT"/>
              <a:cs typeface="Arial MT"/>
            </a:endParaRPr>
          </a:p>
          <a:p>
            <a:pPr marL="12700" marR="41910" indent="635">
              <a:lnSpc>
                <a:spcPts val="900"/>
              </a:lnSpc>
            </a:pPr>
            <a:r>
              <a:rPr dirty="0" sz="850" spc="-40">
                <a:solidFill>
                  <a:srgbClr val="484848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8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A3A3A"/>
                </a:solidFill>
                <a:latin typeface="Arial MT"/>
                <a:cs typeface="Arial MT"/>
              </a:rPr>
              <a:t>suplementar</a:t>
            </a:r>
            <a:r>
              <a:rPr dirty="0" sz="850" spc="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44444"/>
                </a:solidFill>
                <a:latin typeface="Arial MT"/>
                <a:cs typeface="Arial MT"/>
              </a:rPr>
              <a:t>no</a:t>
            </a:r>
            <a:r>
              <a:rPr dirty="0" sz="85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B4B4B"/>
                </a:solidFill>
                <a:latin typeface="Arial MT"/>
                <a:cs typeface="Arial MT"/>
              </a:rPr>
              <a:t>valor</a:t>
            </a:r>
            <a:r>
              <a:rPr dirty="0" sz="85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R$4.015.162,98,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para </a:t>
            </a:r>
            <a:r>
              <a:rPr dirty="0" sz="850" spc="-10">
                <a:solidFill>
                  <a:srgbClr val="505050"/>
                </a:solidFill>
                <a:latin typeface="Arial MT"/>
                <a:cs typeface="Arial MT"/>
              </a:rPr>
              <a:t>fins</a:t>
            </a:r>
            <a:r>
              <a:rPr dirty="0" sz="850" spc="-5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64646"/>
                </a:solidFill>
                <a:latin typeface="Arial MT"/>
                <a:cs typeface="Arial MT"/>
              </a:rPr>
              <a:t>se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especifica</a:t>
            </a:r>
            <a:r>
              <a:rPr dirty="0" sz="8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B3B3B"/>
                </a:solidFill>
                <a:latin typeface="Arial MT"/>
                <a:cs typeface="Arial MT"/>
              </a:rPr>
              <a:t>outras</a:t>
            </a:r>
            <a:r>
              <a:rPr dirty="0" sz="85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26648" y="2496550"/>
            <a:ext cx="6481445" cy="97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6610">
              <a:lnSpc>
                <a:spcPct val="144700"/>
              </a:lnSpc>
              <a:spcBef>
                <a:spcPts val="100"/>
              </a:spcBef>
            </a:pP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PREFEITO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MUNICIPAL,</a:t>
            </a:r>
            <a:r>
              <a:rPr dirty="0" sz="8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Arial MT"/>
                <a:cs typeface="Arial MT"/>
              </a:rPr>
              <a:t>uso</a:t>
            </a:r>
            <a:r>
              <a:rPr dirty="0" sz="8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suas</a:t>
            </a:r>
            <a:r>
              <a:rPr dirty="0" sz="8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05050"/>
                </a:solidFill>
                <a:latin typeface="Arial MT"/>
                <a:cs typeface="Arial MT"/>
              </a:rPr>
              <a:t>atribuiçôes</a:t>
            </a:r>
            <a:r>
              <a:rPr dirty="0" sz="850" spc="5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legais,</a:t>
            </a:r>
            <a:r>
              <a:rPr dirty="0" sz="85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constitucionais</a:t>
            </a:r>
            <a:r>
              <a:rPr dirty="0" sz="85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acordo</a:t>
            </a:r>
            <a:r>
              <a:rPr dirty="0" sz="85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com</a:t>
            </a:r>
            <a:r>
              <a:rPr dirty="0" sz="85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B6B6B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Ihe</a:t>
            </a:r>
            <a:r>
              <a:rPr dirty="0" sz="8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confere</a:t>
            </a:r>
            <a:r>
              <a:rPr dirty="0" sz="8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8”</a:t>
            </a:r>
            <a:r>
              <a:rPr dirty="0" sz="850" spc="1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D3D3D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LEI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N"</a:t>
            </a:r>
            <a:r>
              <a:rPr dirty="0" sz="85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823/2023</a:t>
            </a:r>
            <a:r>
              <a:rPr dirty="0" sz="85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A3A3A"/>
                </a:solidFill>
                <a:latin typeface="Arial MT"/>
                <a:cs typeface="Arial MT"/>
              </a:rPr>
              <a:t>datada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21/12/2023,</a:t>
            </a:r>
            <a:r>
              <a:rPr dirty="0" sz="8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publicada</a:t>
            </a:r>
            <a:r>
              <a:rPr dirty="0" sz="8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em</a:t>
            </a:r>
            <a:r>
              <a:rPr dirty="0" sz="850" spc="1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B2B2B"/>
                </a:solidFill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60">
                <a:solidFill>
                  <a:srgbClr val="424242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">
                <a:solidFill>
                  <a:srgbClr val="424242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5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5D5D5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5D5D5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4B4B4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solidFill>
                  <a:srgbClr val="4B4B4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63636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0">
                <a:solidFill>
                  <a:srgbClr val="363636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4B4B4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10">
                <a:solidFill>
                  <a:srgbClr val="4B4B4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545454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solidFill>
                  <a:srgbClr val="545454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85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</a:pPr>
            <a:r>
              <a:rPr dirty="0" sz="850" spc="-35">
                <a:solidFill>
                  <a:srgbClr val="414141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25252"/>
                </a:solidFill>
                <a:latin typeface="Arial MT"/>
                <a:cs typeface="Arial MT"/>
              </a:rPr>
              <a:t>1º</a:t>
            </a:r>
            <a:r>
              <a:rPr dirty="0" sz="850" spc="-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5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65656"/>
                </a:solidFill>
                <a:latin typeface="Arial MT"/>
                <a:cs typeface="Arial MT"/>
              </a:rPr>
              <a:t>Fica</a:t>
            </a:r>
            <a:r>
              <a:rPr dirty="0" sz="850" spc="-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aberto</a:t>
            </a:r>
            <a:r>
              <a:rPr dirty="0" sz="8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85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seguintes</a:t>
            </a:r>
            <a:r>
              <a:rPr dirty="0" sz="8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95959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0900" y="4193097"/>
            <a:ext cx="2693035" cy="38227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u="sng" sz="850">
                <a:solidFill>
                  <a:srgbClr val="333333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Dotac</a:t>
            </a:r>
            <a:r>
              <a:rPr dirty="0" u="sng" sz="850" spc="210">
                <a:solidFill>
                  <a:srgbClr val="333333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33333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es</a:t>
            </a:r>
            <a:r>
              <a:rPr dirty="0" u="sng" sz="850" spc="-25">
                <a:solidFill>
                  <a:srgbClr val="333333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313131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solidFill>
                  <a:srgbClr val="313131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dirty="0" sz="850" spc="75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850" spc="16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50" spc="9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850" spc="1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105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50" spc="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7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80017" y="4598625"/>
          <a:ext cx="6585584" cy="2837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5085080"/>
                <a:gridCol w="699134"/>
              </a:tblGrid>
              <a:tr h="149225">
                <a:tc>
                  <a:txBody>
                    <a:bodyPr/>
                    <a:lstStyle/>
                    <a:p>
                      <a:pPr marL="3619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Operacionalizaçio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9304" algn="l"/>
                        </a:tabLst>
                      </a:pP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50" spc="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JU</a:t>
                      </a:r>
                      <a:r>
                        <a:rPr dirty="0" sz="850" spc="-13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ÂÍDICA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4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baseline="3267" sz="1275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8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1.951.696,98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637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9304" algn="l"/>
                        </a:tabLst>
                      </a:pPr>
                      <a:r>
                        <a:rPr dirty="0" sz="85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baseline="3267" sz="1275" spc="-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baseline="3267" sz="1275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113.466,00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2.065.162,98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2.065.162,98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7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Sgwiçoo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2.037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lluminaçáo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Pública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327400" algn="l"/>
                        </a:tabLst>
                      </a:pPr>
                      <a:r>
                        <a:rPr dirty="0" sz="85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EJERCICIOS</a:t>
                      </a:r>
                      <a:r>
                        <a:rPr dirty="0" sz="850" spc="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086" sz="135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COSIP</a:t>
                      </a:r>
                      <a:endParaRPr baseline="3086" sz="13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351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59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6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50" spc="-5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50" spc="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50" spc="-3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marL="28365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8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31750">
                        <a:lnSpc>
                          <a:spcPct val="100000"/>
                        </a:lnSpc>
                      </a:pPr>
                      <a:r>
                        <a:rPr dirty="0" sz="850" spc="-7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1.000.000,00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9215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01.16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50" spc="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Prefeito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2.832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50" spc="7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8035" algn="l"/>
                        </a:tabLst>
                      </a:pP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21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1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2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950.000,00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36595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4.015.162,98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33146" y="7493208"/>
            <a:ext cx="5983605" cy="28765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77520" marR="5080" indent="-465455">
              <a:lnSpc>
                <a:spcPct val="102400"/>
              </a:lnSpc>
              <a:spcBef>
                <a:spcPts val="75"/>
              </a:spcBef>
            </a:pP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Artigo </a:t>
            </a:r>
            <a:r>
              <a:rPr dirty="0" sz="850" spc="-45">
                <a:solidFill>
                  <a:srgbClr val="4F4F4F"/>
                </a:solidFill>
                <a:latin typeface="Arial MT"/>
                <a:cs typeface="Arial MT"/>
              </a:rPr>
              <a:t>2º</a:t>
            </a:r>
            <a:r>
              <a:rPr dirty="0" sz="85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95959"/>
                </a:solidFill>
                <a:latin typeface="Arial MT"/>
                <a:cs typeface="Arial MT"/>
              </a:rPr>
              <a:t>As</a:t>
            </a:r>
            <a:r>
              <a:rPr dirty="0" sz="850" spc="-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decorrentes</a:t>
            </a:r>
            <a:r>
              <a:rPr dirty="0" sz="85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abertura</a:t>
            </a:r>
            <a:r>
              <a:rPr dirty="0" sz="8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5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45454"/>
                </a:solidFill>
                <a:latin typeface="Arial MT"/>
                <a:cs typeface="Arial MT"/>
              </a:rPr>
              <a:t>presente</a:t>
            </a:r>
            <a:r>
              <a:rPr dirty="0" sz="85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E5E5E"/>
                </a:solidFill>
                <a:latin typeface="Arial MT"/>
                <a:cs typeface="Arial MT"/>
              </a:rPr>
              <a:t>crécIito</a:t>
            </a:r>
            <a:r>
              <a:rPr dirty="0" sz="850" spc="2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suplementar,</a:t>
            </a:r>
            <a:r>
              <a:rPr dirty="0" sz="85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D3D3D"/>
                </a:solidFill>
                <a:latin typeface="Arial MT"/>
                <a:cs typeface="Arial MT"/>
              </a:rPr>
              <a:t>serão</a:t>
            </a:r>
            <a:r>
              <a:rPr dirty="0" sz="8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cobertas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D5D5D"/>
                </a:solidFill>
                <a:latin typeface="Arial MT"/>
                <a:cs typeface="Arial MT"/>
              </a:rPr>
              <a:t>com</a:t>
            </a:r>
            <a:r>
              <a:rPr dirty="0" sz="85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trata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565656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parágrafo</a:t>
            </a:r>
            <a:r>
              <a:rPr dirty="0" sz="8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85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Lei</a:t>
            </a:r>
            <a:r>
              <a:rPr dirty="0" sz="85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50" spc="-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4.320/64,</a:t>
            </a:r>
            <a:r>
              <a:rPr dirty="0" sz="8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06060"/>
                </a:solidFill>
                <a:latin typeface="Arial MT"/>
                <a:cs typeface="Arial MT"/>
              </a:rPr>
              <a:t>Inciso </a:t>
            </a:r>
            <a:r>
              <a:rPr dirty="0" sz="850" spc="-20">
                <a:solidFill>
                  <a:srgbClr val="606060"/>
                </a:solidFill>
                <a:latin typeface="Arial MT"/>
                <a:cs typeface="Arial MT"/>
              </a:rPr>
              <a:t>III</a:t>
            </a:r>
            <a:r>
              <a:rPr dirty="0" sz="850" spc="-20">
                <a:solidFill>
                  <a:srgbClr val="707070"/>
                </a:solidFill>
                <a:latin typeface="Arial MT"/>
                <a:cs typeface="Arial MT"/>
              </a:rPr>
              <a:t>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10418" y="7842272"/>
            <a:ext cx="165100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200"/>
              </a:lnSpc>
              <a:spcBef>
                <a:spcPts val="100"/>
              </a:spcBef>
            </a:pPr>
            <a:r>
              <a:rPr dirty="0" sz="850" spc="-25">
                <a:solidFill>
                  <a:srgbClr val="3F3F3F"/>
                </a:solidFill>
                <a:latin typeface="Arial MT"/>
                <a:cs typeface="Arial MT"/>
              </a:rPr>
              <a:t>Inciso:</a:t>
            </a:r>
            <a:r>
              <a:rPr dirty="0" sz="8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65656"/>
                </a:solidFill>
                <a:latin typeface="Arial MT"/>
                <a:cs typeface="Arial MT"/>
              </a:rPr>
              <a:t>ll</a:t>
            </a:r>
            <a:r>
              <a:rPr dirty="0" sz="850" spc="5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Excesso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494949"/>
                </a:solidFill>
                <a:latin typeface="Arial MT"/>
                <a:cs typeface="Arial MT"/>
              </a:rPr>
              <a:t>III</a:t>
            </a:r>
            <a:r>
              <a:rPr dirty="0" sz="850" spc="-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5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Anulação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6325" y="8205552"/>
            <a:ext cx="2696210" cy="37973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sng" sz="850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15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2D2D2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2D2D2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305"/>
              </a:spcBef>
            </a:pPr>
            <a:r>
              <a:rPr dirty="0" sz="1000" spc="-1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80442" y="7842272"/>
            <a:ext cx="748030" cy="3917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R$4.015.162,98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$4.015.162,98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3667" y="8546500"/>
            <a:ext cx="3613150" cy="5334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9"/>
              </a:spcBef>
              <a:tabLst>
                <a:tab pos="838835" algn="l"/>
              </a:tabLst>
            </a:pPr>
            <a:r>
              <a:rPr dirty="0" baseline="3267" sz="1275" spc="-15" b="1">
                <a:solidFill>
                  <a:srgbClr val="2B2B2B"/>
                </a:solidFill>
                <a:latin typeface="Arial"/>
                <a:cs typeface="Arial"/>
              </a:rPr>
              <a:t>01.13</a:t>
            </a:r>
            <a:r>
              <a:rPr dirty="0" baseline="3267" sz="1275" b="1">
                <a:solidFill>
                  <a:srgbClr val="2B2B2B"/>
                </a:solidFill>
                <a:latin typeface="Arial"/>
                <a:cs typeface="Arial"/>
              </a:rPr>
              <a:t>	</a:t>
            </a:r>
            <a:r>
              <a:rPr dirty="0" baseline="3267" sz="1275" spc="-52" b="1">
                <a:solidFill>
                  <a:srgbClr val="343434"/>
                </a:solidFill>
                <a:latin typeface="Arial"/>
                <a:cs typeface="Arial"/>
              </a:rPr>
              <a:t>Secretaria</a:t>
            </a:r>
            <a:r>
              <a:rPr dirty="0" baseline="3267" sz="1275" spc="112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baseline="3267" sz="1275" spc="-52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baseline="3267" sz="1275" spc="82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baseline="3267" sz="1275" spc="-52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baseline="3267" sz="1275" spc="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baseline="6535" sz="1275" b="1">
                <a:solidFill>
                  <a:srgbClr val="2D2D2D"/>
                </a:solidFill>
                <a:latin typeface="Arial"/>
                <a:cs typeface="Arial"/>
              </a:rPr>
              <a:t>Sewi</a:t>
            </a:r>
            <a:r>
              <a:rPr dirty="0" sz="850" b="1">
                <a:solidFill>
                  <a:srgbClr val="2D2D2D"/>
                </a:solidFill>
                <a:latin typeface="Arial"/>
                <a:cs typeface="Arial"/>
              </a:rPr>
              <a:t>s•</a:t>
            </a:r>
            <a:r>
              <a:rPr dirty="0" baseline="6535" sz="1275" b="1">
                <a:solidFill>
                  <a:srgbClr val="2D2D2D"/>
                </a:solidFill>
                <a:latin typeface="Arial"/>
                <a:cs typeface="Arial"/>
              </a:rPr>
              <a:t>s</a:t>
            </a:r>
            <a:r>
              <a:rPr dirty="0" baseline="6535" sz="1275" spc="-104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baseline="3267" sz="1275" spc="-15">
                <a:solidFill>
                  <a:srgbClr val="313131"/>
                </a:solidFill>
                <a:latin typeface="Arial MT"/>
                <a:cs typeface="Arial MT"/>
              </a:rPr>
              <a:t>Públicos</a:t>
            </a:r>
            <a:endParaRPr baseline="3267" sz="1275">
              <a:latin typeface="Arial MT"/>
              <a:cs typeface="Arial MT"/>
            </a:endParaRPr>
          </a:p>
          <a:p>
            <a:pPr marL="39370">
              <a:lnSpc>
                <a:spcPct val="100000"/>
              </a:lnSpc>
              <a:spcBef>
                <a:spcPts val="315"/>
              </a:spcBef>
              <a:tabLst>
                <a:tab pos="832485" algn="l"/>
              </a:tabLst>
            </a:pPr>
            <a:r>
              <a:rPr dirty="0" sz="850" spc="-10">
                <a:solidFill>
                  <a:srgbClr val="414141"/>
                </a:solidFill>
                <a:latin typeface="Arial MT"/>
                <a:cs typeface="Arial MT"/>
              </a:rPr>
              <a:t>2.037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	</a:t>
            </a:r>
            <a:r>
              <a:rPr dirty="0" sz="850" spc="-35">
                <a:solidFill>
                  <a:srgbClr val="424242"/>
                </a:solidFill>
                <a:latin typeface="Arial MT"/>
                <a:cs typeface="Arial MT"/>
              </a:rPr>
              <a:t>Iluminação</a:t>
            </a:r>
            <a:r>
              <a:rPr dirty="0" sz="85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F3F3F"/>
                </a:solidFill>
                <a:latin typeface="Arial MT"/>
                <a:cs typeface="Arial MT"/>
              </a:rPr>
              <a:t>Pública</a:t>
            </a:r>
            <a:endParaRPr sz="8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310"/>
              </a:spcBef>
              <a:tabLst>
                <a:tab pos="834390" algn="l"/>
              </a:tabLst>
            </a:pP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3.3.9.0.39.05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	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DEMAIS</a:t>
            </a:r>
            <a:r>
              <a:rPr dirty="0" sz="85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24242"/>
                </a:solidFill>
                <a:latin typeface="Arial MT"/>
                <a:cs typeface="Arial MT"/>
              </a:rPr>
              <a:t>SERVICOS</a:t>
            </a:r>
            <a:r>
              <a:rPr dirty="0" sz="8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707070"/>
                </a:solidFill>
                <a:latin typeface="Arial MT"/>
                <a:cs typeface="Arial MT"/>
              </a:rPr>
              <a:t>-</a:t>
            </a:r>
            <a:r>
              <a:rPr dirty="0" sz="850" spc="1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94949"/>
                </a:solidFill>
                <a:latin typeface="Arial MT"/>
                <a:cs typeface="Arial MT"/>
              </a:rPr>
              <a:t>PESSOA</a:t>
            </a:r>
            <a:r>
              <a:rPr dirty="0" sz="85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25252"/>
                </a:solidFill>
                <a:latin typeface="Arial MT"/>
                <a:cs typeface="Arial MT"/>
              </a:rPr>
              <a:t>JURÍDICA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14871" y="8924526"/>
            <a:ext cx="3378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505050"/>
                </a:solidFill>
                <a:latin typeface="Arial MT"/>
                <a:cs typeface="Arial MT"/>
              </a:rPr>
              <a:t>COSIP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23644" y="9035800"/>
            <a:ext cx="1494790" cy="400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47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3D3D3D"/>
                </a:solidFill>
                <a:latin typeface="Arial"/>
                <a:cs typeface="Arial"/>
              </a:rPr>
              <a:t>Total</a:t>
            </a:r>
            <a:r>
              <a:rPr dirty="0" sz="850" spc="-2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50" spc="-60" b="1">
                <a:solidFill>
                  <a:srgbClr val="595959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424242"/>
                </a:solidFill>
                <a:latin typeface="Arial"/>
                <a:cs typeface="Arial"/>
              </a:rPr>
              <a:t>Projeto</a:t>
            </a:r>
            <a:r>
              <a:rPr dirty="0" sz="850" spc="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444444"/>
                </a:solidFill>
                <a:latin typeface="Arial"/>
                <a:cs typeface="Arial"/>
              </a:rPr>
              <a:t>/</a:t>
            </a:r>
            <a:r>
              <a:rPr dirty="0" sz="850" spc="-4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282828"/>
                </a:solidFill>
                <a:latin typeface="Arial"/>
                <a:cs typeface="Arial"/>
              </a:rPr>
              <a:t>Atividade</a:t>
            </a:r>
            <a:r>
              <a:rPr dirty="0" sz="8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Arial MT"/>
                <a:cs typeface="Arial MT"/>
              </a:rPr>
              <a:t>R$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Total</a:t>
            </a:r>
            <a:r>
              <a:rPr dirty="0" sz="85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85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Unidade</a:t>
            </a:r>
            <a:r>
              <a:rPr dirty="0" sz="850" spc="1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95697" y="9432118"/>
            <a:ext cx="11722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3A3A3A"/>
                </a:solidFill>
                <a:latin typeface="Arial MT"/>
                <a:cs typeface="Arial MT"/>
              </a:rPr>
              <a:t>Reserva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50" spc="-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A3A3A"/>
                </a:solidFill>
                <a:latin typeface="Arial MT"/>
                <a:cs typeface="Arial MT"/>
              </a:rPr>
              <a:t>Contlgência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50500" y="8889468"/>
            <a:ext cx="605155" cy="54673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850" spc="-120">
                <a:solidFill>
                  <a:srgbClr val="3B3B3B"/>
                </a:solidFill>
                <a:latin typeface="Arial Black"/>
                <a:cs typeface="Arial Black"/>
              </a:rPr>
              <a:t>1.000.000.00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50" spc="-165">
                <a:solidFill>
                  <a:srgbClr val="2A2A2A"/>
                </a:solidFill>
                <a:latin typeface="Arial Black"/>
                <a:cs typeface="Arial Black"/>
              </a:rPr>
              <a:t>1.000.0OO,OO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80">
                <a:solidFill>
                  <a:srgbClr val="2F2F2F"/>
                </a:solidFill>
                <a:latin typeface="Arial Black"/>
                <a:cs typeface="Arial Black"/>
              </a:rPr>
              <a:t>1.000.OOO,OO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252491" y="3709303"/>
            <a:ext cx="2585085" cy="1875789"/>
            <a:chOff x="3252491" y="3709303"/>
            <a:chExt cx="2585085" cy="187578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52491" y="4605756"/>
              <a:ext cx="462027" cy="97878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05371" y="3709303"/>
              <a:ext cx="2131731" cy="1321811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642" y="178374"/>
            <a:ext cx="722776" cy="736372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256173" y="9688710"/>
            <a:ext cx="3202305" cy="0"/>
          </a:xfrm>
          <a:custGeom>
            <a:avLst/>
            <a:gdLst/>
            <a:ahLst/>
            <a:cxnLst/>
            <a:rect l="l" t="t" r="r" b="b"/>
            <a:pathLst>
              <a:path w="3202304" h="0">
                <a:moveTo>
                  <a:pt x="0" y="0"/>
                </a:moveTo>
                <a:lnTo>
                  <a:pt x="3202172" y="0"/>
                </a:lnTo>
              </a:path>
            </a:pathLst>
          </a:custGeom>
          <a:ln w="12196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513240" y="9688710"/>
            <a:ext cx="3406775" cy="0"/>
          </a:xfrm>
          <a:custGeom>
            <a:avLst/>
            <a:gdLst/>
            <a:ahLst/>
            <a:cxnLst/>
            <a:rect l="l" t="t" r="r" b="b"/>
            <a:pathLst>
              <a:path w="3406775" h="0">
                <a:moveTo>
                  <a:pt x="0" y="0"/>
                </a:moveTo>
                <a:lnTo>
                  <a:pt x="3406502" y="0"/>
                </a:lnTo>
              </a:path>
            </a:pathLst>
          </a:custGeom>
          <a:ln w="12196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2616631" y="3712353"/>
            <a:ext cx="1955164" cy="1887855"/>
            <a:chOff x="2616631" y="3712353"/>
            <a:chExt cx="1955164" cy="1887855"/>
          </a:xfrm>
        </p:grpSpPr>
        <p:sp>
          <p:nvSpPr>
            <p:cNvPr id="9" name="object 9" descr=""/>
            <p:cNvSpPr/>
            <p:nvPr/>
          </p:nvSpPr>
          <p:spPr>
            <a:xfrm>
              <a:off x="3706895" y="3712353"/>
              <a:ext cx="0" cy="1887855"/>
            </a:xfrm>
            <a:custGeom>
              <a:avLst/>
              <a:gdLst/>
              <a:ahLst/>
              <a:cxnLst/>
              <a:rect l="l" t="t" r="r" b="b"/>
              <a:pathLst>
                <a:path w="0" h="1887854">
                  <a:moveTo>
                    <a:pt x="0" y="188743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4F548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616631" y="4613379"/>
              <a:ext cx="1955164" cy="0"/>
            </a:xfrm>
            <a:custGeom>
              <a:avLst/>
              <a:gdLst/>
              <a:ahLst/>
              <a:cxnLst/>
              <a:rect l="l" t="t" r="r" b="b"/>
              <a:pathLst>
                <a:path w="1955164" h="0">
                  <a:moveTo>
                    <a:pt x="0" y="0"/>
                  </a:moveTo>
                  <a:lnTo>
                    <a:pt x="1954850" y="0"/>
                  </a:lnTo>
                </a:path>
              </a:pathLst>
            </a:custGeom>
            <a:ln w="3175">
              <a:solidFill>
                <a:srgbClr val="4F548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247024" y="1085499"/>
            <a:ext cx="6660515" cy="0"/>
          </a:xfrm>
          <a:custGeom>
            <a:avLst/>
            <a:gdLst/>
            <a:ahLst/>
            <a:cxnLst/>
            <a:rect l="l" t="t" r="r" b="b"/>
            <a:pathLst>
              <a:path w="6660515" h="0">
                <a:moveTo>
                  <a:pt x="0" y="0"/>
                </a:moveTo>
                <a:lnTo>
                  <a:pt x="6660519" y="0"/>
                </a:lnTo>
              </a:path>
            </a:pathLst>
          </a:custGeom>
          <a:ln w="27442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30898" y="4244431"/>
            <a:ext cx="224152" cy="370473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55764" y="113838"/>
            <a:ext cx="317627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83838"/>
                </a:solidFill>
                <a:latin typeface="Arial MT"/>
                <a:cs typeface="Arial MT"/>
              </a:rPr>
              <a:t>PREFEITURA</a:t>
            </a:r>
            <a:r>
              <a:rPr dirty="0" sz="1200" spc="1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12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3D3D3D"/>
                </a:solidFill>
                <a:latin typeface="Arial MT"/>
                <a:cs typeface="Arial MT"/>
              </a:rPr>
              <a:t>SEFTÜPEDICA</a:t>
            </a:r>
            <a:endParaRPr sz="1200">
              <a:latin typeface="Arial MT"/>
              <a:cs typeface="Arial MT"/>
            </a:endParaRPr>
          </a:p>
          <a:p>
            <a:pPr marL="15875" marR="2006600">
              <a:lnSpc>
                <a:spcPct val="123800"/>
              </a:lnSpc>
              <a:spcBef>
                <a:spcPts val="53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Rua</a:t>
            </a:r>
            <a:r>
              <a:rPr dirty="0" sz="800" spc="9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Maria</a:t>
            </a:r>
            <a:r>
              <a:rPr dirty="0" sz="800" spc="9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Lourenço,</a:t>
            </a:r>
            <a:r>
              <a:rPr dirty="0" sz="80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Fazenda</a:t>
            </a:r>
            <a:r>
              <a:rPr dirty="0" sz="80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38098" y="9695775"/>
            <a:ext cx="292100" cy="11811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40">
                <a:solidFill>
                  <a:srgbClr val="494949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420258" y="9695775"/>
            <a:ext cx="51435" cy="11811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50">
                <a:solidFill>
                  <a:srgbClr val="6E6E6E"/>
                </a:solidFill>
                <a:latin typeface="Arial MT"/>
                <a:cs typeface="Arial MT"/>
              </a:rPr>
              <a:t>"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Pãgina</a:t>
            </a:r>
            <a:r>
              <a:rPr dirty="0" spc="20"/>
              <a:t> </a:t>
            </a:r>
            <a:fld id="{81D60167-4931-47E6-BA6A-407CBD079E47}" type="slidenum">
              <a:rPr dirty="0" spc="-40">
                <a:solidFill>
                  <a:srgbClr val="646464"/>
                </a:solidFill>
              </a:rPr>
              <a:t>2</a:t>
            </a:fld>
            <a:r>
              <a:rPr dirty="0" spc="-15">
                <a:solidFill>
                  <a:srgbClr val="646464"/>
                </a:solidFill>
              </a:rPr>
              <a:t> </a:t>
            </a:r>
            <a:r>
              <a:rPr dirty="0" spc="-50"/>
              <a:t>de</a:t>
            </a:r>
            <a:r>
              <a:rPr dirty="0" spc="5"/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290034" y="1859952"/>
            <a:ext cx="2694305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10">
                <a:solidFill>
                  <a:srgbClr val="282828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30">
                <a:solidFill>
                  <a:srgbClr val="282828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2F2F2F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Anuladas</a:t>
            </a:r>
            <a:endParaRPr sz="85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320"/>
              </a:spcBef>
            </a:pP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PREFEITURA</a:t>
            </a:r>
            <a:r>
              <a:rPr dirty="0" sz="950" spc="29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D3D3D"/>
                </a:solidFill>
                <a:latin typeface="Arial MT"/>
                <a:cs typeface="Arial MT"/>
              </a:rPr>
              <a:t>MUNICIPAL</a:t>
            </a:r>
            <a:r>
              <a:rPr dirty="0" sz="950" spc="18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950" spc="1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393773" y="2248566"/>
          <a:ext cx="6579870" cy="979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2188844"/>
                <a:gridCol w="2891154"/>
                <a:gridCol w="700404"/>
              </a:tblGrid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ts val="975"/>
                        </a:lnSpc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0’t.90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baseline="3267" sz="1275" spc="-6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Reset</a:t>
                      </a:r>
                      <a:r>
                        <a:rPr dirty="0" baseline="3267" sz="1275" spc="-10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va</a:t>
                      </a:r>
                      <a:r>
                        <a:rPr dirty="0" baseline="3267" sz="1275" spc="-5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ont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'ee</a:t>
                      </a:r>
                      <a:r>
                        <a:rPr dirty="0" baseline="6535" sz="127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ncia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9.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000"/>
                        </a:lnSpc>
                        <a:spcBef>
                          <a:spcPts val="110"/>
                        </a:spcBef>
                      </a:pPr>
                      <a:r>
                        <a:rPr dirty="0" sz="850" spc="-4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Contigência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229"/>
                        </a:spcBef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9.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000"/>
                        </a:lnSpc>
                        <a:spcBef>
                          <a:spcPts val="229"/>
                        </a:spcBef>
                      </a:pPr>
                      <a:r>
                        <a:rPr dirty="0" sz="850" spc="-4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-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CONTINGÊNCIA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1360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Recursos</a:t>
                      </a:r>
                      <a:r>
                        <a:rPr dirty="0" sz="850" spc="6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nao</a:t>
                      </a:r>
                      <a:r>
                        <a:rPr dirty="0" sz="850" spc="1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Vinculados</a:t>
                      </a:r>
                      <a:r>
                        <a:rPr dirty="0" sz="850" spc="9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6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8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ImDOsto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7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3.015.162.98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26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15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00" spc="3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4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900" spc="-5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3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900" spc="5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4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900" spc="-6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3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900" spc="3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3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10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3.015.162,98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26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3.015.162,98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5405">
                        <a:lnSpc>
                          <a:spcPts val="99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9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99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4.015.162,98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627883" y="3297671"/>
            <a:ext cx="4718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3º</a:t>
            </a:r>
            <a:r>
              <a:rPr dirty="0" sz="800" spc="-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07330" y="3297671"/>
            <a:ext cx="349757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Revogadas</a:t>
            </a:r>
            <a:r>
              <a:rPr dirty="0" sz="800" spc="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disposi</a:t>
            </a:r>
            <a:r>
              <a:rPr dirty="0" baseline="-10416" sz="1200" spc="-15">
                <a:solidFill>
                  <a:srgbClr val="383838"/>
                </a:solidFill>
                <a:latin typeface="Arial MT"/>
                <a:cs typeface="Arial MT"/>
              </a:rPr>
              <a:t>s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ões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con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lrário.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se,</a:t>
            </a:r>
            <a:r>
              <a:rPr dirty="0" sz="800" spc="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se</a:t>
            </a:r>
            <a:r>
              <a:rPr dirty="0" sz="800" spc="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cumpra</a:t>
            </a:r>
            <a:r>
              <a:rPr dirty="0" sz="800" spc="10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21056" y="4041413"/>
            <a:ext cx="97790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Gabinete</a:t>
            </a:r>
            <a:r>
              <a:rPr dirty="0" sz="8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26262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65656"/>
                </a:solidFill>
                <a:latin typeface="Arial MT"/>
                <a:cs typeface="Arial MT"/>
              </a:rPr>
              <a:t>Prefeito,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2025-09-09T17:25:06Z</dcterms:created>
  <dcterms:modified xsi:type="dcterms:W3CDTF">2025-09-09T17:25:06Z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2025-09-09T00:00:00Z</vt:filetime>
  </property>
  <property fmtid="{D5CDD505-2E9C-101B-9397-08002B2CF9AE}" pid="5" name="Producer">
    <vt:lpwstr>www.ilovepdf.com</vt:lpwstr>
  </property>
</Properties>
</file>