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A3A3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4343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A3A3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4343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A3A3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4343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A3A3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4343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A3A3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4343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07087" y="9746207"/>
            <a:ext cx="299719" cy="110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A3A3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61647" y="9730216"/>
            <a:ext cx="498475" cy="140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4343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0322" y="187327"/>
            <a:ext cx="740664" cy="7356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28600" y="9705242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83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28600" y="1095790"/>
            <a:ext cx="6657340" cy="0"/>
          </a:xfrm>
          <a:custGeom>
            <a:avLst/>
            <a:gdLst/>
            <a:ahLst/>
            <a:cxnLst/>
            <a:rect l="l" t="t" r="r" b="b"/>
            <a:pathLst>
              <a:path w="6657340" h="0">
                <a:moveTo>
                  <a:pt x="0" y="0"/>
                </a:moveTo>
                <a:lnTo>
                  <a:pt x="6656832" y="0"/>
                </a:lnTo>
              </a:path>
            </a:pathLst>
          </a:custGeom>
          <a:ln w="15229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90078" y="84010"/>
            <a:ext cx="3176270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3B3B3B"/>
                </a:solidFill>
                <a:latin typeface="Arial"/>
                <a:cs typeface="Arial"/>
              </a:rPr>
              <a:t>PREFEITURA</a:t>
            </a:r>
            <a:r>
              <a:rPr dirty="0" sz="1200" spc="7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200" spc="6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64646"/>
                </a:solidFill>
                <a:latin typeface="Arial"/>
                <a:cs typeface="Arial"/>
              </a:rPr>
              <a:t>DE </a:t>
            </a:r>
            <a:r>
              <a:rPr dirty="0" sz="1200" spc="-10" b="1">
                <a:solidFill>
                  <a:srgbClr val="3D3D3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7235">
              <a:lnSpc>
                <a:spcPct val="123700"/>
              </a:lnSpc>
              <a:spcBef>
                <a:spcPts val="475"/>
              </a:spcBef>
            </a:pP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Rua</a:t>
            </a:r>
            <a:r>
              <a:rPr dirty="0" sz="800" spc="8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Maria</a:t>
            </a:r>
            <a:r>
              <a:rPr dirty="0" sz="800" spc="1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Lourenço,</a:t>
            </a:r>
            <a:r>
              <a:rPr dirty="0" sz="800" spc="9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Fazenda</a:t>
            </a:r>
            <a:r>
              <a:rPr dirty="0" sz="800" spc="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0" name="object 3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2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31520" y="1318138"/>
            <a:ext cx="18383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Decreto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2521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3</a:t>
            </a:r>
            <a:r>
              <a:rPr dirty="0" sz="800" spc="36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2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janeiro,</a:t>
            </a:r>
            <a:r>
              <a:rPr dirty="0" sz="80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13704" y="1754475"/>
            <a:ext cx="2921000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Abre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suplementar</a:t>
            </a:r>
            <a:r>
              <a:rPr dirty="0" sz="80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valor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total</a:t>
            </a:r>
            <a:r>
              <a:rPr dirty="0" sz="800" spc="-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R$8.350.000,00,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fins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se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especifica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0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15502" y="2518252"/>
            <a:ext cx="6477635" cy="9601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8515">
              <a:lnSpc>
                <a:spcPct val="148000"/>
              </a:lnSpc>
              <a:spcBef>
                <a:spcPts val="100"/>
              </a:spcBef>
            </a:pP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PREFEITO</a:t>
            </a:r>
            <a:r>
              <a:rPr dirty="0" sz="80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MUNICIPAL,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no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uso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suas</a:t>
            </a:r>
            <a:r>
              <a:rPr dirty="0" sz="80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atribuições</a:t>
            </a:r>
            <a:r>
              <a:rPr dirty="0" sz="800" spc="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legais,</a:t>
            </a:r>
            <a:r>
              <a:rPr dirty="0" sz="800" spc="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constitucionais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que</a:t>
            </a:r>
            <a:r>
              <a:rPr dirty="0" sz="800" spc="-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Ihe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confere</a:t>
            </a:r>
            <a:r>
              <a:rPr dirty="0" sz="80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art.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8º</a:t>
            </a:r>
            <a:r>
              <a:rPr dirty="0" sz="800" spc="16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823/2023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datada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21/12/2023,</a:t>
            </a:r>
            <a:r>
              <a:rPr dirty="0" sz="80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publicada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em</a:t>
            </a:r>
            <a:r>
              <a:rPr dirty="0" sz="800" spc="1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15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33333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solidFill>
                  <a:srgbClr val="333333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C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5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D2D2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2D2D2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35">
                <a:solidFill>
                  <a:srgbClr val="444444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2A2A2A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800">
              <a:latin typeface="Arial MT"/>
              <a:cs typeface="Arial MT"/>
            </a:endParaRPr>
          </a:p>
          <a:p>
            <a:pPr marL="328930">
              <a:lnSpc>
                <a:spcPct val="100000"/>
              </a:lnSpc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1º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Fica</a:t>
            </a:r>
            <a:r>
              <a:rPr dirty="0" sz="80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aberto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seguintes</a:t>
            </a:r>
            <a:r>
              <a:rPr dirty="0" sz="800" spc="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7496" y="4225726"/>
            <a:ext cx="1947545" cy="36766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90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333333"/>
                </a:solidFill>
                <a:latin typeface="Arial"/>
                <a:cs typeface="Arial"/>
              </a:rPr>
              <a:t>FUNDO</a:t>
            </a:r>
            <a:r>
              <a:rPr dirty="0" sz="10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444444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F4F4F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2F2F2F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89053" y="4528597"/>
            <a:ext cx="513080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b="1">
                <a:solidFill>
                  <a:srgbClr val="3F3F3F"/>
                </a:solidFill>
                <a:latin typeface="Arial"/>
                <a:cs typeface="Arial"/>
              </a:rPr>
              <a:t>Fundo</a:t>
            </a:r>
            <a:r>
              <a:rPr dirty="0" sz="800" spc="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3B3B3B"/>
                </a:solidFill>
                <a:latin typeface="Arial"/>
                <a:cs typeface="Arial"/>
              </a:rPr>
              <a:t>Municipal</a:t>
            </a:r>
            <a:r>
              <a:rPr dirty="0" sz="800" spc="2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05050"/>
                </a:solidFill>
                <a:latin typeface="Arial"/>
                <a:cs typeface="Arial"/>
              </a:rPr>
              <a:t>de</a:t>
            </a:r>
            <a:r>
              <a:rPr dirty="0" sz="800" spc="-30" b="1">
                <a:solidFill>
                  <a:srgbClr val="505050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baseline="3472" sz="1200">
                <a:solidFill>
                  <a:srgbClr val="2A2A2A"/>
                </a:solidFill>
                <a:latin typeface="Arial MT"/>
                <a:cs typeface="Arial MT"/>
              </a:rPr>
              <a:t>MANUTEN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CA</a:t>
            </a:r>
            <a:r>
              <a:rPr dirty="0" baseline="3472" sz="1200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baseline="3472" sz="1200" spc="-89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baseline="3472" sz="1200" spc="-82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OPERACIONALIZ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ACA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baseline="3472" sz="1200" spc="-67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83838"/>
                </a:solidFill>
                <a:latin typeface="Arial MT"/>
                <a:cs typeface="Arial MT"/>
              </a:rPr>
              <a:t>DA </a:t>
            </a:r>
            <a:r>
              <a:rPr dirty="0" baseline="3472" sz="1200" spc="-15">
                <a:solidFill>
                  <a:srgbClr val="3D3D3D"/>
                </a:solidFill>
                <a:latin typeface="Arial MT"/>
                <a:cs typeface="Arial MT"/>
              </a:rPr>
              <a:t>ESTRATÉGIA</a:t>
            </a:r>
            <a:r>
              <a:rPr dirty="0" baseline="3472" sz="1200" spc="89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baseline="3472" sz="12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B3B3B"/>
                </a:solidFill>
                <a:latin typeface="Arial MT"/>
                <a:cs typeface="Arial MT"/>
              </a:rPr>
              <a:t>SAÚDE</a:t>
            </a:r>
            <a:r>
              <a:rPr dirty="0" baseline="3472" sz="12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baseline="3472" sz="1200" spc="-22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13131"/>
                </a:solidFill>
                <a:latin typeface="Arial MT"/>
                <a:cs typeface="Arial MT"/>
              </a:rPr>
              <a:t>FAMÍLIA/UBS</a:t>
            </a:r>
            <a:r>
              <a:rPr dirty="0" baseline="3472" sz="1200" spc="44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63636"/>
                </a:solidFill>
                <a:latin typeface="Arial MT"/>
                <a:cs typeface="Arial MT"/>
              </a:rPr>
              <a:t>(PREVINE</a:t>
            </a:r>
            <a:r>
              <a:rPr dirty="0" baseline="3472" sz="120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B2B2B"/>
                </a:solidFill>
                <a:latin typeface="Arial MT"/>
                <a:cs typeface="Arial MT"/>
              </a:rPr>
              <a:t>BRASIL)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940" y="4533167"/>
            <a:ext cx="607060" cy="54673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00" spc="-10" b="1">
                <a:solidFill>
                  <a:srgbClr val="2D2D2D"/>
                </a:solidFill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3.1.9.0.92.00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88754" y="4932188"/>
            <a:ext cx="26441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EXERCÍCIOS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ANTERIORES</a:t>
            </a:r>
            <a:r>
              <a:rPr dirty="0" sz="80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PESSOAL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12465" y="4896398"/>
            <a:ext cx="2211070" cy="34988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508634">
              <a:lnSpc>
                <a:spcPct val="100000"/>
              </a:lnSpc>
              <a:spcBef>
                <a:spcPts val="415"/>
              </a:spcBef>
            </a:pPr>
            <a:r>
              <a:rPr dirty="0" baseline="3472" sz="1200">
                <a:solidFill>
                  <a:srgbClr val="525252"/>
                </a:solidFill>
                <a:latin typeface="Arial MT"/>
                <a:cs typeface="Arial MT"/>
              </a:rPr>
              <a:t>SUS</a:t>
            </a:r>
            <a:r>
              <a:rPr dirty="0" baseline="3472" sz="1200" spc="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baseline="3472" sz="1200" spc="-37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62626"/>
                </a:solidFill>
                <a:latin typeface="Arial MT"/>
                <a:cs typeface="Arial MT"/>
              </a:rPr>
              <a:t>Manuten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cã</a:t>
            </a:r>
            <a:r>
              <a:rPr dirty="0" baseline="3472" sz="1200" spc="-15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baseline="3472" sz="1200" spc="-22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63636"/>
                </a:solidFill>
                <a:latin typeface="Arial MT"/>
                <a:cs typeface="Arial MT"/>
              </a:rPr>
              <a:t>ASPS </a:t>
            </a:r>
            <a:r>
              <a:rPr dirty="0" baseline="3472" sz="120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baseline="3472" sz="1200" spc="-37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D2D2D"/>
                </a:solidFill>
                <a:latin typeface="Arial MT"/>
                <a:cs typeface="Arial MT"/>
              </a:rPr>
              <a:t>Governo</a:t>
            </a:r>
            <a:r>
              <a:rPr dirty="0" baseline="3472" sz="1200" spc="22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424242"/>
                </a:solidFill>
                <a:latin typeface="Arial MT"/>
                <a:cs typeface="Arial MT"/>
              </a:rPr>
              <a:t>I</a:t>
            </a:r>
            <a:endParaRPr baseline="3472"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b="1">
                <a:solidFill>
                  <a:srgbClr val="424242"/>
                </a:solidFill>
                <a:latin typeface="Arial"/>
                <a:cs typeface="Arial"/>
              </a:rPr>
              <a:t>Total</a:t>
            </a:r>
            <a:r>
              <a:rPr dirty="0" sz="800" spc="-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45454"/>
                </a:solidFill>
                <a:latin typeface="Arial"/>
                <a:cs typeface="Arial"/>
              </a:rPr>
              <a:t>do</a:t>
            </a:r>
            <a:r>
              <a:rPr dirty="0" sz="800" spc="-45" b="1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14141"/>
                </a:solidFill>
                <a:latin typeface="Arial"/>
                <a:cs typeface="Arial"/>
              </a:rPr>
              <a:t>Projeto</a:t>
            </a:r>
            <a:r>
              <a:rPr dirty="0" sz="800" spc="-1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25252"/>
                </a:solidFill>
                <a:latin typeface="Arial"/>
                <a:cs typeface="Arial"/>
              </a:rPr>
              <a:t>/</a:t>
            </a:r>
            <a:r>
              <a:rPr dirty="0" sz="800" spc="-30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F2F2F"/>
                </a:solidFill>
                <a:latin typeface="Arial"/>
                <a:cs typeface="Arial"/>
              </a:rPr>
              <a:t>Atividade </a:t>
            </a:r>
            <a:r>
              <a:rPr dirty="0" sz="800" spc="-25" b="1">
                <a:solidFill>
                  <a:srgbClr val="565656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28721" y="4887260"/>
            <a:ext cx="523875" cy="35941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10" b="1">
                <a:solidFill>
                  <a:srgbClr val="2D2D2D"/>
                </a:solidFill>
                <a:latin typeface="Arial"/>
                <a:cs typeface="Arial"/>
              </a:rPr>
              <a:t>500.000,00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7654" y="5239070"/>
            <a:ext cx="612775" cy="52832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50"/>
              </a:spcBef>
            </a:pP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3.1.9.0.11.06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3.1.9.0.92.00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88754" y="5248209"/>
            <a:ext cx="2641600" cy="51943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baseline="3472" sz="1200" spc="-15">
                <a:solidFill>
                  <a:srgbClr val="343434"/>
                </a:solidFill>
                <a:latin typeface="Arial MT"/>
                <a:cs typeface="Arial MT"/>
              </a:rPr>
              <a:t>MANUTEN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CA</a:t>
            </a:r>
            <a:r>
              <a:rPr dirty="0" baseline="3472" sz="1200" spc="-15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baseline="3472" sz="1200" spc="-22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baseline="3472" sz="1200" spc="7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43434"/>
                </a:solidFill>
                <a:latin typeface="Arial MT"/>
                <a:cs typeface="Arial MT"/>
              </a:rPr>
              <a:t>OPERACIONALIZ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ACÃ</a:t>
            </a:r>
            <a:r>
              <a:rPr dirty="0" baseline="3472" sz="1200" spc="-15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baseline="3472" sz="1200" spc="-22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75757"/>
                </a:solidFill>
                <a:latin typeface="Arial MT"/>
                <a:cs typeface="Arial MT"/>
              </a:rPr>
              <a:t>DO</a:t>
            </a:r>
            <a:r>
              <a:rPr dirty="0" baseline="3472" sz="1200" spc="6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solidFill>
                  <a:srgbClr val="595959"/>
                </a:solidFill>
                <a:latin typeface="Arial MT"/>
                <a:cs typeface="Arial MT"/>
              </a:rPr>
              <a:t>FMS</a:t>
            </a:r>
            <a:endParaRPr baseline="3472"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Piso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Enfermagem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DESPESAS</a:t>
            </a:r>
            <a:r>
              <a:rPr dirty="0" sz="80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EXERCÍCIOS</a:t>
            </a:r>
            <a:r>
              <a:rPr dirty="0" sz="800" spc="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ANTERIORES</a:t>
            </a:r>
            <a:r>
              <a:rPr dirty="0" sz="80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PESSOAL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12465" y="5403553"/>
            <a:ext cx="2205990" cy="532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4825" marR="5080">
              <a:lnSpc>
                <a:spcPct val="138700"/>
              </a:lnSpc>
              <a:spcBef>
                <a:spcPts val="10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Impostos</a:t>
            </a:r>
            <a:r>
              <a:rPr dirty="0" sz="80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Vinculados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Sa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Impostos</a:t>
            </a:r>
            <a:r>
              <a:rPr dirty="0" sz="80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Vinculados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b="1">
                <a:solidFill>
                  <a:srgbClr val="414141"/>
                </a:solidFill>
                <a:latin typeface="Arial"/>
                <a:cs typeface="Arial"/>
              </a:rPr>
              <a:t>Total</a:t>
            </a:r>
            <a:r>
              <a:rPr dirty="0" sz="800" spc="-4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F3F3F"/>
                </a:solidFill>
                <a:latin typeface="Arial"/>
                <a:cs typeface="Arial"/>
              </a:rPr>
              <a:t>do</a:t>
            </a:r>
            <a:r>
              <a:rPr dirty="0" sz="800" spc="-4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24242"/>
                </a:solidFill>
                <a:latin typeface="Arial"/>
                <a:cs typeface="Arial"/>
              </a:rPr>
              <a:t>Projeto </a:t>
            </a:r>
            <a:r>
              <a:rPr dirty="0" sz="800" b="1">
                <a:solidFill>
                  <a:srgbClr val="2D2D2D"/>
                </a:solidFill>
                <a:latin typeface="Arial"/>
                <a:cs typeface="Arial"/>
              </a:rPr>
              <a:t>/</a:t>
            </a:r>
            <a:r>
              <a:rPr dirty="0" sz="800" spc="-4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Atividade</a:t>
            </a:r>
            <a:r>
              <a:rPr dirty="0" sz="800" spc="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94949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41555" y="5403553"/>
            <a:ext cx="614045" cy="53276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70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350.000,00</a:t>
            </a:r>
            <a:endParaRPr sz="8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  <a:spcBef>
                <a:spcPts val="370"/>
              </a:spcBef>
            </a:pP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7.000.000,00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-10" b="1">
                <a:solidFill>
                  <a:srgbClr val="232323"/>
                </a:solidFill>
                <a:latin typeface="Arial"/>
                <a:cs typeface="Arial"/>
              </a:rPr>
              <a:t>7.350.000,00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6626" y="5926699"/>
            <a:ext cx="607695" cy="36830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3.1.9.0.92.00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86767" y="5980766"/>
            <a:ext cx="54203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>
                <a:solidFill>
                  <a:srgbClr val="3B3B3B"/>
                </a:solidFill>
                <a:latin typeface="Arial MT"/>
                <a:cs typeface="Arial MT"/>
              </a:rPr>
              <a:t>MANUTEN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CAO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84848"/>
                </a:solidFill>
                <a:latin typeface="Arial MT"/>
                <a:cs typeface="Arial MT"/>
              </a:rPr>
              <a:t>/</a:t>
            </a:r>
            <a:r>
              <a:rPr dirty="0" baseline="3472" sz="1200" spc="-67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OPERACIONALIZ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ACÃ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baseline="3472" sz="1200" spc="-67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B4B4B"/>
                </a:solidFill>
                <a:latin typeface="Arial MT"/>
                <a:cs typeface="Arial MT"/>
              </a:rPr>
              <a:t>DAS</a:t>
            </a:r>
            <a:r>
              <a:rPr dirty="0" baseline="3472" sz="1200" spc="-22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43434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44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baseline="3472" sz="1200" spc="-3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32323"/>
                </a:solidFill>
                <a:latin typeface="Arial MT"/>
                <a:cs typeface="Arial MT"/>
              </a:rPr>
              <a:t>SAÚDE</a:t>
            </a:r>
            <a:r>
              <a:rPr dirty="0" baseline="3472" sz="1200" spc="-7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808080"/>
                </a:solidFill>
                <a:latin typeface="Arial MT"/>
                <a:cs typeface="Arial MT"/>
              </a:rPr>
              <a:t>/</a:t>
            </a:r>
            <a:r>
              <a:rPr dirty="0" baseline="3472" sz="1200" spc="-52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13131"/>
                </a:solidFill>
                <a:latin typeface="Arial MT"/>
                <a:cs typeface="Arial MT"/>
              </a:rPr>
              <a:t>CEMES</a:t>
            </a:r>
            <a:r>
              <a:rPr dirty="0" baseline="3472" sz="1200" spc="-7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13131"/>
                </a:solidFill>
                <a:latin typeface="Arial MT"/>
                <a:cs typeface="Arial MT"/>
              </a:rPr>
              <a:t>/</a:t>
            </a:r>
            <a:r>
              <a:rPr dirty="0" baseline="3472" sz="1200" spc="-67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B3B3B"/>
                </a:solidFill>
                <a:latin typeface="Arial MT"/>
                <a:cs typeface="Arial MT"/>
              </a:rPr>
              <a:t>SAMU</a:t>
            </a:r>
            <a:r>
              <a:rPr dirty="0" baseline="3472" sz="1200" spc="-22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192/SAÚDE</a:t>
            </a:r>
            <a:r>
              <a:rPr dirty="0" baseline="3472" sz="1200" spc="37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MENTAL/UPA</a:t>
            </a:r>
            <a:r>
              <a:rPr dirty="0" baseline="3472" sz="1200" spc="67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3D3D3D"/>
                </a:solidFill>
                <a:latin typeface="Arial MT"/>
                <a:cs typeface="Arial MT"/>
              </a:rPr>
              <a:t>‹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86468" y="6147534"/>
            <a:ext cx="26441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EXERCÍCIOS</a:t>
            </a:r>
            <a:r>
              <a:rPr dirty="0" sz="80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ANTERIORES</a:t>
            </a:r>
            <a:r>
              <a:rPr dirty="0" sz="80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PESSOAL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09980" y="6100321"/>
            <a:ext cx="2211705" cy="70167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508634">
              <a:lnSpc>
                <a:spcPct val="100000"/>
              </a:lnSpc>
              <a:spcBef>
                <a:spcPts val="470"/>
              </a:spcBef>
            </a:pP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SUS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Manutencão</a:t>
            </a:r>
            <a:r>
              <a:rPr dirty="0" sz="80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ASPS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Governo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b="1">
                <a:solidFill>
                  <a:srgbClr val="4F4F4F"/>
                </a:solidFill>
                <a:latin typeface="Arial"/>
                <a:cs typeface="Arial"/>
              </a:rPr>
              <a:t>Total</a:t>
            </a:r>
            <a:r>
              <a:rPr dirty="0" sz="800" spc="-20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45454"/>
                </a:solidFill>
                <a:latin typeface="Arial"/>
                <a:cs typeface="Arial"/>
              </a:rPr>
              <a:t>do</a:t>
            </a:r>
            <a:r>
              <a:rPr dirty="0" sz="800" spc="-40" b="1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94949"/>
                </a:solidFill>
                <a:latin typeface="Arial"/>
                <a:cs typeface="Arial"/>
              </a:rPr>
              <a:t>Projeto</a:t>
            </a:r>
            <a:r>
              <a:rPr dirty="0" sz="800" spc="-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B3B3B"/>
                </a:solidFill>
                <a:latin typeface="Arial"/>
                <a:cs typeface="Arial"/>
              </a:rPr>
              <a:t>/</a:t>
            </a:r>
            <a:r>
              <a:rPr dirty="0" sz="800" spc="-4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B2B2B"/>
                </a:solidFill>
                <a:latin typeface="Arial"/>
                <a:cs typeface="Arial"/>
              </a:rPr>
              <a:t>Atividade</a:t>
            </a:r>
            <a:r>
              <a:rPr dirty="0" sz="800" spc="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64646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800" spc="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da</a:t>
            </a:r>
            <a:r>
              <a:rPr dirty="0" sz="800" spc="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Unidade</a:t>
            </a:r>
            <a:r>
              <a:rPr dirty="0" sz="800" spc="3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14655">
              <a:lnSpc>
                <a:spcPct val="100000"/>
              </a:lnSpc>
              <a:spcBef>
                <a:spcPts val="300"/>
              </a:spcBef>
            </a:pPr>
            <a:r>
              <a:rPr dirty="0" sz="800" spc="-10" b="1">
                <a:solidFill>
                  <a:srgbClr val="464646"/>
                </a:solidFill>
                <a:latin typeface="Arial"/>
                <a:cs typeface="Arial"/>
              </a:rPr>
              <a:t>Valor</a:t>
            </a:r>
            <a:r>
              <a:rPr dirty="0" sz="800" spc="-3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62626"/>
                </a:solidFill>
                <a:latin typeface="Arial"/>
                <a:cs typeface="Arial"/>
              </a:rPr>
              <a:t>Total</a:t>
            </a:r>
            <a:r>
              <a:rPr dirty="0" sz="800" spc="-3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42424"/>
                </a:solidFill>
                <a:latin typeface="Arial"/>
                <a:cs typeface="Arial"/>
              </a:rPr>
              <a:t>Suplementado</a:t>
            </a:r>
            <a:r>
              <a:rPr dirty="0" sz="800" spc="3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B3B3B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44535" y="6100321"/>
            <a:ext cx="608330" cy="70167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470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500.000,00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70"/>
              </a:spcBef>
            </a:pPr>
            <a:r>
              <a:rPr dirty="0" sz="800" spc="-10" b="1">
                <a:solidFill>
                  <a:srgbClr val="343434"/>
                </a:solidFill>
                <a:latin typeface="Arial"/>
                <a:cs typeface="Arial"/>
              </a:rPr>
              <a:t>500.000,00</a:t>
            </a:r>
            <a:endParaRPr sz="8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8.350.000,00</a:t>
            </a:r>
            <a:endParaRPr sz="8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300"/>
              </a:spcBef>
            </a:pPr>
            <a:r>
              <a:rPr dirty="0" sz="800" spc="-10" b="1">
                <a:solidFill>
                  <a:srgbClr val="2D2D2D"/>
                </a:solidFill>
                <a:latin typeface="Arial"/>
                <a:cs typeface="Arial"/>
              </a:rPr>
              <a:t>8.350.000,00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18969" y="6842779"/>
            <a:ext cx="5982970" cy="28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06800"/>
              </a:lnSpc>
              <a:spcBef>
                <a:spcPts val="10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Artigo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2º</a:t>
            </a:r>
            <a:r>
              <a:rPr dirty="0" sz="800" spc="-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-</a:t>
            </a:r>
            <a:r>
              <a:rPr dirty="0" sz="800" spc="-6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As</a:t>
            </a:r>
            <a:r>
              <a:rPr dirty="0" sz="80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despesas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decorrentes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abertura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presente</a:t>
            </a:r>
            <a:r>
              <a:rPr dirty="0" sz="80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suplementar,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serão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cobertas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recursos</a:t>
            </a:r>
            <a:r>
              <a:rPr dirty="0" sz="80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trata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43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parágrafo</a:t>
            </a:r>
            <a:r>
              <a:rPr dirty="0" sz="800" spc="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Federal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4.320/64,</a:t>
            </a:r>
            <a:r>
              <a:rPr dirty="0" sz="800" spc="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Inciso</a:t>
            </a:r>
            <a:r>
              <a:rPr dirty="0" sz="80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598005" y="7198141"/>
            <a:ext cx="1647189" cy="38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9300"/>
              </a:lnSpc>
              <a:spcBef>
                <a:spcPts val="100"/>
              </a:spcBef>
            </a:pPr>
            <a:r>
              <a:rPr dirty="0" sz="850" spc="-25">
                <a:solidFill>
                  <a:srgbClr val="3A3A3A"/>
                </a:solidFill>
                <a:latin typeface="Arial MT"/>
                <a:cs typeface="Arial MT"/>
              </a:rPr>
              <a:t>Inciso:</a:t>
            </a:r>
            <a:r>
              <a:rPr dirty="0" sz="850" spc="5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ll</a:t>
            </a:r>
            <a:r>
              <a:rPr dirty="0" sz="85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Excesso</a:t>
            </a:r>
            <a:r>
              <a:rPr dirty="0" sz="8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Arrecadação: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III</a:t>
            </a:r>
            <a:r>
              <a:rPr dirty="0" sz="850" spc="-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Anulação</a:t>
            </a:r>
            <a:r>
              <a:rPr dirty="0" sz="85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Dotação</a:t>
            </a:r>
            <a:r>
              <a:rPr dirty="0" sz="85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B4B4B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62924" y="7569751"/>
            <a:ext cx="1947545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sng" sz="800">
                <a:solidFill>
                  <a:srgbClr val="34343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90">
                <a:solidFill>
                  <a:srgbClr val="34343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B3B3B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B3B3B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280"/>
              </a:spcBef>
            </a:pPr>
            <a:r>
              <a:rPr dirty="0" sz="1000" spc="-10" b="1">
                <a:solidFill>
                  <a:srgbClr val="464646"/>
                </a:solidFill>
                <a:latin typeface="Arial"/>
                <a:cs typeface="Arial"/>
              </a:rPr>
              <a:t>FUNDO</a:t>
            </a:r>
            <a:r>
              <a:rPr dirty="0" sz="1000" spc="-3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464646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363636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767009" y="7201441"/>
            <a:ext cx="748665" cy="38227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R$8.350.000,00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$8.350.000,00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8" name="object 28" descr=""/>
          <p:cNvGraphicFramePr>
            <a:graphicFrameLocks noGrp="1"/>
          </p:cNvGraphicFramePr>
          <p:nvPr/>
        </p:nvGraphicFramePr>
        <p:xfrm>
          <a:off x="366318" y="7954031"/>
          <a:ext cx="6577965" cy="9728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2773680"/>
                <a:gridCol w="2316479"/>
                <a:gridCol w="690245"/>
              </a:tblGrid>
              <a:tr h="14414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885"/>
                        </a:lnSpc>
                      </a:pPr>
                      <a:r>
                        <a:rPr dirty="0" sz="80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B5B5B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solidFill>
                            <a:srgbClr val="5B5B5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472" sz="12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22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ACÂ</a:t>
                      </a:r>
                      <a:r>
                        <a:rPr dirty="0" baseline="3472" sz="12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 </a:t>
                      </a:r>
                      <a:r>
                        <a:rPr dirty="0" baseline="3472" sz="120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67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5530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8.350.000,00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8.350.000,00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8.350.000,00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7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057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8.350.000,00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87751" y="1775042"/>
            <a:ext cx="2432304" cy="153974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8036" y="212457"/>
            <a:ext cx="754380" cy="74474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22504" y="9738748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83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31647" y="1123204"/>
            <a:ext cx="6659880" cy="0"/>
          </a:xfrm>
          <a:custGeom>
            <a:avLst/>
            <a:gdLst/>
            <a:ahLst/>
            <a:cxnLst/>
            <a:rect l="l" t="t" r="r" b="b"/>
            <a:pathLst>
              <a:path w="6659880" h="0">
                <a:moveTo>
                  <a:pt x="0" y="0"/>
                </a:moveTo>
                <a:lnTo>
                  <a:pt x="6659880" y="0"/>
                </a:lnTo>
              </a:path>
            </a:pathLst>
          </a:custGeom>
          <a:ln w="15229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44993" y="35979"/>
            <a:ext cx="3170555" cy="701040"/>
          </a:xfrm>
          <a:prstGeom prst="rect">
            <a:avLst/>
          </a:prstGeom>
        </p:spPr>
        <p:txBody>
          <a:bodyPr wrap="square" lIns="0" tIns="12318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300" spc="-65">
                <a:solidFill>
                  <a:srgbClr val="424242"/>
                </a:solidFill>
                <a:latin typeface="Arial MT"/>
                <a:cs typeface="Arial MT"/>
              </a:rPr>
              <a:t>PREFEITURA</a:t>
            </a:r>
            <a:r>
              <a:rPr dirty="0" sz="1300" spc="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300" spc="-55">
                <a:solidFill>
                  <a:srgbClr val="2F2F2F"/>
                </a:solidFill>
                <a:latin typeface="Arial MT"/>
                <a:cs typeface="Arial MT"/>
              </a:rPr>
              <a:t>MUNICIPAL</a:t>
            </a:r>
            <a:r>
              <a:rPr dirty="0" sz="13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130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300" spc="-70">
                <a:solidFill>
                  <a:srgbClr val="464646"/>
                </a:solidFill>
                <a:latin typeface="Arial MT"/>
                <a:cs typeface="Arial MT"/>
              </a:rPr>
              <a:t>SEROPEDICA</a:t>
            </a:r>
            <a:endParaRPr sz="1300">
              <a:latin typeface="Arial MT"/>
              <a:cs typeface="Arial MT"/>
            </a:endParaRPr>
          </a:p>
          <a:p>
            <a:pPr marL="13335" marR="2001520">
              <a:lnSpc>
                <a:spcPct val="111600"/>
              </a:lnSpc>
              <a:spcBef>
                <a:spcPts val="475"/>
              </a:spcBef>
            </a:pPr>
            <a:r>
              <a:rPr dirty="0" sz="900" spc="-60">
                <a:solidFill>
                  <a:srgbClr val="414141"/>
                </a:solidFill>
                <a:latin typeface="Arial MT"/>
                <a:cs typeface="Arial MT"/>
              </a:rPr>
              <a:t>Rua</a:t>
            </a:r>
            <a:r>
              <a:rPr dirty="0" sz="900" spc="-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3F3F3F"/>
                </a:solidFill>
                <a:latin typeface="Arial MT"/>
                <a:cs typeface="Arial MT"/>
              </a:rPr>
              <a:t>Maria</a:t>
            </a:r>
            <a:r>
              <a:rPr dirty="0" sz="90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383838"/>
                </a:solidFill>
                <a:latin typeface="Arial MT"/>
                <a:cs typeface="Arial MT"/>
              </a:rPr>
              <a:t>Lourenşo,</a:t>
            </a:r>
            <a:r>
              <a:rPr dirty="0" sz="9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383838"/>
                </a:solidFill>
                <a:latin typeface="Arial MT"/>
                <a:cs typeface="Arial MT"/>
              </a:rPr>
              <a:t>18 </a:t>
            </a:r>
            <a:r>
              <a:rPr dirty="0" sz="900" spc="-55">
                <a:solidFill>
                  <a:srgbClr val="414141"/>
                </a:solidFill>
                <a:latin typeface="Arial MT"/>
                <a:cs typeface="Arial MT"/>
              </a:rPr>
              <a:t>Fazenda</a:t>
            </a:r>
            <a:r>
              <a:rPr dirty="0" sz="900" spc="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383838"/>
                </a:solidFill>
                <a:latin typeface="Arial MT"/>
                <a:cs typeface="Arial MT"/>
              </a:rPr>
              <a:t>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/>
              <a:t>Página </a:t>
            </a:r>
            <a:fld id="{81D60167-4931-47E6-BA6A-407CBD079E47}" type="slidenum">
              <a:rPr dirty="0"/>
              <a:t>2</a:t>
            </a:fld>
            <a:r>
              <a:rPr dirty="0" spc="-35"/>
              <a:t> </a:t>
            </a:r>
            <a:r>
              <a:rPr dirty="0">
                <a:solidFill>
                  <a:srgbClr val="232323"/>
                </a:solidFill>
              </a:rPr>
              <a:t>de</a:t>
            </a:r>
            <a:r>
              <a:rPr dirty="0" spc="-15">
                <a:solidFill>
                  <a:srgbClr val="232323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606955" y="1192492"/>
            <a:ext cx="4737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3º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16039" y="1192492"/>
            <a:ext cx="3439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Revogadas</a:t>
            </a:r>
            <a:r>
              <a:rPr dirty="0" sz="800" spc="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as</a:t>
            </a:r>
            <a:r>
              <a:rPr dirty="0" sz="80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disposições</a:t>
            </a:r>
            <a:r>
              <a:rPr dirty="0" sz="800" spc="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em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contrário.</a:t>
            </a:r>
            <a:r>
              <a:rPr dirty="0" sz="800" spc="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se,</a:t>
            </a:r>
            <a:r>
              <a:rPr dirty="0" sz="800" spc="6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se</a:t>
            </a:r>
            <a:r>
              <a:rPr dirty="0" sz="800" spc="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2025-09-09T17:09:10Z</dcterms:created>
  <dcterms:modified xsi:type="dcterms:W3CDTF">2025-09-09T17:09:10Z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