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06050"/>
  <p:notesSz cx="7340600" cy="103060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584627"/>
            <a:ext cx="2351024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3463" y="1071420"/>
            <a:ext cx="6661404" cy="4112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7472" y="196465"/>
            <a:ext cx="738378" cy="728749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92608" y="9696093"/>
            <a:ext cx="6659880" cy="0"/>
          </a:xfrm>
          <a:custGeom>
            <a:avLst/>
            <a:gdLst/>
            <a:ahLst/>
            <a:cxnLst/>
            <a:rect l="l" t="t" r="r" b="b"/>
            <a:pathLst>
              <a:path w="6659880" h="0">
                <a:moveTo>
                  <a:pt x="0" y="0"/>
                </a:moveTo>
                <a:lnTo>
                  <a:pt x="6659880" y="0"/>
                </a:lnTo>
              </a:path>
            </a:pathLst>
          </a:custGeom>
          <a:ln w="12183">
            <a:solidFill>
              <a:srgbClr val="4F4F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46554" y="81725"/>
            <a:ext cx="3172460" cy="577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2B2B2B"/>
                </a:solidFill>
                <a:latin typeface="Arial"/>
                <a:cs typeface="Arial"/>
              </a:rPr>
              <a:t>PREFEITURA</a:t>
            </a:r>
            <a:r>
              <a:rPr dirty="0" sz="1200" spc="60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12121"/>
                </a:solidFill>
                <a:latin typeface="Arial"/>
                <a:cs typeface="Arial"/>
              </a:rPr>
              <a:t>MUNICIPAL</a:t>
            </a:r>
            <a:r>
              <a:rPr dirty="0" sz="1200" spc="4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464646"/>
                </a:solidFill>
                <a:latin typeface="Arial"/>
                <a:cs typeface="Arial"/>
              </a:rPr>
              <a:t>DE</a:t>
            </a:r>
            <a:r>
              <a:rPr dirty="0" sz="1200" spc="-5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313131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08505">
              <a:lnSpc>
                <a:spcPct val="123700"/>
              </a:lnSpc>
              <a:spcBef>
                <a:spcPts val="530"/>
              </a:spcBef>
            </a:pP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Lucida Sans Unicode"/>
                <a:cs typeface="Lucida Sans Unicode"/>
              </a:rPr>
              <a:t>Lourenşo,</a:t>
            </a:r>
            <a:r>
              <a:rPr dirty="0" sz="800" spc="-4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D4D4D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10">
                <a:solidFill>
                  <a:srgbClr val="363636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084748" y="1304429"/>
            <a:ext cx="18389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solidFill>
                  <a:srgbClr val="383838"/>
                </a:solidFill>
                <a:latin typeface="Lucida Sans Unicode"/>
                <a:cs typeface="Lucida Sans Unicode"/>
              </a:rPr>
              <a:t>Decreto</a:t>
            </a:r>
            <a:r>
              <a:rPr dirty="0" sz="800" spc="-2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6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63636"/>
                </a:solidFill>
                <a:latin typeface="Lucida Sans Unicode"/>
                <a:cs typeface="Lucida Sans Unicode"/>
              </a:rPr>
              <a:t>2526</a:t>
            </a:r>
            <a:r>
              <a:rPr dirty="0" sz="800" spc="-1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9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8</a:t>
            </a:r>
            <a:r>
              <a:rPr dirty="0" sz="800" spc="35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8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32323"/>
                </a:solidFill>
                <a:latin typeface="Lucida Sans Unicode"/>
                <a:cs typeface="Lucida Sans Unicode"/>
              </a:rPr>
              <a:t>janeiro,</a:t>
            </a:r>
            <a:r>
              <a:rPr dirty="0" sz="800" spc="-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67829" y="1738480"/>
            <a:ext cx="2830830" cy="26606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2540">
              <a:lnSpc>
                <a:spcPts val="940"/>
              </a:lnSpc>
              <a:spcBef>
                <a:spcPts val="145"/>
              </a:spcBef>
            </a:pPr>
            <a:r>
              <a:rPr dirty="0" sz="800" spc="-50">
                <a:solidFill>
                  <a:srgbClr val="383838"/>
                </a:solidFill>
                <a:latin typeface="Lucida Sans Unicode"/>
                <a:cs typeface="Lucida Sans Unicode"/>
              </a:rPr>
              <a:t>Abre</a:t>
            </a:r>
            <a:r>
              <a:rPr dirty="0" sz="800" spc="-2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F3F3F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D1D1D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1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F2F2F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24242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-3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A3A3A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1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62626"/>
                </a:solidFill>
                <a:latin typeface="Lucida Sans Unicode"/>
                <a:cs typeface="Lucida Sans Unicode"/>
              </a:rPr>
              <a:t>R$352.080,00,</a:t>
            </a:r>
            <a:r>
              <a:rPr dirty="0" sz="800" spc="10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Lucida Sans Unicode"/>
                <a:cs typeface="Lucida Sans Unicode"/>
              </a:rPr>
              <a:t>para </a:t>
            </a:r>
            <a:r>
              <a:rPr dirty="0" sz="800" spc="-50">
                <a:solidFill>
                  <a:srgbClr val="313131"/>
                </a:solidFill>
                <a:latin typeface="Lucida Sans Unicode"/>
                <a:cs typeface="Lucida Sans Unicode"/>
              </a:rPr>
              <a:t>fins</a:t>
            </a:r>
            <a:r>
              <a:rPr dirty="0" sz="800" spc="-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D3D3D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5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63636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4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F1F1F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800" spc="7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33333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7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D2D2D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A2A2A"/>
                </a:solidFill>
                <a:latin typeface="Lucida Sans Unicode"/>
                <a:cs typeface="Lucida Sans Unicode"/>
              </a:rPr>
              <a:t>outras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588" y="2499972"/>
            <a:ext cx="6470015" cy="9759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820419">
              <a:lnSpc>
                <a:spcPct val="153600"/>
              </a:lnSpc>
              <a:spcBef>
                <a:spcPts val="100"/>
              </a:spcBef>
            </a:pPr>
            <a:r>
              <a:rPr dirty="0" sz="800">
                <a:solidFill>
                  <a:srgbClr val="484848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4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PREFEITO 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00" spc="7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83838"/>
                </a:solidFill>
                <a:latin typeface="Lucida Sans Unicode"/>
                <a:cs typeface="Lucida Sans Unicode"/>
              </a:rPr>
              <a:t>no </a:t>
            </a:r>
            <a:r>
              <a:rPr dirty="0" sz="800" spc="-40">
                <a:solidFill>
                  <a:srgbClr val="2A2A2A"/>
                </a:solidFill>
                <a:latin typeface="Lucida Sans Unicode"/>
                <a:cs typeface="Lucida Sans Unicode"/>
              </a:rPr>
              <a:t>uso</a:t>
            </a:r>
            <a:r>
              <a:rPr dirty="0" sz="800" spc="-2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Lucida Sans Unicode"/>
                <a:cs typeface="Lucida Sans Unicode"/>
              </a:rPr>
              <a:t>suas </a:t>
            </a:r>
            <a:r>
              <a:rPr dirty="0" sz="800" spc="-50">
                <a:solidFill>
                  <a:srgbClr val="4F4F4F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00" spc="4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D2D2D"/>
                </a:solidFill>
                <a:latin typeface="Lucida Sans Unicode"/>
                <a:cs typeface="Lucida Sans Unicode"/>
              </a:rPr>
              <a:t>iegais,</a:t>
            </a:r>
            <a:r>
              <a:rPr dirty="0" sz="800" spc="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63636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00" spc="-7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2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62626"/>
                </a:solidFill>
                <a:latin typeface="Lucida Sans Unicode"/>
                <a:cs typeface="Lucida Sans Unicode"/>
              </a:rPr>
              <a:t>acordo</a:t>
            </a:r>
            <a:r>
              <a:rPr dirty="0" sz="80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94949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2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646464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45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84848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7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94949"/>
                </a:solidFill>
                <a:latin typeface="Lucida Sans Unicode"/>
                <a:cs typeface="Lucida Sans Unicode"/>
              </a:rPr>
              <a:t>Ihe </a:t>
            </a:r>
            <a:r>
              <a:rPr dirty="0" sz="800" spc="-45">
                <a:solidFill>
                  <a:srgbClr val="363636"/>
                </a:solidFill>
                <a:latin typeface="Lucida Sans Unicode"/>
                <a:cs typeface="Lucida Sans Unicode"/>
              </a:rPr>
              <a:t>confere</a:t>
            </a:r>
            <a:r>
              <a:rPr dirty="0" sz="800" spc="2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F2F2F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14141"/>
                </a:solidFill>
                <a:latin typeface="Lucida Sans Unicode"/>
                <a:cs typeface="Lucida Sans Unicode"/>
              </a:rPr>
              <a:t>art.</a:t>
            </a:r>
            <a:r>
              <a:rPr dirty="0" sz="800" spc="-1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8º</a:t>
            </a:r>
            <a:r>
              <a:rPr dirty="0" sz="800" spc="19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Lucida Sans Unicode"/>
                <a:cs typeface="Lucida Sans Unicode"/>
              </a:rPr>
              <a:t>da </a:t>
            </a:r>
            <a:r>
              <a:rPr dirty="0" sz="800">
                <a:solidFill>
                  <a:srgbClr val="2B2B2B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9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4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2D2D2D"/>
                </a:solidFill>
                <a:latin typeface="Lucida Sans Unicode"/>
                <a:cs typeface="Lucida Sans Unicode"/>
              </a:rPr>
              <a:t>823/2023</a:t>
            </a:r>
            <a:r>
              <a:rPr dirty="0" sz="800" spc="-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A2A2A"/>
                </a:solidFill>
                <a:latin typeface="Lucida Sans Unicode"/>
                <a:cs typeface="Lucida Sans Unicode"/>
              </a:rPr>
              <a:t>datada</a:t>
            </a:r>
            <a:r>
              <a:rPr dirty="0" sz="800" spc="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626262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0">
                <a:solidFill>
                  <a:srgbClr val="62626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3B3B3B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800" spc="3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32323"/>
                </a:solidFill>
                <a:latin typeface="Lucida Sans Unicode"/>
                <a:cs typeface="Lucida Sans Unicode"/>
              </a:rPr>
              <a:t>publicada</a:t>
            </a:r>
            <a:r>
              <a:rPr dirty="0" sz="800" spc="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A3A3A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12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 spc="-45">
                <a:solidFill>
                  <a:srgbClr val="383838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50">
                <a:solidFill>
                  <a:srgbClr val="383838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2B2B2B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110">
                <a:solidFill>
                  <a:srgbClr val="2B2B2B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3B3B3B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45">
                <a:solidFill>
                  <a:srgbClr val="3B3B3B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595959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R </a:t>
            </a:r>
            <a:r>
              <a:rPr dirty="0" u="sng" sz="800">
                <a:solidFill>
                  <a:srgbClr val="2F2F2F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75">
                <a:solidFill>
                  <a:srgbClr val="2F2F2F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3B3B3B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T </a:t>
            </a:r>
            <a:r>
              <a:rPr dirty="0" u="sng" sz="800" spc="-25">
                <a:solidFill>
                  <a:srgbClr val="464646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327025">
              <a:lnSpc>
                <a:spcPct val="100000"/>
              </a:lnSpc>
            </a:pPr>
            <a:r>
              <a:rPr dirty="0" sz="800" spc="-65">
                <a:solidFill>
                  <a:srgbClr val="282828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44444"/>
                </a:solidFill>
                <a:latin typeface="Lucida Sans Unicode"/>
                <a:cs typeface="Lucida Sans Unicode"/>
              </a:rPr>
              <a:t>1º </a:t>
            </a:r>
            <a:r>
              <a:rPr dirty="0" sz="800" spc="-170">
                <a:solidFill>
                  <a:srgbClr val="494949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2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Fica</a:t>
            </a:r>
            <a:r>
              <a:rPr dirty="0" sz="800" spc="2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13131"/>
                </a:solidFill>
                <a:latin typeface="Lucida Sans Unicode"/>
                <a:cs typeface="Lucida Sans Unicode"/>
              </a:rPr>
              <a:t>aberto</a:t>
            </a:r>
            <a:r>
              <a:rPr dirty="0" sz="800" spc="-1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82828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1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32323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8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81818"/>
                </a:solidFill>
                <a:latin typeface="Lucida Sans Unicode"/>
                <a:cs typeface="Lucida Sans Unicode"/>
              </a:rPr>
              <a:t>seguintes</a:t>
            </a:r>
            <a:r>
              <a:rPr dirty="0" sz="800" spc="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505050"/>
                </a:solidFill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25296" y="4225720"/>
            <a:ext cx="2695575" cy="367665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>
                <a:solidFill>
                  <a:srgbClr val="212121"/>
                </a:solidFill>
                <a:uFill>
                  <a:solidFill>
                    <a:srgbClr val="4B4B54"/>
                  </a:solidFill>
                </a:uFill>
                <a:latin typeface="Lucida Sans Unicode"/>
                <a:cs typeface="Lucida Sans Unicode"/>
              </a:rPr>
              <a:t>Dotațóes</a:t>
            </a:r>
            <a:r>
              <a:rPr dirty="0" u="sng" sz="800" spc="60">
                <a:solidFill>
                  <a:srgbClr val="212121"/>
                </a:solidFill>
                <a:uFill>
                  <a:solidFill>
                    <a:srgbClr val="4B4B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343434"/>
                </a:solidFill>
                <a:uFill>
                  <a:solidFill>
                    <a:srgbClr val="4B4B54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800" spc="500">
                <a:solidFill>
                  <a:srgbClr val="343434"/>
                </a:solidFill>
                <a:uFill>
                  <a:solidFill>
                    <a:srgbClr val="4B4B54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2865">
              <a:lnSpc>
                <a:spcPct val="100000"/>
              </a:lnSpc>
              <a:spcBef>
                <a:spcPts val="300"/>
              </a:spcBef>
            </a:pPr>
            <a:r>
              <a:rPr dirty="0" sz="1000" spc="-10" b="1">
                <a:solidFill>
                  <a:srgbClr val="3F3F3F"/>
                </a:solidFill>
                <a:latin typeface="Arial"/>
                <a:cs typeface="Arial"/>
              </a:rPr>
              <a:t>PREFEITURA</a:t>
            </a:r>
            <a:r>
              <a:rPr dirty="0" sz="1000" spc="30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343434"/>
                </a:solidFill>
                <a:latin typeface="Arial"/>
                <a:cs typeface="Arial"/>
              </a:rPr>
              <a:t>MUNICIPAL</a:t>
            </a:r>
            <a:r>
              <a:rPr dirty="0" sz="1000" spc="3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494949"/>
                </a:solidFill>
                <a:latin typeface="Arial"/>
                <a:cs typeface="Arial"/>
              </a:rPr>
              <a:t>DE</a:t>
            </a:r>
            <a:r>
              <a:rPr dirty="0" sz="1000" spc="-35" b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23873" y="4610593"/>
          <a:ext cx="6581140" cy="1809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075"/>
                <a:gridCol w="2635250"/>
                <a:gridCol w="2484754"/>
                <a:gridCol w="656590"/>
              </a:tblGrid>
              <a:tr h="152400">
                <a:tc>
                  <a:txBody>
                    <a:bodyPr/>
                    <a:lstStyle/>
                    <a:p>
                      <a:pPr marL="38100">
                        <a:lnSpc>
                          <a:spcPts val="910"/>
                        </a:lnSpc>
                      </a:pPr>
                      <a:r>
                        <a:rPr dirty="0" sz="80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01.13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910"/>
                        </a:lnSpc>
                      </a:pPr>
                      <a:r>
                        <a:rPr dirty="0" sz="80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15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00" spc="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Públicos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2.825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3472" sz="1200" spc="-82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baseline="3472" sz="1200" spc="44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37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Operacionaliza</a:t>
                      </a:r>
                      <a:r>
                        <a:rPr dirty="0" sz="800" spc="-4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472" sz="1200" spc="-6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472" sz="1200" spc="-16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472" sz="1200" spc="7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4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6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00" spc="9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9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sz="800" spc="10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6908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Recursos </a:t>
                      </a:r>
                      <a:r>
                        <a:rPr dirty="0" sz="800" spc="-2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não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125.928.00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4604"/>
                </a:tc>
              </a:tr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575757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57575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1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125.928,00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0320"/>
                </a:tc>
              </a:tr>
              <a:tr h="175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685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5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RŞ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125.928,00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6034"/>
                </a:tc>
              </a:tr>
              <a:tr h="1651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01.17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Secretaria </a:t>
                      </a:r>
                      <a:r>
                        <a:rPr dirty="0" sz="800" spc="-1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1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Comunicação</a:t>
                      </a:r>
                      <a:r>
                        <a:rPr dirty="0" sz="800" spc="3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solidFill>
                            <a:srgbClr val="64646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60">
                          <a:solidFill>
                            <a:srgbClr val="64646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Eventos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2.861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baseline="3472" sz="1200" spc="-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Festas</a:t>
                      </a:r>
                      <a:r>
                        <a:rPr dirty="0" baseline="3472" sz="1200" spc="-44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7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Oficiais,</a:t>
                      </a:r>
                      <a:r>
                        <a:rPr dirty="0" baseline="3472" sz="1200" spc="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7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Promo0ão</a:t>
                      </a:r>
                      <a:r>
                        <a:rPr dirty="0" baseline="3472" sz="1200" spc="6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Realiza</a:t>
                      </a:r>
                      <a:r>
                        <a:rPr dirty="0" sz="800" spc="-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472" sz="1200" spc="-3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472" sz="1200" spc="-127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-104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Eventos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6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00" spc="9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9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sz="800" spc="10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6864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4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226.152,00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4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1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226.152,00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</a:tr>
              <a:tr h="173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68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4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226.152,00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3725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dirty="0" sz="80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6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Suplementado </a:t>
                      </a:r>
                      <a:r>
                        <a:rPr dirty="0" sz="800" spc="-2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352.080,00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781984" y="6465829"/>
            <a:ext cx="5977255" cy="290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6884" marR="5080" indent="-464820">
              <a:lnSpc>
                <a:spcPct val="108700"/>
              </a:lnSpc>
              <a:spcBef>
                <a:spcPts val="100"/>
              </a:spcBef>
            </a:pPr>
            <a:r>
              <a:rPr dirty="0" sz="800" spc="-70">
                <a:solidFill>
                  <a:srgbClr val="333333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4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43434"/>
                </a:solidFill>
                <a:latin typeface="Lucida Sans Unicode"/>
                <a:cs typeface="Lucida Sans Unicode"/>
              </a:rPr>
              <a:t>2º</a:t>
            </a:r>
            <a:r>
              <a:rPr dirty="0" sz="800" spc="-9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70">
                <a:solidFill>
                  <a:srgbClr val="3A3A3A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8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6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Lucida Sans Unicode"/>
                <a:cs typeface="Lucida Sans Unicode"/>
              </a:rPr>
              <a:t>despesas</a:t>
            </a:r>
            <a:r>
              <a:rPr dirty="0" sz="800" spc="-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A3A3A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00" spc="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545454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A2A2A"/>
                </a:solidFill>
                <a:latin typeface="Lucida Sans Unicode"/>
                <a:cs typeface="Lucida Sans Unicode"/>
              </a:rPr>
              <a:t>abertura</a:t>
            </a:r>
            <a:r>
              <a:rPr dirty="0" sz="800" spc="4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94949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3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13131"/>
                </a:solidFill>
                <a:latin typeface="Lucida Sans Unicode"/>
                <a:cs typeface="Lucida Sans Unicode"/>
              </a:rPr>
              <a:t>presente</a:t>
            </a:r>
            <a:r>
              <a:rPr dirty="0" sz="800" spc="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D3D3D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1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B2B2B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00" spc="5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Lucida Sans Unicode"/>
                <a:cs typeface="Lucida Sans Unicode"/>
              </a:rPr>
              <a:t>serão </a:t>
            </a:r>
            <a:r>
              <a:rPr dirty="0" sz="800" spc="-40">
                <a:solidFill>
                  <a:srgbClr val="282828"/>
                </a:solidFill>
                <a:latin typeface="Lucida Sans Unicode"/>
                <a:cs typeface="Lucida Sans Unicode"/>
              </a:rPr>
              <a:t>cobertas</a:t>
            </a:r>
            <a:r>
              <a:rPr dirty="0" sz="800" spc="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545454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5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F2F2F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-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B2B2B"/>
                </a:solidFill>
                <a:latin typeface="Lucida Sans Unicode"/>
                <a:cs typeface="Lucida Sans Unicode"/>
              </a:rPr>
              <a:t>que </a:t>
            </a:r>
            <a:r>
              <a:rPr dirty="0" sz="800" spc="-55">
                <a:solidFill>
                  <a:srgbClr val="262626"/>
                </a:solidFill>
                <a:latin typeface="Lucida Sans Unicode"/>
                <a:cs typeface="Lucida Sans Unicode"/>
              </a:rPr>
              <a:t>trata</a:t>
            </a:r>
            <a:r>
              <a:rPr dirty="0" sz="800" spc="2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Artigo </a:t>
            </a:r>
            <a:r>
              <a:rPr dirty="0" sz="800" spc="-35">
                <a:solidFill>
                  <a:srgbClr val="4F4F4F"/>
                </a:solidFill>
                <a:latin typeface="Lucida Sans Unicode"/>
                <a:cs typeface="Lucida Sans Unicode"/>
              </a:rPr>
              <a:t>43</a:t>
            </a:r>
            <a:r>
              <a:rPr dirty="0" sz="800" spc="-11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63636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00" spc="-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D3D3D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595959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1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6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Lucida Sans Unicode"/>
                <a:cs typeface="Lucida Sans Unicode"/>
              </a:rPr>
              <a:t>Federal</a:t>
            </a:r>
            <a:r>
              <a:rPr dirty="0" sz="800" spc="-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5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12121"/>
                </a:solidFill>
                <a:latin typeface="Lucida Sans Unicode"/>
                <a:cs typeface="Lucida Sans Unicode"/>
              </a:rPr>
              <a:t>4.320/64,</a:t>
            </a:r>
            <a:r>
              <a:rPr dirty="0" sz="800" spc="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606060"/>
                </a:solidFill>
                <a:latin typeface="Lucida Sans Unicode"/>
                <a:cs typeface="Lucida Sans Unicode"/>
              </a:rPr>
              <a:t>Inciso</a:t>
            </a:r>
            <a:r>
              <a:rPr dirty="0" sz="800" spc="-10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525252"/>
                </a:solidFill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60368" y="6819926"/>
            <a:ext cx="1651635" cy="386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48000"/>
              </a:lnSpc>
              <a:spcBef>
                <a:spcPts val="100"/>
              </a:spcBef>
            </a:pPr>
            <a:r>
              <a:rPr dirty="0" sz="800" spc="-35">
                <a:solidFill>
                  <a:srgbClr val="333333"/>
                </a:solidFill>
                <a:latin typeface="Lucida Sans Unicode"/>
                <a:cs typeface="Lucida Sans Unicode"/>
              </a:rPr>
              <a:t>Inciso:</a:t>
            </a:r>
            <a:r>
              <a:rPr dirty="0" sz="800" spc="5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9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D4D4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14141"/>
                </a:solidFill>
                <a:latin typeface="Lucida Sans Unicode"/>
                <a:cs typeface="Lucida Sans Unicode"/>
              </a:rPr>
              <a:t>Excesso</a:t>
            </a:r>
            <a:r>
              <a:rPr dirty="0" sz="800" spc="-2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800" spc="-10">
                <a:solidFill>
                  <a:srgbClr val="313131"/>
                </a:solidFill>
                <a:latin typeface="Lucida Sans Unicode"/>
                <a:cs typeface="Lucida Sans Unicode"/>
              </a:rPr>
              <a:t>III</a:t>
            </a:r>
            <a:r>
              <a:rPr dirty="0" sz="800" spc="-6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5D5D5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0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00" spc="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Lucida Sans Unicode"/>
                <a:cs typeface="Lucida Sans Unicode"/>
              </a:rPr>
              <a:t>Dotação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25296" y="7191432"/>
            <a:ext cx="2695575" cy="37211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800">
                <a:solidFill>
                  <a:srgbClr val="262626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Dotaçóes</a:t>
            </a:r>
            <a:r>
              <a:rPr dirty="0" u="sng" sz="800" spc="-55">
                <a:solidFill>
                  <a:srgbClr val="262626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1F1F1F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62865">
              <a:lnSpc>
                <a:spcPct val="100000"/>
              </a:lnSpc>
              <a:spcBef>
                <a:spcPts val="315"/>
              </a:spcBef>
            </a:pPr>
            <a:r>
              <a:rPr dirty="0" sz="1000" spc="-10" b="1">
                <a:solidFill>
                  <a:srgbClr val="2A2A2A"/>
                </a:solidFill>
                <a:latin typeface="Arial"/>
                <a:cs typeface="Arial"/>
              </a:rPr>
              <a:t>PREFEITURA</a:t>
            </a:r>
            <a:r>
              <a:rPr dirty="0" sz="1000" spc="2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D2D2D"/>
                </a:solidFill>
                <a:latin typeface="Arial"/>
                <a:cs typeface="Arial"/>
              </a:rPr>
              <a:t>MUNICIPAL</a:t>
            </a:r>
            <a:r>
              <a:rPr dirty="0" sz="1000" spc="3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42424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21636" y="6819926"/>
            <a:ext cx="657860" cy="386715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60"/>
              </a:spcBef>
            </a:pPr>
            <a:r>
              <a:rPr dirty="0" sz="800" spc="-50">
                <a:solidFill>
                  <a:srgbClr val="363636"/>
                </a:solidFill>
                <a:latin typeface="Lucida Sans Unicode"/>
                <a:cs typeface="Lucida Sans Unicode"/>
              </a:rPr>
              <a:t>R$352.080,00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solidFill>
                  <a:srgbClr val="2A2A2A"/>
                </a:solidFill>
                <a:latin typeface="Lucida Sans Unicode"/>
                <a:cs typeface="Lucida Sans Unicode"/>
              </a:rPr>
              <a:t>$352.080,00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26159" y="7586222"/>
          <a:ext cx="6579234" cy="1826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980"/>
                <a:gridCol w="3231514"/>
                <a:gridCol w="1787525"/>
                <a:gridCol w="754379"/>
              </a:tblGrid>
              <a:tr h="143510">
                <a:tc>
                  <a:txBody>
                    <a:bodyPr/>
                    <a:lstStyle/>
                    <a:p>
                      <a:pPr marL="35560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01.13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2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00" spc="-2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Públicos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2.825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baseline="3472" sz="1200" spc="-67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baseline="3472" sz="1200" spc="89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67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OPeracionaliza</a:t>
                      </a:r>
                      <a:r>
                        <a:rPr dirty="0" sz="800" spc="-4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472" sz="1200" spc="-6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472" sz="1200" spc="-12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472" sz="1200" spc="22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11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3472" sz="120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OEMAIS</a:t>
                      </a:r>
                      <a:r>
                        <a:rPr dirty="0" baseline="3472" sz="1200" spc="217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472" sz="1200" spc="254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15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472" sz="1200" spc="1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322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15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82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337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JURİDICA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2120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5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4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não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125.928,00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651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5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do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1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4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Atividade </a:t>
                      </a:r>
                      <a:r>
                        <a:rPr dirty="0" sz="800" spc="-2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125.928,00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6510"/>
                </a:tc>
              </a:tr>
              <a:tr h="1771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2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125.928,00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7305"/>
                </a:tc>
              </a:tr>
              <a:tr h="17081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01.17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Comunicação</a:t>
                      </a:r>
                      <a:r>
                        <a:rPr dirty="0" sz="800" spc="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3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Eventos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2.861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Festas</a:t>
                      </a:r>
                      <a:r>
                        <a:rPr dirty="0" sz="800" spc="-3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Oficiais,</a:t>
                      </a:r>
                      <a:r>
                        <a:rPr dirty="0" sz="800" spc="2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Promocão,</a:t>
                      </a:r>
                      <a:r>
                        <a:rPr dirty="0" sz="800" spc="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Realizacão</a:t>
                      </a:r>
                      <a:r>
                        <a:rPr dirty="0" sz="800" spc="-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5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Evento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baseline="3472" sz="120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472" sz="1200" spc="2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472" sz="1200" spc="254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16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472" sz="1200" spc="187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77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89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82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367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1209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3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4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226.152,00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00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5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do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Projeto </a:t>
                      </a:r>
                      <a:r>
                        <a:rPr dirty="0" sz="80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3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226.152,00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</a:tr>
              <a:tr h="172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2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8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226.152,00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6034"/>
                </a:tc>
              </a:tr>
              <a:tr h="146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765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-3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352.080,00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2873082" y="9706999"/>
            <a:ext cx="30099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solidFill>
                  <a:srgbClr val="3A3A3A"/>
                </a:solidFill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426713" y="9709284"/>
            <a:ext cx="49530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solidFill>
                  <a:srgbClr val="3D3D3D"/>
                </a:solidFill>
                <a:latin typeface="Lucida Sans Unicode"/>
                <a:cs typeface="Lucida Sans Unicode"/>
              </a:rPr>
              <a:t>Página</a:t>
            </a:r>
            <a:r>
              <a:rPr dirty="0" sz="60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20">
                <a:solidFill>
                  <a:srgbClr val="424242"/>
                </a:solidFill>
                <a:latin typeface="Lucida Sans Unicode"/>
                <a:cs typeface="Lucida Sans Unicode"/>
              </a:rPr>
              <a:t>1</a:t>
            </a:r>
            <a:r>
              <a:rPr dirty="0" sz="600" spc="-5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20">
                <a:solidFill>
                  <a:srgbClr val="414141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-4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50">
                <a:solidFill>
                  <a:srgbClr val="444444"/>
                </a:solidFill>
                <a:latin typeface="Lucida Sans Unicode"/>
                <a:cs typeface="Lucida Sans Unicode"/>
              </a:rPr>
              <a:t>ź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4611" y="210312"/>
            <a:ext cx="736091" cy="72694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459479" y="9747504"/>
            <a:ext cx="3438525" cy="0"/>
          </a:xfrm>
          <a:custGeom>
            <a:avLst/>
            <a:gdLst/>
            <a:ahLst/>
            <a:cxnLst/>
            <a:rect l="l" t="t" r="r" b="b"/>
            <a:pathLst>
              <a:path w="3438525" h="0">
                <a:moveTo>
                  <a:pt x="0" y="0"/>
                </a:moveTo>
                <a:lnTo>
                  <a:pt x="3438144" y="0"/>
                </a:lnTo>
              </a:path>
            </a:pathLst>
          </a:custGeom>
          <a:ln w="12192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40791" y="9732264"/>
            <a:ext cx="3118485" cy="0"/>
          </a:xfrm>
          <a:custGeom>
            <a:avLst/>
            <a:gdLst/>
            <a:ahLst/>
            <a:cxnLst/>
            <a:rect l="l" t="t" r="r" b="b"/>
            <a:pathLst>
              <a:path w="3118485" h="0">
                <a:moveTo>
                  <a:pt x="0" y="0"/>
                </a:moveTo>
                <a:lnTo>
                  <a:pt x="3118104" y="0"/>
                </a:lnTo>
              </a:path>
            </a:pathLst>
          </a:custGeom>
          <a:ln w="12192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59079" y="1120140"/>
            <a:ext cx="6654165" cy="0"/>
          </a:xfrm>
          <a:custGeom>
            <a:avLst/>
            <a:gdLst/>
            <a:ahLst/>
            <a:cxnLst/>
            <a:rect l="l" t="t" r="r" b="b"/>
            <a:pathLst>
              <a:path w="6654165" h="0">
                <a:moveTo>
                  <a:pt x="0" y="0"/>
                </a:moveTo>
                <a:lnTo>
                  <a:pt x="6653783" y="0"/>
                </a:lnTo>
              </a:path>
            </a:pathLst>
          </a:custGeom>
          <a:ln w="15240">
            <a:solidFill>
              <a:srgbClr val="3B3B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170358" y="148590"/>
            <a:ext cx="3173730" cy="5727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solidFill>
                  <a:srgbClr val="484848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250" spc="12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Lucida Sans Unicode"/>
                <a:cs typeface="Lucida Sans Unicode"/>
              </a:rPr>
              <a:t>MUNICIPAL</a:t>
            </a:r>
            <a:r>
              <a:rPr dirty="0" sz="1250" spc="14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250">
                <a:solidFill>
                  <a:srgbClr val="4F4F4F"/>
                </a:solidFill>
                <a:latin typeface="Lucida Sans Unicode"/>
                <a:cs typeface="Lucida Sans Unicode"/>
              </a:rPr>
              <a:t>DE</a:t>
            </a:r>
            <a:r>
              <a:rPr dirty="0" sz="1250" spc="7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1250" spc="-10">
                <a:solidFill>
                  <a:srgbClr val="2B2B2B"/>
                </a:solidFill>
                <a:latin typeface="Lucida Sans Unicode"/>
                <a:cs typeface="Lucida Sans Unicode"/>
              </a:rPr>
              <a:t>SEROPEDICA</a:t>
            </a:r>
            <a:endParaRPr sz="1250">
              <a:latin typeface="Lucida Sans Unicode"/>
              <a:cs typeface="Lucida Sans Unicode"/>
            </a:endParaRPr>
          </a:p>
          <a:p>
            <a:pPr marL="15240" marR="2004060">
              <a:lnSpc>
                <a:spcPct val="123800"/>
              </a:lnSpc>
              <a:spcBef>
                <a:spcPts val="430"/>
              </a:spcBef>
            </a:pP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Rua </a:t>
            </a:r>
            <a:r>
              <a:rPr dirty="0" sz="800" spc="-10">
                <a:solidFill>
                  <a:srgbClr val="2A2A2A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1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94949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10">
                <a:solidFill>
                  <a:srgbClr val="343434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33395" y="1188719"/>
            <a:ext cx="47053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solidFill>
                  <a:srgbClr val="212121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3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83838"/>
                </a:solidFill>
                <a:latin typeface="Lucida Sans Unicode"/>
                <a:cs typeface="Lucida Sans Unicode"/>
              </a:rPr>
              <a:t>3º </a:t>
            </a:r>
            <a:r>
              <a:rPr dirty="0" sz="800" spc="-95">
                <a:solidFill>
                  <a:srgbClr val="424242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39696" y="1188719"/>
            <a:ext cx="34359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363636"/>
                </a:solidFill>
                <a:latin typeface="Lucida Sans Unicode"/>
                <a:cs typeface="Lucida Sans Unicode"/>
              </a:rPr>
              <a:t>Revogadas</a:t>
            </a:r>
            <a:r>
              <a:rPr dirty="0" sz="800" spc="3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43434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800" spc="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12121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B2B2B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800" spc="3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64646"/>
                </a:solidFill>
                <a:latin typeface="Lucida Sans Unicode"/>
                <a:cs typeface="Lucida Sans Unicode"/>
              </a:rPr>
              <a:t>Publique-</a:t>
            </a:r>
            <a:r>
              <a:rPr dirty="0" sz="800" spc="-20">
                <a:solidFill>
                  <a:srgbClr val="464646"/>
                </a:solidFill>
                <a:latin typeface="Lucida Sans Unicode"/>
                <a:cs typeface="Lucida Sans Unicode"/>
              </a:rPr>
              <a:t>se,</a:t>
            </a:r>
            <a:r>
              <a:rPr dirty="0" sz="800" spc="5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D2D2D"/>
                </a:solidFill>
                <a:latin typeface="Lucida Sans Unicode"/>
                <a:cs typeface="Lucida Sans Unicode"/>
              </a:rPr>
              <a:t>afixe-</a:t>
            </a:r>
            <a:r>
              <a:rPr dirty="0" sz="800" spc="-75">
                <a:solidFill>
                  <a:srgbClr val="2D2D2D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363636"/>
                </a:solidFill>
                <a:latin typeface="Lucida Sans Unicode"/>
                <a:cs typeface="Lucida Sans Unicode"/>
              </a:rPr>
              <a:t>cumpra-</a:t>
            </a:r>
            <a:r>
              <a:rPr dirty="0" sz="800" spc="-25">
                <a:solidFill>
                  <a:srgbClr val="363636"/>
                </a:solidFill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629329" y="1952244"/>
            <a:ext cx="9772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solidFill>
                  <a:srgbClr val="232323"/>
                </a:solidFill>
                <a:latin typeface="Lucida Sans Unicode"/>
                <a:cs typeface="Lucida Sans Unicode"/>
              </a:rPr>
              <a:t>Gabinete</a:t>
            </a:r>
            <a:r>
              <a:rPr dirty="0" sz="800" spc="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24242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4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F4F4F"/>
                </a:solidFill>
                <a:latin typeface="Lucida Sans Unicode"/>
                <a:cs typeface="Lucida Sans Unicode"/>
              </a:rPr>
              <a:t>Prefeito,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755979" y="1952244"/>
            <a:ext cx="7791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8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A2A2A"/>
                </a:solidFill>
                <a:latin typeface="Lucida Sans Unicode"/>
                <a:cs typeface="Lucida Sans Unicode"/>
              </a:rPr>
              <a:t>janeiro,</a:t>
            </a:r>
            <a:r>
              <a:rPr dirty="0" sz="800" spc="-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D1D1D"/>
                </a:solidFill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822790" y="9745471"/>
            <a:ext cx="29845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solidFill>
                  <a:srgbClr val="383838"/>
                </a:solidFill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374134" y="9761473"/>
            <a:ext cx="50419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solidFill>
                  <a:srgbClr val="2B2B2B"/>
                </a:solidFill>
                <a:latin typeface="Lucida Sans Unicode"/>
                <a:cs typeface="Lucida Sans Unicode"/>
              </a:rPr>
              <a:t>Página</a:t>
            </a:r>
            <a:r>
              <a:rPr dirty="0" sz="60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600">
                <a:solidFill>
                  <a:srgbClr val="3A3A3A"/>
                </a:solidFill>
                <a:latin typeface="Lucida Sans Unicode"/>
                <a:cs typeface="Lucida Sans Unicode"/>
              </a:rPr>
              <a:t>2</a:t>
            </a:r>
            <a:r>
              <a:rPr dirty="0" sz="600" spc="-7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25">
                <a:solidFill>
                  <a:srgbClr val="333333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-6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50">
                <a:solidFill>
                  <a:srgbClr val="3D3D3D"/>
                </a:solidFill>
                <a:latin typeface="Lucida Sans Unicode"/>
                <a:cs typeface="Lucida Sans Unicode"/>
              </a:rPr>
              <a:t>2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2025-09-09T17:15:09Z</dcterms:created>
  <dcterms:modified xsi:type="dcterms:W3CDTF">2025-09-09T17:15:09Z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2025-09-09T00:00:00Z</vt:filetime>
  </property>
  <property fmtid="{D5CDD505-2E9C-101B-9397-08002B2CF9AE}" pid="3" name="LastSaved">
    <vt:filetime>2025-09-09T00:00:00Z</vt:filetime>
  </property>
</Properties>
</file>