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09384" y="9758076"/>
            <a:ext cx="297180" cy="10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58133" y="9727230"/>
            <a:ext cx="549020" cy="1581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2034" y="1083563"/>
            <a:ext cx="6652259" cy="2971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6041" y="198882"/>
            <a:ext cx="736092" cy="731519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277368" y="6724876"/>
          <a:ext cx="6727190" cy="297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790"/>
                <a:gridCol w="2766060"/>
                <a:gridCol w="2346325"/>
                <a:gridCol w="680084"/>
              </a:tblGrid>
              <a:tr h="151130">
                <a:tc>
                  <a:txBody>
                    <a:bodyPr/>
                    <a:lstStyle/>
                    <a:p>
                      <a:pPr marL="16827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Procuradoria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42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Ooeracionalizaçăo</a:t>
                      </a:r>
                      <a:r>
                        <a:rPr dirty="0" baseline="3472" sz="120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2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1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8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7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9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553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955"/>
                        </a:lnSpc>
                        <a:spcBef>
                          <a:spcPts val="225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7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ctr" marL="69215">
                        <a:lnSpc>
                          <a:spcPts val="955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9177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01.05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800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2.799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Operacionalização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317240" algn="l"/>
                        </a:tabLst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1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FIXAS </a:t>
                      </a:r>
                      <a:r>
                        <a:rPr dirty="0" sz="800" spc="-1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76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63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76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70180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01.11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Meio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Ambiente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2.823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Operacionalizaşão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317240" algn="l"/>
                        </a:tabLst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9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92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5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</a:tr>
              <a:tr h="16256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Servişos</a:t>
                      </a:r>
                      <a:r>
                        <a:rPr dirty="0" sz="800" spc="-1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416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>
                    <a:lnB w="12700">
                      <a:solidFill>
                        <a:srgbClr val="4F54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6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baseline="3472" sz="1200" spc="1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3472" sz="1200" spc="-8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eracionalizaoão</a:t>
                      </a:r>
                      <a:r>
                        <a:rPr dirty="0" baseline="3472" sz="1200" spc="-97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5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>
                    <a:lnB w="12700">
                      <a:solidFill>
                        <a:srgbClr val="4F54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F545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2857080" y="9722658"/>
            <a:ext cx="298450" cy="116839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600" spc="-20">
                <a:solidFill>
                  <a:srgbClr val="3B3B3B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1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230552" y="90931"/>
            <a:ext cx="3175000" cy="57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200" spc="6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25252"/>
                </a:solidFill>
                <a:latin typeface="Arial"/>
                <a:cs typeface="Arial"/>
              </a:rPr>
              <a:t>DE</a:t>
            </a:r>
            <a:r>
              <a:rPr dirty="0" sz="1200" spc="-5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7870" indent="1905">
              <a:lnSpc>
                <a:spcPct val="123800"/>
              </a:lnSpc>
              <a:spcBef>
                <a:spcPts val="509"/>
              </a:spcBef>
            </a:pP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69338" y="1316228"/>
            <a:ext cx="18370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2527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B5B5B"/>
                </a:solidFill>
                <a:latin typeface="Lucida Sans Unicode"/>
                <a:cs typeface="Lucida Sans Unicode"/>
              </a:rPr>
              <a:t>8</a:t>
            </a:r>
            <a:r>
              <a:rPr dirty="0" sz="750" spc="39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2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janeiro,</a:t>
            </a:r>
            <a:r>
              <a:rPr dirty="0" sz="7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1827" y="1744218"/>
            <a:ext cx="2913380" cy="2641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919"/>
              </a:lnSpc>
              <a:spcBef>
                <a:spcPts val="160"/>
              </a:spcBef>
            </a:pP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F2F2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no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valor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R$1.150.000,00, 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A3A3A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9586" y="2503932"/>
            <a:ext cx="6465570" cy="97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7880">
              <a:lnSpc>
                <a:spcPct val="151900"/>
              </a:lnSpc>
              <a:spcBef>
                <a:spcPts val="100"/>
              </a:spcBef>
            </a:pP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PREFEITO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uso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A3A3A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9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5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42424"/>
                </a:solidFill>
                <a:latin typeface="Lucida Sans Unicode"/>
                <a:cs typeface="Lucida Sans Unicode"/>
              </a:rPr>
              <a:t>acordo</a:t>
            </a: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65656"/>
                </a:solidFill>
                <a:latin typeface="Lucida Sans Unicode"/>
                <a:cs typeface="Lucida Sans Unicode"/>
              </a:rPr>
              <a:t>com</a:t>
            </a:r>
            <a:r>
              <a:rPr dirty="0" sz="80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lhe 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7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62626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datada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A3A3A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20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45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5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6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5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1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2F2F2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2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27025">
              <a:lnSpc>
                <a:spcPct val="100000"/>
              </a:lnSpc>
              <a:spcBef>
                <a:spcPts val="1220"/>
              </a:spcBef>
            </a:pP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aberto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9294" y="4226255"/>
            <a:ext cx="2695575" cy="36830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Dotațóes</a:t>
            </a:r>
            <a:r>
              <a:rPr dirty="0" u="sng" sz="800" spc="6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000" spc="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444444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626262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B2B2B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10157" y="4619813"/>
          <a:ext cx="6572250" cy="958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3152139"/>
                <a:gridCol w="1920875"/>
                <a:gridCol w="695960"/>
              </a:tblGrid>
              <a:tr h="149860">
                <a:tc>
                  <a:txBody>
                    <a:bodyPr/>
                    <a:lstStyle/>
                    <a:p>
                      <a:pPr marL="35560">
                        <a:lnSpc>
                          <a:spcPts val="865"/>
                        </a:lnSpc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65"/>
                        </a:lnSpc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00" spc="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2875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3.1.9.0.92.00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1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EXERCİCIOS</a:t>
                      </a:r>
                      <a:r>
                        <a:rPr dirty="0" sz="800" spc="2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00" spc="11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PESSOAL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1.150.000,00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81610">
                <a:tc gridSpan="3">
                  <a:txBody>
                    <a:bodyPr/>
                    <a:lstStyle/>
                    <a:p>
                      <a:pPr marL="3554729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75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93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1.150.000,00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9369"/>
                </a:tc>
              </a:tr>
              <a:tr h="165100">
                <a:tc gridSpan="3">
                  <a:txBody>
                    <a:bodyPr/>
                    <a:lstStyle/>
                    <a:p>
                      <a:pPr marL="35534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8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3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6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8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5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1.150.000,00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47955">
                <a:tc gridSpan="3">
                  <a:txBody>
                    <a:bodyPr/>
                    <a:lstStyle/>
                    <a:p>
                      <a:pPr algn="r" marR="434975">
                        <a:lnSpc>
                          <a:spcPts val="950"/>
                        </a:lnSpc>
                        <a:spcBef>
                          <a:spcPts val="120"/>
                        </a:spcBef>
                      </a:pPr>
                      <a:r>
                        <a:rPr dirty="0" sz="800" spc="-9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9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95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1.150.000,00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65983" y="5619750"/>
            <a:ext cx="5972810" cy="28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4345" marR="5080" indent="-462280">
              <a:lnSpc>
                <a:spcPct val="106900"/>
              </a:lnSpc>
              <a:spcBef>
                <a:spcPts val="100"/>
              </a:spcBef>
            </a:pP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B5B5B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05050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seräo 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1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Ill.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44368" y="5971794"/>
            <a:ext cx="164909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6300"/>
              </a:lnSpc>
              <a:spcBef>
                <a:spcPts val="100"/>
              </a:spcBef>
            </a:pPr>
            <a:r>
              <a:rPr dirty="0" sz="800" spc="-35">
                <a:solidFill>
                  <a:srgbClr val="3F3F3F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Anulaçäo</a:t>
            </a:r>
            <a:r>
              <a:rPr dirty="0" sz="80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9294" y="6338519"/>
            <a:ext cx="2695575" cy="36830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00" spc="-55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000" spc="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505050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505050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01062" y="5971794"/>
            <a:ext cx="753745" cy="38227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45"/>
              </a:spcBef>
            </a:pP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R$1.150.000,00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$1.150.000,00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85466" y="4696686"/>
            <a:ext cx="2370582" cy="164326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9184" y="235405"/>
            <a:ext cx="717804" cy="72450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31647" y="9735435"/>
            <a:ext cx="6647815" cy="0"/>
          </a:xfrm>
          <a:custGeom>
            <a:avLst/>
            <a:gdLst/>
            <a:ahLst/>
            <a:cxnLst/>
            <a:rect l="l" t="t" r="r" b="b"/>
            <a:pathLst>
              <a:path w="6647815" h="0">
                <a:moveTo>
                  <a:pt x="0" y="0"/>
                </a:moveTo>
                <a:lnTo>
                  <a:pt x="6647688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6031" y="1126747"/>
            <a:ext cx="2143125" cy="0"/>
          </a:xfrm>
          <a:custGeom>
            <a:avLst/>
            <a:gdLst/>
            <a:ahLst/>
            <a:cxnLst/>
            <a:rect l="l" t="t" r="r" b="b"/>
            <a:pathLst>
              <a:path w="2143125" h="0">
                <a:moveTo>
                  <a:pt x="0" y="0"/>
                </a:moveTo>
                <a:lnTo>
                  <a:pt x="2142744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691128" y="1126747"/>
            <a:ext cx="3215640" cy="0"/>
          </a:xfrm>
          <a:custGeom>
            <a:avLst/>
            <a:gdLst/>
            <a:ahLst/>
            <a:cxnLst/>
            <a:rect l="l" t="t" r="r" b="b"/>
            <a:pathLst>
              <a:path w="3215640" h="0">
                <a:moveTo>
                  <a:pt x="0" y="0"/>
                </a:moveTo>
                <a:lnTo>
                  <a:pt x="3215640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447544" y="1120652"/>
            <a:ext cx="975360" cy="0"/>
          </a:xfrm>
          <a:custGeom>
            <a:avLst/>
            <a:gdLst/>
            <a:ahLst/>
            <a:cxnLst/>
            <a:rect l="l" t="t" r="r" b="b"/>
            <a:pathLst>
              <a:path w="975360" h="0">
                <a:moveTo>
                  <a:pt x="0" y="0"/>
                </a:moveTo>
                <a:lnTo>
                  <a:pt x="975360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73602" y="4881812"/>
            <a:ext cx="304038" cy="30397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58928" y="166838"/>
            <a:ext cx="317119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solidFill>
                  <a:srgbClr val="4B4B4B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50" spc="1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4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250" spc="16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50">
                <a:solidFill>
                  <a:srgbClr val="646464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6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Lucida Sans Unicode"/>
                <a:cs typeface="Lucida Sans Unicode"/>
              </a:rPr>
              <a:t>SEROPEDICA</a:t>
            </a:r>
            <a:endParaRPr sz="1250">
              <a:latin typeface="Lucida Sans Unicode"/>
              <a:cs typeface="Lucida Sans Unicode"/>
            </a:endParaRPr>
          </a:p>
          <a:p>
            <a:pPr marL="13970" marR="2005330">
              <a:lnSpc>
                <a:spcPct val="132000"/>
              </a:lnSpc>
              <a:spcBef>
                <a:spcPts val="420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8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9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Lourenço</a:t>
            </a:r>
            <a:r>
              <a:rPr dirty="0" sz="750" spc="3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3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>
                <a:solidFill>
                  <a:srgbClr val="2A2A2A"/>
                </a:solidFill>
              </a:rPr>
              <a:t>2</a:t>
            </a:fld>
            <a:r>
              <a:rPr dirty="0" spc="-70">
                <a:solidFill>
                  <a:srgbClr val="2A2A2A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5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287026" y="1920466"/>
            <a:ext cx="2693670" cy="37020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180">
                <a:solidFill>
                  <a:srgbClr val="212121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75"/>
              </a:spcBef>
            </a:pPr>
            <a:r>
              <a:rPr dirty="0" sz="950" spc="75">
                <a:solidFill>
                  <a:srgbClr val="38383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950" spc="1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444444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2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solidFill>
                  <a:srgbClr val="313131"/>
                </a:solidFill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80439" y="2315011"/>
          <a:ext cx="6573520" cy="2026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635"/>
                <a:gridCol w="5035550"/>
                <a:gridCol w="697229"/>
              </a:tblGrid>
              <a:tr h="160020">
                <a:tc>
                  <a:txBody>
                    <a:bodyPr/>
                    <a:lstStyle/>
                    <a:p>
                      <a:pPr marL="40005">
                        <a:lnSpc>
                          <a:spcPts val="880"/>
                        </a:lnSpc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880"/>
                        </a:lnSpc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t&gt;ervi</a:t>
                      </a:r>
                      <a:r>
                        <a:rPr dirty="0" baseline="-6944" sz="1200" spc="-6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baseline="-6944" sz="1200" spc="17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800" spc="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Operaciona.izacão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86125" algn="l"/>
                        </a:tabLst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1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t.VANTAGENS</a:t>
                      </a:r>
                      <a:r>
                        <a:rPr dirty="0" sz="800" spc="1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9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CI\FIL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dirty="0" sz="800" spc="3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cursos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6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i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5" i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Atividade 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01.14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2796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Secretaria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Suprimentos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2.848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ManutenCao,</a:t>
                      </a:r>
                      <a:r>
                        <a:rPr dirty="0" sz="800" spc="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Admiro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stra4</a:t>
                      </a:r>
                      <a:r>
                        <a:rPr dirty="0" sz="800" spc="2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ODeracionaIizacã•</a:t>
                      </a:r>
                      <a:r>
                        <a:rPr dirty="0" sz="800" spc="1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dz</a:t>
                      </a:r>
                      <a:r>
                        <a:rPr dirty="0" sz="800" spc="-7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4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n</a:t>
                      </a:r>
                      <a:r>
                        <a:rPr dirty="0" sz="800" spc="-9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84220" algn="l"/>
                        </a:tabLst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VENCIi\/IENTOS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44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\‹’.4NTAGENS</a:t>
                      </a:r>
                      <a:r>
                        <a:rPr dirty="0" baseline="3703" sz="1125" spc="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FIXAS</a:t>
                      </a:r>
                      <a:r>
                        <a:rPr dirty="0" baseline="3703" sz="1125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7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6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CIVI</a:t>
                      </a:r>
                      <a:r>
                        <a:rPr dirty="0" baseline="3703" sz="1125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L</a:t>
                      </a:r>
                      <a:r>
                        <a:rPr dirty="0" baseline="3703" sz="11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R°cursos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9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20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7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49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1.150.000,00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51765">
                <a:tc>
                  <a:txBody>
                    <a:bodyPr/>
                    <a:lstStyle/>
                    <a:p>
                      <a:pPr marL="247015">
                        <a:lnSpc>
                          <a:spcPts val="890"/>
                        </a:lnSpc>
                        <a:spcBef>
                          <a:spcPts val="204"/>
                        </a:spcBef>
                      </a:pPr>
                      <a:r>
                        <a:rPr dirty="0" sz="7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3º</a:t>
                      </a:r>
                      <a:r>
                        <a:rPr dirty="0" sz="750" spc="-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9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750" spc="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750" spc="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750" spc="-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750" spc="-8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e, </a:t>
                      </a:r>
                      <a:r>
                        <a:rPr dirty="0" sz="7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atixe-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2025-09-09T17:06:05Z</dcterms:created>
  <dcterms:modified xsi:type="dcterms:W3CDTF">2025-09-09T17:06:05Z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