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69093" y="9564601"/>
            <a:ext cx="289560" cy="123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79839" y="9571455"/>
            <a:ext cx="478154" cy="1214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1">
                <a:solidFill>
                  <a:srgbClr val="343434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#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916" y="429481"/>
            <a:ext cx="710946" cy="694481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6240" y="6694158"/>
          <a:ext cx="6461760" cy="2848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5500"/>
                <a:gridCol w="2667000"/>
                <a:gridCol w="2277110"/>
                <a:gridCol w="617854"/>
              </a:tblGrid>
              <a:tr h="138430">
                <a:tc>
                  <a:txBody>
                    <a:bodyPr/>
                    <a:lstStyle/>
                    <a:p>
                      <a:pPr marL="16637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07.23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25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2.081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75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50" spc="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939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933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920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92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2.720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703" sz="1125" spc="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6194"/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485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1.000,00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9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65100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2.721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Protecâo</a:t>
                      </a:r>
                      <a:r>
                        <a:rPr dirty="0" sz="75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750" spc="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895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35255">
                <a:tc>
                  <a:txBody>
                    <a:bodyPr/>
                    <a:lstStyle/>
                    <a:p>
                      <a:pPr marL="164465">
                        <a:lnSpc>
                          <a:spcPts val="825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25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810"/>
                        </a:lnSpc>
                        <a:spcBef>
                          <a:spcPts val="365"/>
                        </a:spcBef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ts val="810"/>
                        </a:lnSpc>
                        <a:spcBef>
                          <a:spcPts val="36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</a:tr>
              <a:tr h="20320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2.722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8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750" spc="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Assistenciais</a:t>
                      </a:r>
                      <a:r>
                        <a:rPr dirty="0" sz="750" spc="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(IGDSUAS)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6.500.00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1815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26.787,59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16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39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8.836,72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21907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3.3.9.0.33.00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7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LOCOLJOCT?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1905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56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52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0623" y="1277022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3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35084" y="327941"/>
            <a:ext cx="303911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D3D3D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150" spc="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25" b="1">
                <a:solidFill>
                  <a:srgbClr val="5B5B5B"/>
                </a:solidFill>
                <a:latin typeface="Arial"/>
                <a:cs typeface="Arial"/>
              </a:rPr>
              <a:t>DE</a:t>
            </a:r>
            <a:r>
              <a:rPr dirty="0" sz="1150" spc="-140" b="1">
                <a:solidFill>
                  <a:srgbClr val="5B5B5B"/>
                </a:solidFill>
                <a:latin typeface="Arial"/>
                <a:cs typeface="Arial"/>
              </a:rPr>
              <a:t> </a:t>
            </a:r>
            <a:r>
              <a:rPr dirty="0" sz="1150" spc="-20" b="1">
                <a:solidFill>
                  <a:srgbClr val="383838"/>
                </a:solidFill>
                <a:latin typeface="Arial"/>
                <a:cs typeface="Arial"/>
              </a:rPr>
              <a:t>.SEROPEDICA</a:t>
            </a:r>
            <a:endParaRPr sz="1150">
              <a:latin typeface="Arial"/>
              <a:cs typeface="Arial"/>
            </a:endParaRPr>
          </a:p>
          <a:p>
            <a:pPr marL="12700" marR="1919605">
              <a:lnSpc>
                <a:spcPct val="127899"/>
              </a:lnSpc>
              <a:spcBef>
                <a:spcPts val="385"/>
              </a:spcBef>
            </a:pPr>
            <a:r>
              <a:rPr dirty="0" sz="750" spc="20">
                <a:solidFill>
                  <a:srgbClr val="4D4D4D"/>
                </a:solidFill>
                <a:latin typeface="Arial MT"/>
                <a:cs typeface="Arial MT"/>
              </a:rPr>
              <a:t>Rua</a:t>
            </a:r>
            <a:r>
              <a:rPr dirty="0" sz="750" spc="6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Maria</a:t>
            </a:r>
            <a:r>
              <a:rPr dirty="0" sz="750" spc="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Lourenço,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626262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63636"/>
                </a:solidFill>
              </a:rPr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Página</a:t>
            </a:r>
            <a:r>
              <a:rPr dirty="0" spc="65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fld id="{81D60167-4931-47E6-BA6A-407CBD079E47}" type="slidenum">
              <a:rPr dirty="0" i="0">
                <a:solidFill>
                  <a:srgbClr val="5B5B5B"/>
                </a:solidFill>
                <a:latin typeface="Arial MT"/>
                <a:cs typeface="Arial MT"/>
              </a:rPr>
              <a:t>1</a:t>
            </a:fld>
            <a:r>
              <a:rPr dirty="0" spc="15" i="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pc="55" i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pc="-50" i="0">
                <a:solidFill>
                  <a:srgbClr val="383838"/>
                </a:solidFill>
                <a:latin typeface="Arial MT"/>
                <a:cs typeface="Arial MT"/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13722" y="1502669"/>
            <a:ext cx="17646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Decreto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2525</a:t>
            </a:r>
            <a:r>
              <a:rPr dirty="0" sz="7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8</a:t>
            </a:r>
            <a:r>
              <a:rPr dirty="0" sz="750" spc="4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2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janeiro,</a:t>
            </a:r>
            <a:r>
              <a:rPr dirty="0" sz="75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41196" y="1923013"/>
            <a:ext cx="271462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75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75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valor</a:t>
            </a:r>
            <a:r>
              <a:rPr dirty="0" sz="750" spc="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total de</a:t>
            </a:r>
            <a:r>
              <a:rPr dirty="0" sz="7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R$305.286,31,</a:t>
            </a:r>
            <a:r>
              <a:rPr dirty="0" sz="75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33333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especifica</a:t>
            </a:r>
            <a:r>
              <a:rPr dirty="0" sz="750" spc="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7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outras</a:t>
            </a:r>
            <a:r>
              <a:rPr dirty="0" sz="75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9728" y="2651761"/>
            <a:ext cx="6209665" cy="923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49900"/>
              </a:lnSpc>
              <a:spcBef>
                <a:spcPts val="100"/>
              </a:spcBef>
            </a:pP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PREFEITO</a:t>
            </a:r>
            <a:r>
              <a:rPr dirty="0" sz="750" spc="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7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7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suas</a:t>
            </a:r>
            <a:r>
              <a:rPr dirty="0" sz="75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atribuições</a:t>
            </a:r>
            <a:r>
              <a:rPr dirty="0" sz="750" spc="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legais,</a:t>
            </a:r>
            <a:r>
              <a:rPr dirty="0" sz="75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constitucionais</a:t>
            </a:r>
            <a:r>
              <a:rPr dirty="0" sz="75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acordo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75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Ihe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confere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art.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8º</a:t>
            </a:r>
            <a:r>
              <a:rPr dirty="0" sz="750" spc="2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 LEI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datada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21/12/2023,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publicada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750" spc="2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2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14141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1º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aberto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75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suplementar</a:t>
            </a:r>
            <a:r>
              <a:rPr dirty="0" sz="750" spc="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436" y="4289452"/>
            <a:ext cx="2753995" cy="35750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750" spc="295">
                <a:solidFill>
                  <a:srgbClr val="212121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A3A3A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FUNDO</a:t>
            </a:r>
            <a:r>
              <a:rPr dirty="0" sz="950" spc="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84848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ASSISTÊNCIA</a:t>
            </a:r>
            <a:r>
              <a:rPr dirty="0" sz="950" spc="6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38083" y="4665542"/>
          <a:ext cx="6313170" cy="911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2481580"/>
                <a:gridCol w="2255520"/>
                <a:gridCol w="807720"/>
              </a:tblGrid>
              <a:tr h="136525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07.23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2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2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2.720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baseline="3703" sz="1125" spc="8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Prote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baseline="3703" sz="1125" spc="37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baseline="3703" sz="1125" spc="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baseline="3703" sz="1125" spc="3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1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048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50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8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3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74407" y="5626150"/>
            <a:ext cx="573151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 marR="5080" indent="-444500">
              <a:lnSpc>
                <a:spcPct val="1099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75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-</a:t>
            </a:r>
            <a:r>
              <a:rPr dirty="0" sz="750" spc="-4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As</a:t>
            </a:r>
            <a:r>
              <a:rPr dirty="0" sz="7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despesas</a:t>
            </a:r>
            <a:r>
              <a:rPr dirty="0" sz="750" spc="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decorrentes</a:t>
            </a:r>
            <a:r>
              <a:rPr dirty="0" sz="750" spc="9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abertura</a:t>
            </a:r>
            <a:r>
              <a:rPr dirty="0" sz="75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presente</a:t>
            </a:r>
            <a:r>
              <a:rPr dirty="0" sz="75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crédito</a:t>
            </a:r>
            <a:r>
              <a:rPr dirty="0" sz="750" spc="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suplementar,</a:t>
            </a:r>
            <a:r>
              <a:rPr dirty="0" sz="750" spc="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serão</a:t>
            </a:r>
            <a:r>
              <a:rPr dirty="0" sz="7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cobertas</a:t>
            </a:r>
            <a:r>
              <a:rPr dirty="0" sz="75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trata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o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43</a:t>
            </a:r>
            <a:r>
              <a:rPr dirty="0" sz="75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parágrafo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1º</a:t>
            </a:r>
            <a:r>
              <a:rPr dirty="0" sz="75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Lei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Federal</a:t>
            </a:r>
            <a:r>
              <a:rPr dirty="0" sz="750" spc="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Inciso</a:t>
            </a:r>
            <a:r>
              <a:rPr dirty="0" sz="75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11204" y="5966535"/>
            <a:ext cx="158305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9900"/>
              </a:lnSpc>
              <a:spcBef>
                <a:spcPts val="100"/>
              </a:spcBef>
            </a:pP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Inciso:</a:t>
            </a:r>
            <a:r>
              <a:rPr dirty="0" sz="750" spc="114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75757"/>
                </a:solidFill>
                <a:latin typeface="Arial MT"/>
                <a:cs typeface="Arial MT"/>
              </a:rPr>
              <a:t>ll</a:t>
            </a:r>
            <a:r>
              <a:rPr dirty="0" sz="750" spc="7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E5E5E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Excesso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III</a:t>
            </a:r>
            <a:r>
              <a:rPr dirty="0" sz="75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Anulação</a:t>
            </a:r>
            <a:r>
              <a:rPr dirty="0" sz="75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0292" y="6319870"/>
            <a:ext cx="2753995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16161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16161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ASSISTÊNCIA</a:t>
            </a:r>
            <a:r>
              <a:rPr dirty="0" sz="950" spc="4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90574" y="5966535"/>
            <a:ext cx="62420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R$305.286,31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$305.286,31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60" y="6529654"/>
            <a:ext cx="2473452" cy="156327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344" y="445671"/>
            <a:ext cx="694944" cy="69936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6240" y="9567836"/>
            <a:ext cx="2917190" cy="0"/>
          </a:xfrm>
          <a:custGeom>
            <a:avLst/>
            <a:gdLst/>
            <a:ahLst/>
            <a:cxnLst/>
            <a:rect l="l" t="t" r="r" b="b"/>
            <a:pathLst>
              <a:path w="2917190" h="0">
                <a:moveTo>
                  <a:pt x="0" y="0"/>
                </a:moveTo>
                <a:lnTo>
                  <a:pt x="2916936" y="0"/>
                </a:lnTo>
              </a:path>
            </a:pathLst>
          </a:custGeom>
          <a:ln w="12189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31335" y="9567836"/>
            <a:ext cx="2947670" cy="0"/>
          </a:xfrm>
          <a:custGeom>
            <a:avLst/>
            <a:gdLst/>
            <a:ahLst/>
            <a:cxnLst/>
            <a:rect l="l" t="t" r="r" b="b"/>
            <a:pathLst>
              <a:path w="2947670" h="0">
                <a:moveTo>
                  <a:pt x="0" y="0"/>
                </a:moveTo>
                <a:lnTo>
                  <a:pt x="2947416" y="0"/>
                </a:lnTo>
              </a:path>
            </a:pathLst>
          </a:custGeom>
          <a:ln w="12189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32816" y="1303493"/>
            <a:ext cx="3148965" cy="0"/>
          </a:xfrm>
          <a:custGeom>
            <a:avLst/>
            <a:gdLst/>
            <a:ahLst/>
            <a:cxnLst/>
            <a:rect l="l" t="t" r="r" b="b"/>
            <a:pathLst>
              <a:path w="3148965" h="0">
                <a:moveTo>
                  <a:pt x="0" y="0"/>
                </a:moveTo>
                <a:lnTo>
                  <a:pt x="3148584" y="0"/>
                </a:lnTo>
              </a:path>
            </a:pathLst>
          </a:custGeom>
          <a:ln w="12189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785615" y="1294350"/>
            <a:ext cx="3011805" cy="0"/>
          </a:xfrm>
          <a:custGeom>
            <a:avLst/>
            <a:gdLst/>
            <a:ahLst/>
            <a:cxnLst/>
            <a:rect l="l" t="t" r="r" b="b"/>
            <a:pathLst>
              <a:path w="3011804" h="0">
                <a:moveTo>
                  <a:pt x="0" y="0"/>
                </a:moveTo>
                <a:lnTo>
                  <a:pt x="3011424" y="0"/>
                </a:lnTo>
              </a:path>
            </a:pathLst>
          </a:custGeom>
          <a:ln w="12189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280220" y="378880"/>
            <a:ext cx="304355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25252"/>
                </a:solidFill>
                <a:latin typeface="Arial"/>
                <a:cs typeface="Arial"/>
              </a:rPr>
              <a:t>DE</a:t>
            </a:r>
            <a:r>
              <a:rPr dirty="0" sz="1200" spc="-15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383838"/>
                </a:solidFill>
                <a:latin typeface="Arial MT"/>
                <a:cs typeface="Arial MT"/>
              </a:rPr>
              <a:t>ÎÎEI4ÙFËDICA</a:t>
            </a:r>
            <a:endParaRPr sz="1200">
              <a:latin typeface="Arial MT"/>
              <a:cs typeface="Arial MT"/>
            </a:endParaRPr>
          </a:p>
          <a:p>
            <a:pPr marL="12700" marR="1925955">
              <a:lnSpc>
                <a:spcPct val="132000"/>
              </a:lnSpc>
              <a:spcBef>
                <a:spcPts val="395"/>
              </a:spcBef>
            </a:pP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Rua</a:t>
            </a:r>
            <a:r>
              <a:rPr dirty="0" sz="750" spc="9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505050"/>
                </a:solidFill>
                <a:latin typeface="Arial MT"/>
                <a:cs typeface="Arial MT"/>
              </a:rPr>
              <a:t>Maria</a:t>
            </a:r>
            <a:r>
              <a:rPr dirty="0" sz="750" spc="1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Lourenço,</a:t>
            </a:r>
            <a:r>
              <a:rPr dirty="0" sz="750" spc="11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606060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Pàgina</a:t>
            </a:r>
            <a:r>
              <a:rPr dirty="0" spc="70"/>
              <a:t> </a:t>
            </a:r>
            <a:fld id="{81D60167-4931-47E6-BA6A-407CBD079E47}" type="slidenum">
              <a:rPr dirty="0" i="0">
                <a:solidFill>
                  <a:srgbClr val="4F4F4F"/>
                </a:solidFill>
                <a:latin typeface="Arial MT"/>
                <a:cs typeface="Arial MT"/>
              </a:rPr>
              <a:t>2</a:t>
            </a:fld>
            <a:r>
              <a:rPr dirty="0" spc="15" i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i="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pc="20" i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pc="-50">
                <a:solidFill>
                  <a:srgbClr val="3D3D3D"/>
                </a:solidFill>
              </a:rPr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439436" y="2065294"/>
            <a:ext cx="2753995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B4F54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330">
                <a:solidFill>
                  <a:srgbClr val="262626"/>
                </a:solidFill>
                <a:uFill>
                  <a:solidFill>
                    <a:srgbClr val="4B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FUNDO</a:t>
            </a:r>
            <a:r>
              <a:rPr dirty="0" sz="950" spc="-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ASSISTÊNCIA</a:t>
            </a:r>
            <a:r>
              <a:rPr dirty="0" sz="950" spc="4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31682" y="2443832"/>
          <a:ext cx="6339205" cy="353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24150"/>
                <a:gridCol w="2203450"/>
                <a:gridCol w="635635"/>
              </a:tblGrid>
              <a:tr h="138430">
                <a:tc>
                  <a:txBody>
                    <a:bodyPr/>
                    <a:lstStyle/>
                    <a:p>
                      <a:pPr marL="4000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07.23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 marR="1206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25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2.722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950" marR="12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750" spc="3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Assistenciais</a:t>
                      </a:r>
                      <a:r>
                        <a:rPr dirty="0" sz="750" spc="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(IGDSUAS)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9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baseline="3703" sz="1125" spc="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22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52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065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5410" marR="12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5410" marR="120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5.500,00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 i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25" i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70.624,31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081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2.893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Ações</a:t>
                      </a:r>
                      <a:r>
                        <a:rPr dirty="0" sz="750" spc="6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Emergenciais</a:t>
                      </a:r>
                      <a:r>
                        <a:rPr dirty="0" sz="750" spc="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750" spc="7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703" sz="1125" spc="8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703" sz="1125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703" sz="1125" spc="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31.242,00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 marR="12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 marR="120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25.200,00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065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 marR="12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19.220,00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19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0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89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123.662,00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8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2.894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75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750" spc="-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7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(IGDBF)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8425" marR="12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0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9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305.286,31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55535" y="6053761"/>
            <a:ext cx="4502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Artigo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35410" y="6051475"/>
            <a:ext cx="32988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Revogadas</a:t>
            </a:r>
            <a:r>
              <a:rPr dirty="0" sz="750" spc="1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disposições</a:t>
            </a:r>
            <a:r>
              <a:rPr dirty="0" sz="750" spc="1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em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contrário.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84848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se,</a:t>
            </a:r>
            <a:r>
              <a:rPr dirty="0" sz="750" spc="8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se</a:t>
            </a:r>
            <a:r>
              <a:rPr dirty="0" sz="750" spc="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2025-09-09T17:12:17Z</dcterms:created>
  <dcterms:modified xsi:type="dcterms:W3CDTF">2025-09-09T17:12:17Z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