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9768" y="8307323"/>
            <a:ext cx="6387083" cy="137617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6636" y="443484"/>
            <a:ext cx="710946" cy="69723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51104" y="130911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40">
            <a:solidFill>
              <a:srgbClr val="41414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6856" y="340106"/>
            <a:ext cx="3048000" cy="552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D3D3D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44444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4685">
              <a:lnSpc>
                <a:spcPct val="120000"/>
              </a:lnSpc>
              <a:spcBef>
                <a:spcPts val="405"/>
              </a:spcBef>
            </a:pP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84848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00" spc="-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88403" y="1517904"/>
            <a:ext cx="2836545" cy="675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616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0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2532</a:t>
            </a:r>
            <a:r>
              <a:rPr dirty="0" sz="800" spc="-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4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17</a:t>
            </a:r>
            <a:r>
              <a:rPr dirty="0" sz="800" spc="3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janeiro, 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2545" indent="635">
              <a:lnSpc>
                <a:spcPts val="880"/>
              </a:lnSpc>
            </a:pP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83838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A2A2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R$8.442.472,58,</a:t>
            </a:r>
            <a:r>
              <a:rPr dirty="0" sz="800" spc="-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1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que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1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da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13131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33322" y="2661665"/>
            <a:ext cx="6214110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42500"/>
              </a:lnSpc>
              <a:spcBef>
                <a:spcPts val="100"/>
              </a:spcBef>
            </a:pPr>
            <a:r>
              <a:rPr dirty="0" sz="800" spc="-25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8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1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F2F2F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datada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3A3A3A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D3D3D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0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25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6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14141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414141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90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5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5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50">
                <a:solidFill>
                  <a:srgbClr val="595959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45">
                <a:solidFill>
                  <a:srgbClr val="595959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5595">
              <a:lnSpc>
                <a:spcPct val="100000"/>
              </a:lnSpc>
              <a:spcBef>
                <a:spcPts val="1150"/>
              </a:spcBef>
            </a:pPr>
            <a:r>
              <a:rPr dirty="0" sz="800" spc="-80">
                <a:solidFill>
                  <a:srgbClr val="3B3B3B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8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1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0744" y="4311751"/>
            <a:ext cx="2588895" cy="35560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u="sng" sz="800" spc="-25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00" spc="5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244"/>
              </a:spcBef>
            </a:pPr>
            <a:r>
              <a:rPr dirty="0" sz="1000" spc="-35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545454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6085" y="4609338"/>
            <a:ext cx="3416935" cy="5334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89"/>
              </a:spcBef>
              <a:tabLst>
                <a:tab pos="787400" algn="l"/>
              </a:tabLst>
            </a:pP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01.13</a:t>
            </a:r>
            <a:r>
              <a:rPr dirty="0" sz="800" b="1">
                <a:solidFill>
                  <a:srgbClr val="343434"/>
                </a:solidFill>
                <a:latin typeface="Arial"/>
                <a:cs typeface="Arial"/>
              </a:rPr>
              <a:t>	</a:t>
            </a: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Secretaria</a:t>
            </a:r>
            <a:r>
              <a:rPr dirty="0" sz="800" spc="4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F3F3F"/>
                </a:solidFill>
                <a:latin typeface="Arial"/>
                <a:cs typeface="Arial"/>
              </a:rPr>
              <a:t>Municipal</a:t>
            </a:r>
            <a:r>
              <a:rPr dirty="0" sz="800" spc="-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dirty="0" sz="800" spc="-20" b="1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A2A2A"/>
                </a:solidFill>
                <a:latin typeface="Arial"/>
                <a:cs typeface="Arial"/>
              </a:rPr>
              <a:t>Serviços</a:t>
            </a:r>
            <a:r>
              <a:rPr dirty="0" sz="800" spc="-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13131"/>
                </a:solidFill>
                <a:latin typeface="Arial"/>
                <a:cs typeface="Arial"/>
              </a:rPr>
              <a:t>Públicoe</a:t>
            </a:r>
            <a:endParaRPr sz="800">
              <a:latin typeface="Arial"/>
              <a:cs typeface="Arial"/>
            </a:endParaRPr>
          </a:p>
          <a:p>
            <a:pPr marL="12700" marR="5080" indent="-635">
              <a:lnSpc>
                <a:spcPct val="135000"/>
              </a:lnSpc>
              <a:spcBef>
                <a:spcPts val="50"/>
              </a:spcBef>
              <a:tabLst>
                <a:tab pos="781685" algn="l"/>
              </a:tabLst>
            </a:pP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2.825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Manutencăo</a:t>
            </a:r>
            <a:r>
              <a:rPr dirty="0" sz="800" spc="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Operacionalizacăo</a:t>
            </a:r>
            <a:r>
              <a:rPr dirty="0" sz="80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Secretăria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262626"/>
                </a:solidFill>
                <a:latin typeface="Lucida Sans Unicode"/>
                <a:cs typeface="Lucida Sans Unicode"/>
              </a:rPr>
              <a:t>3.3.9.0.39.05</a:t>
            </a:r>
            <a:r>
              <a:rPr dirty="0" baseline="3472" sz="1200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>
                <a:solidFill>
                  <a:srgbClr val="313131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472" sz="1200" spc="1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Lucida Sans Unicode"/>
                <a:cs typeface="Lucida Sans Unicode"/>
              </a:rPr>
              <a:t>SERV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IC</a:t>
            </a:r>
            <a:r>
              <a:rPr dirty="0" baseline="3472" sz="1200">
                <a:solidFill>
                  <a:srgbClr val="363636"/>
                </a:solidFill>
                <a:latin typeface="Lucida Sans Unicode"/>
                <a:cs typeface="Lucida Sans Unicode"/>
              </a:rPr>
              <a:t>OS</a:t>
            </a:r>
            <a:r>
              <a:rPr dirty="0" baseline="3472" sz="1200" spc="15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112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32323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472" sz="1200" spc="44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54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94949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472" sz="1200" spc="254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Lucida Sans Unicode"/>
                <a:cs typeface="Lucida Sans Unicode"/>
              </a:rPr>
              <a:t>JURÍDICA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49240" y="4990338"/>
            <a:ext cx="771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Royalties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União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10155" y="4990338"/>
            <a:ext cx="58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8.442.472,58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0714" y="5150358"/>
            <a:ext cx="495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70">
                <a:solidFill>
                  <a:srgbClr val="B5B5B5"/>
                </a:solidFill>
                <a:latin typeface="Lucida Sans Unicode"/>
                <a:cs typeface="Lucida Sans Unicode"/>
              </a:rPr>
              <a:t>*-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957422" y="5169160"/>
          <a:ext cx="2935605" cy="435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1839"/>
                <a:gridCol w="838200"/>
              </a:tblGrid>
              <a:tr h="145415">
                <a:tc>
                  <a:txBody>
                    <a:bodyPr/>
                    <a:lstStyle/>
                    <a:p>
                      <a:pPr marL="34925">
                        <a:lnSpc>
                          <a:spcPts val="910"/>
                        </a:lnSpc>
                      </a:pPr>
                      <a:r>
                        <a:rPr dirty="0" sz="80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Tp@I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Ativłdade</a:t>
                      </a:r>
                      <a:r>
                        <a:rPr dirty="0" sz="800" spc="4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0"/>
                        </a:lnSpc>
                      </a:pP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8.442.472,58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4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4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8.442.472,58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32080">
                <a:tc>
                  <a:txBody>
                    <a:bodyPr/>
                    <a:lstStyle/>
                    <a:p>
                      <a:pPr marL="41592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8.442.472,58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19145" y="5655564"/>
            <a:ext cx="5735320" cy="2711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5930" marR="5080" indent="-443865">
              <a:lnSpc>
                <a:spcPct val="101299"/>
              </a:lnSpc>
              <a:spcBef>
                <a:spcPts val="85"/>
              </a:spcBef>
            </a:pP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2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A3A3A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2424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8383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44444"/>
                </a:solidFill>
                <a:latin typeface="Lucida Sans Unicode"/>
                <a:cs typeface="Lucida Sans Unicode"/>
              </a:rPr>
              <a:t>paràgrafo</a:t>
            </a:r>
            <a:r>
              <a:rPr dirty="0" sz="800" spc="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9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D2D2D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58668" y="5985510"/>
            <a:ext cx="15849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1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70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Arrecadaçăo: </a:t>
            </a:r>
            <a:r>
              <a:rPr dirty="0" sz="800" spc="-10">
                <a:solidFill>
                  <a:srgbClr val="484848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9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70">
                <a:solidFill>
                  <a:srgbClr val="57575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F2F2F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Dotaçăo</a:t>
            </a:r>
            <a:r>
              <a:rPr dirty="0" sz="80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95959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8458" y="6337604"/>
            <a:ext cx="2586990" cy="360045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dirty="0" u="sng" sz="800" spc="-25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260"/>
              </a:spcBef>
            </a:pPr>
            <a:r>
              <a:rPr dirty="0" sz="1000" spc="-35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33067" y="5983224"/>
            <a:ext cx="7277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800" spc="-55">
                <a:solidFill>
                  <a:srgbClr val="333333"/>
                </a:solidFill>
                <a:latin typeface="Lucida Sans Unicode"/>
                <a:cs typeface="Lucida Sans Unicode"/>
              </a:rPr>
              <a:t>R$8.442.472,58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$8.442.472,58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1513" y="6641591"/>
            <a:ext cx="3416935" cy="53340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70"/>
              </a:spcBef>
              <a:tabLst>
                <a:tab pos="785495" algn="l"/>
              </a:tabLst>
            </a:pPr>
            <a:r>
              <a:rPr dirty="0" sz="800" spc="-10" b="1">
                <a:solidFill>
                  <a:srgbClr val="313131"/>
                </a:solidFill>
                <a:latin typeface="Arial"/>
                <a:cs typeface="Arial"/>
              </a:rPr>
              <a:t>01.13</a:t>
            </a:r>
            <a:r>
              <a:rPr dirty="0" sz="800" b="1">
                <a:solidFill>
                  <a:srgbClr val="313131"/>
                </a:solidFill>
                <a:latin typeface="Arial"/>
                <a:cs typeface="Arial"/>
              </a:rPr>
              <a:t>	</a:t>
            </a:r>
            <a:r>
              <a:rPr dirty="0" sz="800" spc="-30" b="1">
                <a:solidFill>
                  <a:srgbClr val="2F2F2F"/>
                </a:solidFill>
                <a:latin typeface="Arial"/>
                <a:cs typeface="Arial"/>
              </a:rPr>
              <a:t>Secretaria</a:t>
            </a:r>
            <a:r>
              <a:rPr dirty="0" sz="800" spc="5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800" spc="-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800" spc="-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A2A2A"/>
                </a:solidFill>
                <a:latin typeface="Arial"/>
                <a:cs typeface="Arial"/>
              </a:rPr>
              <a:t>Serviços</a:t>
            </a:r>
            <a:r>
              <a:rPr dirty="0" sz="800" spc="-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F2F2F"/>
                </a:solidFill>
                <a:latin typeface="Arial"/>
                <a:cs typeface="Arial"/>
              </a:rPr>
              <a:t>Públicos</a:t>
            </a:r>
            <a:endParaRPr sz="800">
              <a:latin typeface="Arial"/>
              <a:cs typeface="Arial"/>
            </a:endParaRPr>
          </a:p>
          <a:p>
            <a:pPr marL="12700" marR="5080" indent="-635">
              <a:lnSpc>
                <a:spcPct val="138800"/>
              </a:lnSpc>
              <a:tabLst>
                <a:tab pos="779145" algn="l"/>
              </a:tabLst>
            </a:pP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2.825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60">
                <a:solidFill>
                  <a:srgbClr val="262626"/>
                </a:solidFill>
                <a:latin typeface="Lucida Sans Unicode"/>
                <a:cs typeface="Lucida Sans Unicode"/>
              </a:rPr>
              <a:t>Manutencăo</a:t>
            </a:r>
            <a:r>
              <a:rPr dirty="0" sz="800" spc="7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Ogeracionalizacăo</a:t>
            </a:r>
            <a:r>
              <a:rPr dirty="0" sz="80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Secætáńa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2B2B2B"/>
                </a:solidFill>
                <a:latin typeface="Lucida Sans Unicode"/>
                <a:cs typeface="Lucida Sans Unicode"/>
              </a:rPr>
              <a:t>3.3.9.0.39.05</a:t>
            </a:r>
            <a:r>
              <a:rPr dirty="0" baseline="3472" sz="1200">
                <a:solidFill>
                  <a:srgbClr val="2B2B2B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 spc="-3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472" sz="1200" spc="9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33333"/>
                </a:solidFill>
                <a:latin typeface="Lucida Sans Unicode"/>
                <a:cs typeface="Lucida Sans Unicode"/>
              </a:rPr>
              <a:t>SERVI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C</a:t>
            </a:r>
            <a:r>
              <a:rPr dirty="0" baseline="3472" sz="1200">
                <a:solidFill>
                  <a:srgbClr val="333333"/>
                </a:solidFill>
                <a:latin typeface="Lucida Sans Unicode"/>
                <a:cs typeface="Lucida Sans Unicode"/>
              </a:rPr>
              <a:t>OS</a:t>
            </a:r>
            <a:r>
              <a:rPr dirty="0" baseline="3472" sz="1200" spc="82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1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472" sz="1200" spc="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09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-22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3B3B3B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472" sz="1200" spc="28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383838"/>
                </a:solidFill>
                <a:latin typeface="Lucida Sans Unicode"/>
                <a:cs typeface="Lucida Sans Unicode"/>
              </a:rPr>
              <a:t>JURÍDICA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46699" y="7018019"/>
            <a:ext cx="14452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03297" y="6975347"/>
            <a:ext cx="587375" cy="68199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34"/>
              </a:spcBef>
            </a:pP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8.442.472,58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8.442.472,58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8.442.472,58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70">
                <a:solidFill>
                  <a:srgbClr val="343434"/>
                </a:solidFill>
                <a:latin typeface="Lucida Sans Unicode"/>
                <a:cs typeface="Lucida Sans Unicode"/>
              </a:rPr>
              <a:t>8.d42.472,58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76856" y="7133081"/>
            <a:ext cx="4364355" cy="718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8580" marR="324485" indent="1905">
              <a:lnSpc>
                <a:spcPct val="140600"/>
              </a:lnSpc>
              <a:spcBef>
                <a:spcPts val="100"/>
              </a:spcBef>
            </a:pP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1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Atlvldade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R$ 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1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3270885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contrãno.</a:t>
            </a:r>
            <a:r>
              <a:rPr dirty="0" sz="800" spc="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545454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solidFill>
                  <a:srgbClr val="545454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8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F2F2F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90">
                <a:solidFill>
                  <a:srgbClr val="2F2F2F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383838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95700" y="7703819"/>
            <a:ext cx="458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2A2A2A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1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2025-09-09T16:57:56Z</dcterms:created>
  <dcterms:modified xsi:type="dcterms:W3CDTF">2025-09-09T16:57:56Z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