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88970"/>
            <a:ext cx="6244907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60720"/>
            <a:ext cx="5142865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333333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33333"/>
                </a:solidFill>
              </a:rPr>
              <a:t>Página</a:t>
            </a:r>
            <a:r>
              <a:rPr dirty="0" sz="550" spc="5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626262"/>
                </a:solidFill>
              </a:rPr>
              <a:t>#</a:t>
            </a:fld>
            <a:r>
              <a:rPr dirty="0" sz="550" spc="30">
                <a:solidFill>
                  <a:srgbClr val="626262"/>
                </a:solidFill>
              </a:rPr>
              <a:t> </a:t>
            </a:r>
            <a:r>
              <a:rPr dirty="0" sz="550">
                <a:solidFill>
                  <a:srgbClr val="4B4B4B"/>
                </a:solidFill>
              </a:rPr>
              <a:t>de</a:t>
            </a:r>
            <a:r>
              <a:rPr dirty="0" sz="550" spc="70">
                <a:solidFill>
                  <a:srgbClr val="4B4B4B"/>
                </a:solidFill>
              </a:rPr>
              <a:t> </a:t>
            </a:r>
            <a:r>
              <a:rPr dirty="0" sz="550" spc="-50">
                <a:solidFill>
                  <a:srgbClr val="3A3A3A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333333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33333"/>
                </a:solidFill>
              </a:rPr>
              <a:t>Página</a:t>
            </a:r>
            <a:r>
              <a:rPr dirty="0" sz="550" spc="5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626262"/>
                </a:solidFill>
              </a:rPr>
              <a:t>#</a:t>
            </a:fld>
            <a:r>
              <a:rPr dirty="0" sz="550" spc="30">
                <a:solidFill>
                  <a:srgbClr val="626262"/>
                </a:solidFill>
              </a:rPr>
              <a:t> </a:t>
            </a:r>
            <a:r>
              <a:rPr dirty="0" sz="550">
                <a:solidFill>
                  <a:srgbClr val="4B4B4B"/>
                </a:solidFill>
              </a:rPr>
              <a:t>de</a:t>
            </a:r>
            <a:r>
              <a:rPr dirty="0" sz="550" spc="70">
                <a:solidFill>
                  <a:srgbClr val="4B4B4B"/>
                </a:solidFill>
              </a:rPr>
              <a:t> </a:t>
            </a:r>
            <a:r>
              <a:rPr dirty="0" sz="550" spc="-50">
                <a:solidFill>
                  <a:srgbClr val="3A3A3A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66010"/>
            <a:ext cx="3195923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333333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33333"/>
                </a:solidFill>
              </a:rPr>
              <a:t>Página</a:t>
            </a:r>
            <a:r>
              <a:rPr dirty="0" sz="550" spc="5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626262"/>
                </a:solidFill>
              </a:rPr>
              <a:t>#</a:t>
            </a:fld>
            <a:r>
              <a:rPr dirty="0" sz="550" spc="30">
                <a:solidFill>
                  <a:srgbClr val="626262"/>
                </a:solidFill>
              </a:rPr>
              <a:t> </a:t>
            </a:r>
            <a:r>
              <a:rPr dirty="0" sz="550">
                <a:solidFill>
                  <a:srgbClr val="4B4B4B"/>
                </a:solidFill>
              </a:rPr>
              <a:t>de</a:t>
            </a:r>
            <a:r>
              <a:rPr dirty="0" sz="550" spc="70">
                <a:solidFill>
                  <a:srgbClr val="4B4B4B"/>
                </a:solidFill>
              </a:rPr>
              <a:t> </a:t>
            </a:r>
            <a:r>
              <a:rPr dirty="0" sz="550" spc="-50">
                <a:solidFill>
                  <a:srgbClr val="3A3A3A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333333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33333"/>
                </a:solidFill>
              </a:rPr>
              <a:t>Página</a:t>
            </a:r>
            <a:r>
              <a:rPr dirty="0" sz="550" spc="5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626262"/>
                </a:solidFill>
              </a:rPr>
              <a:t>#</a:t>
            </a:fld>
            <a:r>
              <a:rPr dirty="0" sz="550" spc="30">
                <a:solidFill>
                  <a:srgbClr val="626262"/>
                </a:solidFill>
              </a:rPr>
              <a:t> </a:t>
            </a:r>
            <a:r>
              <a:rPr dirty="0" sz="550">
                <a:solidFill>
                  <a:srgbClr val="4B4B4B"/>
                </a:solidFill>
              </a:rPr>
              <a:t>de</a:t>
            </a:r>
            <a:r>
              <a:rPr dirty="0" sz="550" spc="70">
                <a:solidFill>
                  <a:srgbClr val="4B4B4B"/>
                </a:solidFill>
              </a:rPr>
              <a:t> </a:t>
            </a:r>
            <a:r>
              <a:rPr dirty="0" sz="550" spc="-50">
                <a:solidFill>
                  <a:srgbClr val="3A3A3A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333333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33333"/>
                </a:solidFill>
              </a:rPr>
              <a:t>Página</a:t>
            </a:r>
            <a:r>
              <a:rPr dirty="0" sz="550" spc="5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626262"/>
                </a:solidFill>
              </a:rPr>
              <a:t>#</a:t>
            </a:fld>
            <a:r>
              <a:rPr dirty="0" sz="550" spc="30">
                <a:solidFill>
                  <a:srgbClr val="626262"/>
                </a:solidFill>
              </a:rPr>
              <a:t> </a:t>
            </a:r>
            <a:r>
              <a:rPr dirty="0" sz="550">
                <a:solidFill>
                  <a:srgbClr val="4B4B4B"/>
                </a:solidFill>
              </a:rPr>
              <a:t>de</a:t>
            </a:r>
            <a:r>
              <a:rPr dirty="0" sz="550" spc="70">
                <a:solidFill>
                  <a:srgbClr val="4B4B4B"/>
                </a:solidFill>
              </a:rPr>
              <a:t> </a:t>
            </a:r>
            <a:r>
              <a:rPr dirty="0" sz="550" spc="-50">
                <a:solidFill>
                  <a:srgbClr val="3A3A3A"/>
                </a:solidFill>
              </a:rPr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1480"/>
            <a:ext cx="6612255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66010"/>
            <a:ext cx="6612255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21671" y="9573406"/>
            <a:ext cx="290182" cy="1170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63636"/>
                </a:solidFill>
                <a:latin typeface="Cambria"/>
                <a:cs typeface="Cambria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333333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66910"/>
            <a:ext cx="1689798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30132" y="9583684"/>
            <a:ext cx="479951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1313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33333"/>
                </a:solidFill>
              </a:rPr>
              <a:t>Página</a:t>
            </a:r>
            <a:r>
              <a:rPr dirty="0" sz="550" spc="5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626262"/>
                </a:solidFill>
              </a:rPr>
              <a:t>#</a:t>
            </a:fld>
            <a:r>
              <a:rPr dirty="0" sz="550" spc="30">
                <a:solidFill>
                  <a:srgbClr val="626262"/>
                </a:solidFill>
              </a:rPr>
              <a:t> </a:t>
            </a:r>
            <a:r>
              <a:rPr dirty="0" sz="550">
                <a:solidFill>
                  <a:srgbClr val="4B4B4B"/>
                </a:solidFill>
              </a:rPr>
              <a:t>de</a:t>
            </a:r>
            <a:r>
              <a:rPr dirty="0" sz="550" spc="70">
                <a:solidFill>
                  <a:srgbClr val="4B4B4B"/>
                </a:solidFill>
              </a:rPr>
              <a:t> </a:t>
            </a:r>
            <a:r>
              <a:rPr dirty="0" sz="550" spc="-50">
                <a:solidFill>
                  <a:srgbClr val="3A3A3A"/>
                </a:solidFill>
              </a:rPr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2627" y="1293875"/>
            <a:ext cx="6393942" cy="3657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8922" y="438912"/>
            <a:ext cx="708660" cy="708659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48055" y="7386706"/>
          <a:ext cx="6461760" cy="2176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6135"/>
                <a:gridCol w="4878070"/>
                <a:gridCol w="680720"/>
              </a:tblGrid>
              <a:tr h="137160">
                <a:tc>
                  <a:txBody>
                    <a:bodyPr/>
                    <a:lstStyle/>
                    <a:p>
                      <a:pPr marL="16256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05.22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6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4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2.023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3703" sz="1125" spc="6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37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baseline="3703" sz="1125" spc="89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-2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PRONTO</a:t>
                      </a:r>
                      <a:r>
                        <a:rPr dirty="0" baseline="3703" sz="1125" spc="97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baseline="3703" sz="1125" spc="17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24</a:t>
                      </a:r>
                      <a:r>
                        <a:rPr dirty="0" baseline="3703" sz="1125" spc="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HORAS</a:t>
                      </a:r>
                      <a:r>
                        <a:rPr dirty="0" baseline="3703" sz="1125" spc="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(UPA)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75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188970" algn="l"/>
                        </a:tabLst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750" spc="6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750" spc="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ClY‘lL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9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7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209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1.200.000,00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192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87700" algn="l"/>
                        </a:tabLst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750" spc="7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750" spc="4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6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SUS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9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750" spc="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750" spc="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2.086.850,00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46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209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3.286.850,00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2.026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ENFRENTAMENTO</a:t>
                      </a:r>
                      <a:r>
                        <a:rPr dirty="0" sz="750" spc="1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EMERGÊNCIA</a:t>
                      </a:r>
                      <a:r>
                        <a:rPr dirty="0" sz="750" spc="9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COVID-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19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87700" algn="l"/>
                        </a:tabLst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750" spc="8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750" spc="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5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	SUS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8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COVID-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19</a:t>
                      </a:r>
                      <a:r>
                        <a:rPr dirty="0" sz="750" spc="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Gove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192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85795" algn="l"/>
                        </a:tabLst>
                      </a:pPr>
                      <a:r>
                        <a:rPr dirty="0" sz="75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sz="750" spc="-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COVID-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19</a:t>
                      </a:r>
                      <a:r>
                        <a:rPr dirty="0" sz="750" spc="7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Gove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009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192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85795" algn="l"/>
                        </a:tabLst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750" spc="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750" spc="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Esta‹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971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192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85795" algn="l"/>
                        </a:tabLst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6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4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750" spc="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COVID-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19</a:t>
                      </a:r>
                      <a:r>
                        <a:rPr dirty="0" sz="750" spc="4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75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Gove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1.113.150,00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01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4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3.713.150,00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018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7.000.000,00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232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F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298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5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B w="12700">
                      <a:solidFill>
                        <a:srgbClr val="4F4F5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7.000.000,00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>
                    <a:lnB w="12700">
                      <a:solidFill>
                        <a:srgbClr val="4F4F5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333333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33333"/>
                </a:solidFill>
              </a:rPr>
              <a:t>Página</a:t>
            </a:r>
            <a:r>
              <a:rPr dirty="0" sz="550" spc="55">
                <a:solidFill>
                  <a:srgbClr val="333333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626262"/>
                </a:solidFill>
              </a:rPr>
              <a:t>1</a:t>
            </a:fld>
            <a:r>
              <a:rPr dirty="0" sz="550" spc="30">
                <a:solidFill>
                  <a:srgbClr val="626262"/>
                </a:solidFill>
              </a:rPr>
              <a:t> </a:t>
            </a:r>
            <a:r>
              <a:rPr dirty="0" sz="550">
                <a:solidFill>
                  <a:srgbClr val="4B4B4B"/>
                </a:solidFill>
              </a:rPr>
              <a:t>de</a:t>
            </a:r>
            <a:r>
              <a:rPr dirty="0" sz="550" spc="70">
                <a:solidFill>
                  <a:srgbClr val="4B4B4B"/>
                </a:solidFill>
              </a:rPr>
              <a:t> </a:t>
            </a:r>
            <a:r>
              <a:rPr dirty="0" sz="550" spc="-50">
                <a:solidFill>
                  <a:srgbClr val="3A3A3A"/>
                </a:solidFill>
              </a:rPr>
              <a:t>2</a:t>
            </a:r>
            <a:endParaRPr sz="550"/>
          </a:p>
        </p:txBody>
      </p:sp>
      <p:sp>
        <p:nvSpPr>
          <p:cNvPr id="5" name="object 5" descr=""/>
          <p:cNvSpPr txBox="1"/>
          <p:nvPr/>
        </p:nvSpPr>
        <p:spPr>
          <a:xfrm>
            <a:off x="1378844" y="330961"/>
            <a:ext cx="3046095" cy="558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3B3B3B"/>
                </a:solidFill>
                <a:latin typeface="Arial"/>
                <a:cs typeface="Arial"/>
              </a:rPr>
              <a:t>PREFEITURA</a:t>
            </a:r>
            <a:r>
              <a:rPr dirty="0" sz="1200" spc="1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200" spc="2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4604" marR="1925955" indent="-2540">
              <a:lnSpc>
                <a:spcPct val="132000"/>
              </a:lnSpc>
              <a:spcBef>
                <a:spcPts val="375"/>
              </a:spcBef>
            </a:pPr>
            <a:r>
              <a:rPr dirty="0" sz="750" spc="20">
                <a:solidFill>
                  <a:srgbClr val="3F3F3F"/>
                </a:solidFill>
                <a:latin typeface="Arial MT"/>
                <a:cs typeface="Arial MT"/>
              </a:rPr>
              <a:t>Rua</a:t>
            </a:r>
            <a:r>
              <a:rPr dirty="0" sz="750" spc="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313131"/>
                </a:solidFill>
                <a:latin typeface="Arial MT"/>
                <a:cs typeface="Arial MT"/>
              </a:rPr>
              <a:t>Maria</a:t>
            </a:r>
            <a:r>
              <a:rPr dirty="0" sz="750" spc="9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4B4B4B"/>
                </a:solidFill>
                <a:latin typeface="Arial MT"/>
                <a:cs typeface="Arial MT"/>
              </a:rPr>
              <a:t>Lourenço,</a:t>
            </a:r>
            <a:r>
              <a:rPr dirty="0" sz="750" spc="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646464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Fazenda</a:t>
            </a:r>
            <a:r>
              <a:rPr dirty="0" sz="750" spc="1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06864" y="1517395"/>
            <a:ext cx="18192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Decreto</a:t>
            </a:r>
            <a:r>
              <a:rPr dirty="0" sz="750" spc="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N°</a:t>
            </a:r>
            <a:r>
              <a:rPr dirty="0" sz="750" spc="-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2531</a:t>
            </a:r>
            <a:r>
              <a:rPr dirty="0" sz="750" spc="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17</a:t>
            </a:r>
            <a:r>
              <a:rPr dirty="0" sz="750" spc="4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750" spc="2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janeiro,</a:t>
            </a:r>
            <a:r>
              <a:rPr dirty="0" sz="750" spc="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91488" y="1940306"/>
            <a:ext cx="28003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Abre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75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suplementar</a:t>
            </a:r>
            <a:r>
              <a:rPr dirty="0" sz="750" spc="6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no</a:t>
            </a:r>
            <a:r>
              <a:rPr dirty="0" sz="750" spc="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valor</a:t>
            </a:r>
            <a:r>
              <a:rPr dirty="0" sz="75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total</a:t>
            </a:r>
            <a:r>
              <a:rPr dirty="0" sz="7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R$7.000.000,00,</a:t>
            </a:r>
            <a:r>
              <a:rPr dirty="0" sz="7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F3F3F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fins</a:t>
            </a:r>
            <a:r>
              <a:rPr dirty="0" sz="75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que</a:t>
            </a: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se</a:t>
            </a:r>
            <a:r>
              <a:rPr dirty="0" sz="75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especifica</a:t>
            </a:r>
            <a:r>
              <a:rPr dirty="0" sz="750" spc="10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75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da</a:t>
            </a:r>
            <a:r>
              <a:rPr dirty="0" sz="750" spc="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outras</a:t>
            </a:r>
            <a:r>
              <a:rPr dirty="0" sz="750" spc="7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0020" y="2660396"/>
            <a:ext cx="6211570" cy="9283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 marR="5080" indent="788670">
              <a:lnSpc>
                <a:spcPct val="156000"/>
              </a:lnSpc>
              <a:spcBef>
                <a:spcPts val="100"/>
              </a:spcBef>
            </a:pPr>
            <a:r>
              <a:rPr dirty="0" sz="750">
                <a:solidFill>
                  <a:srgbClr val="545454"/>
                </a:solidFill>
                <a:latin typeface="Arial MT"/>
                <a:cs typeface="Arial MT"/>
              </a:rPr>
              <a:t>O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PREFEITO</a:t>
            </a:r>
            <a:r>
              <a:rPr dirty="0" sz="750" spc="7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MUNICIPAL,</a:t>
            </a:r>
            <a:r>
              <a:rPr dirty="0" sz="750" spc="8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no</a:t>
            </a:r>
            <a:r>
              <a:rPr dirty="0" sz="75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uso</a:t>
            </a:r>
            <a:r>
              <a:rPr dirty="0" sz="75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suas</a:t>
            </a:r>
            <a:r>
              <a:rPr dirty="0" sz="750" spc="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atribuições</a:t>
            </a:r>
            <a:r>
              <a:rPr dirty="0" sz="750" spc="7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legais,</a:t>
            </a:r>
            <a:r>
              <a:rPr dirty="0" sz="750" spc="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constitucionais</a:t>
            </a:r>
            <a:r>
              <a:rPr dirty="0" sz="75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e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acordo</a:t>
            </a:r>
            <a:r>
              <a:rPr dirty="0" sz="75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com</a:t>
            </a:r>
            <a:r>
              <a:rPr dirty="0" sz="75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750" spc="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que</a:t>
            </a:r>
            <a:r>
              <a:rPr dirty="0" sz="7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lhe</a:t>
            </a:r>
            <a:r>
              <a:rPr dirty="0" sz="750" spc="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confere</a:t>
            </a:r>
            <a:r>
              <a:rPr dirty="0" sz="750" spc="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75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art.</a:t>
            </a:r>
            <a:r>
              <a:rPr dirty="0" sz="75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8º</a:t>
            </a:r>
            <a:r>
              <a:rPr dirty="0" sz="750" spc="2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 LEI</a:t>
            </a:r>
            <a:r>
              <a:rPr dirty="0" sz="75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N°</a:t>
            </a:r>
            <a:r>
              <a:rPr dirty="0" sz="750" spc="-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823/2023</a:t>
            </a:r>
            <a:r>
              <a:rPr dirty="0" sz="750" spc="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datada</a:t>
            </a:r>
            <a:r>
              <a:rPr dirty="0" sz="750" spc="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de</a:t>
            </a:r>
            <a:r>
              <a:rPr dirty="0" sz="750" spc="-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21/12/2023,</a:t>
            </a:r>
            <a:r>
              <a:rPr dirty="0" sz="750" spc="8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publicada</a:t>
            </a:r>
            <a:r>
              <a:rPr dirty="0" sz="750" spc="6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em</a:t>
            </a:r>
            <a:r>
              <a:rPr dirty="0" sz="750" spc="2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5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B3B3B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">
                <a:solidFill>
                  <a:srgbClr val="3B3B3B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5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D3D3D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20">
                <a:solidFill>
                  <a:srgbClr val="3D3D3D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25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B4B4B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20">
                <a:solidFill>
                  <a:srgbClr val="4B4B4B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50" spc="500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750">
              <a:latin typeface="Arial MT"/>
              <a:cs typeface="Arial MT"/>
            </a:endParaRPr>
          </a:p>
          <a:p>
            <a:pPr marL="314960">
              <a:lnSpc>
                <a:spcPct val="100000"/>
              </a:lnSpc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r>
              <a:rPr dirty="0" sz="7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1º</a:t>
            </a:r>
            <a:r>
              <a:rPr dirty="0" sz="75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750" spc="7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Fica</a:t>
            </a:r>
            <a:r>
              <a:rPr dirty="0" sz="750" spc="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aberto</a:t>
            </a:r>
            <a:r>
              <a:rPr dirty="0" sz="7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crédito</a:t>
            </a:r>
            <a:r>
              <a:rPr dirty="0" sz="750" spc="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suplementar</a:t>
            </a:r>
            <a:r>
              <a:rPr dirty="0" sz="750" spc="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seguintes</a:t>
            </a:r>
            <a:r>
              <a:rPr dirty="0" sz="750" spc="7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9822" y="4307840"/>
            <a:ext cx="1868170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 spc="-65">
                <a:solidFill>
                  <a:srgbClr val="333333"/>
                </a:solidFill>
                <a:uFill>
                  <a:solidFill>
                    <a:srgbClr val="4F4F54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sng" sz="750" spc="5">
                <a:solidFill>
                  <a:srgbClr val="333333"/>
                </a:solidFill>
                <a:uFill>
                  <a:solidFill>
                    <a:srgbClr val="4F4F54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10">
                <a:solidFill>
                  <a:srgbClr val="383838"/>
                </a:solidFill>
                <a:uFill>
                  <a:solidFill>
                    <a:srgbClr val="4F4F54"/>
                  </a:solidFill>
                </a:uFill>
                <a:latin typeface="Arial Black"/>
                <a:cs typeface="Arial Black"/>
              </a:rPr>
              <a:t>Suplementadas</a:t>
            </a:r>
            <a:r>
              <a:rPr dirty="0" u="sng" sz="750" spc="500">
                <a:solidFill>
                  <a:srgbClr val="383838"/>
                </a:solidFill>
                <a:uFill>
                  <a:solidFill>
                    <a:srgbClr val="4F4F54"/>
                  </a:solidFill>
                </a:uFill>
                <a:latin typeface="Arial Black"/>
                <a:cs typeface="Arial Black"/>
              </a:rPr>
              <a:t> </a:t>
            </a:r>
            <a:endParaRPr sz="750">
              <a:latin typeface="Arial Black"/>
              <a:cs typeface="Arial Black"/>
            </a:endParaRPr>
          </a:p>
          <a:p>
            <a:pPr marL="56515">
              <a:lnSpc>
                <a:spcPct val="100000"/>
              </a:lnSpc>
              <a:spcBef>
                <a:spcPts val="305"/>
              </a:spcBef>
            </a:pP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FUNDO</a:t>
            </a:r>
            <a:r>
              <a:rPr dirty="0" sz="950" spc="-1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MUNICIPAL</a:t>
            </a:r>
            <a:r>
              <a:rPr dirty="0" sz="950" spc="6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444444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71660" y="4603496"/>
            <a:ext cx="4921250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750" spc="10">
                <a:solidFill>
                  <a:srgbClr val="494949"/>
                </a:solidFill>
                <a:latin typeface="Arial MT"/>
                <a:cs typeface="Arial MT"/>
              </a:rPr>
              <a:t>Fundo</a:t>
            </a:r>
            <a:r>
              <a:rPr dirty="0" sz="750" spc="16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B3B3B"/>
                </a:solidFill>
                <a:latin typeface="Arial MT"/>
                <a:cs typeface="Arial MT"/>
              </a:rPr>
              <a:t>Municipal</a:t>
            </a:r>
            <a:r>
              <a:rPr dirty="0" sz="750" spc="204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750" spc="1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Saúde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50"/>
              </a:spcBef>
            </a:pPr>
            <a:r>
              <a:rPr dirty="0" baseline="3703" sz="1125">
                <a:solidFill>
                  <a:srgbClr val="313131"/>
                </a:solidFill>
                <a:latin typeface="Arial MT"/>
                <a:cs typeface="Arial MT"/>
              </a:rPr>
              <a:t>MANUTEN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CA</a:t>
            </a:r>
            <a:r>
              <a:rPr dirty="0" baseline="3703" sz="1125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baseline="3703" sz="1125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595959"/>
                </a:solidFill>
                <a:latin typeface="Arial MT"/>
                <a:cs typeface="Arial MT"/>
              </a:rPr>
              <a:t>E</a:t>
            </a:r>
            <a:r>
              <a:rPr dirty="0" baseline="3703" sz="1125" spc="1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82828"/>
                </a:solidFill>
                <a:latin typeface="Arial MT"/>
                <a:cs typeface="Arial MT"/>
              </a:rPr>
              <a:t>OPERACIONALIZ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ACÃ</a:t>
            </a:r>
            <a:r>
              <a:rPr dirty="0" baseline="3703" sz="1125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baseline="3703" sz="1125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464646"/>
                </a:solidFill>
                <a:latin typeface="Arial MT"/>
                <a:cs typeface="Arial MT"/>
              </a:rPr>
              <a:t>DA</a:t>
            </a:r>
            <a:r>
              <a:rPr dirty="0" baseline="3703" sz="1125" spc="52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43434"/>
                </a:solidFill>
                <a:latin typeface="Arial MT"/>
                <a:cs typeface="Arial MT"/>
              </a:rPr>
              <a:t>ESTRATÉGIA</a:t>
            </a:r>
            <a:r>
              <a:rPr dirty="0" baseline="3703" sz="1125" spc="89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baseline="3703" sz="1125" spc="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43434"/>
                </a:solidFill>
                <a:latin typeface="Arial MT"/>
                <a:cs typeface="Arial MT"/>
              </a:rPr>
              <a:t>SAÚDE</a:t>
            </a:r>
            <a:r>
              <a:rPr dirty="0" baseline="3703" sz="1125" spc="67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baseline="3703" sz="1125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A2A2A"/>
                </a:solidFill>
                <a:latin typeface="Arial MT"/>
                <a:cs typeface="Arial MT"/>
              </a:rPr>
              <a:t>FAMÍLIA/UBS</a:t>
            </a:r>
            <a:r>
              <a:rPr dirty="0" baseline="3703" sz="1125" spc="1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D3D3D"/>
                </a:solidFill>
                <a:latin typeface="Arial MT"/>
                <a:cs typeface="Arial MT"/>
              </a:rPr>
              <a:t>(PREVINE</a:t>
            </a:r>
            <a:r>
              <a:rPr dirty="0" baseline="3703" sz="1125" spc="89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703" sz="1125" spc="-15">
                <a:solidFill>
                  <a:srgbClr val="313131"/>
                </a:solidFill>
                <a:latin typeface="Arial MT"/>
                <a:cs typeface="Arial MT"/>
              </a:rPr>
              <a:t>BRASIL)</a:t>
            </a:r>
            <a:endParaRPr baseline="3703" sz="1125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05091" y="4608068"/>
            <a:ext cx="587375" cy="516890"/>
          </a:xfrm>
          <a:prstGeom prst="rect">
            <a:avLst/>
          </a:prstGeom>
        </p:spPr>
        <p:txBody>
          <a:bodyPr wrap="square" lIns="0" tIns="64769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09"/>
              </a:spcBef>
            </a:pP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05.22</a:t>
            </a:r>
            <a:endParaRPr sz="7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15"/>
              </a:spcBef>
            </a:pP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2.015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3.3.9.0.30.03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72582" y="4939538"/>
            <a:ext cx="5433060" cy="34544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3098800" algn="l"/>
                <a:tab pos="4858385" algn="l"/>
              </a:tabLst>
            </a:pP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OUTROS</a:t>
            </a:r>
            <a:r>
              <a:rPr dirty="0" sz="75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MATERIAIS</a:t>
            </a:r>
            <a:r>
              <a:rPr dirty="0" sz="750" spc="5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75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CONSUMO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	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SUS</a:t>
            </a:r>
            <a:r>
              <a:rPr dirty="0" sz="750" spc="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75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Manutenção</a:t>
            </a:r>
            <a:r>
              <a:rPr dirty="0" sz="750" spc="9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ASPS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- Governo</a:t>
            </a:r>
            <a:r>
              <a:rPr dirty="0" sz="750" spc="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6E6E6E"/>
                </a:solidFill>
                <a:latin typeface="Arial MT"/>
                <a:cs typeface="Arial MT"/>
              </a:rPr>
              <a:t>I</a:t>
            </a:r>
            <a:r>
              <a:rPr dirty="0" sz="750">
                <a:solidFill>
                  <a:srgbClr val="6E6E6E"/>
                </a:solidFill>
                <a:latin typeface="Arial MT"/>
                <a:cs typeface="Arial MT"/>
              </a:rPr>
              <a:t>	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2.000.000,00</a:t>
            </a:r>
            <a:endParaRPr sz="750">
              <a:latin typeface="Arial MT"/>
              <a:cs typeface="Arial MT"/>
            </a:endParaRPr>
          </a:p>
          <a:p>
            <a:pPr marL="2623185">
              <a:lnSpc>
                <a:spcPct val="100000"/>
              </a:lnSpc>
              <a:spcBef>
                <a:spcPts val="360"/>
              </a:spcBef>
              <a:tabLst>
                <a:tab pos="4860290" algn="l"/>
              </a:tabLst>
            </a:pP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750" spc="1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F3F3F"/>
                </a:solidFill>
                <a:latin typeface="Arial MT"/>
                <a:cs typeface="Arial MT"/>
              </a:rPr>
              <a:t>do</a:t>
            </a:r>
            <a:r>
              <a:rPr dirty="0" sz="750" spc="1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62626"/>
                </a:solidFill>
                <a:latin typeface="Arial MT"/>
                <a:cs typeface="Arial MT"/>
              </a:rPr>
              <a:t>Projeto</a:t>
            </a:r>
            <a:r>
              <a:rPr dirty="0" sz="750" spc="1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F3F3F"/>
                </a:solidFill>
                <a:latin typeface="Arial MT"/>
                <a:cs typeface="Arial MT"/>
              </a:rPr>
              <a:t>/</a:t>
            </a:r>
            <a:r>
              <a:rPr dirty="0" sz="750" spc="7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42424"/>
                </a:solidFill>
                <a:latin typeface="Arial MT"/>
                <a:cs typeface="Arial MT"/>
              </a:rPr>
              <a:t>Atividade</a:t>
            </a:r>
            <a:r>
              <a:rPr dirty="0" sz="750" spc="14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Arial MT"/>
                <a:cs typeface="Arial MT"/>
              </a:rPr>
              <a:t>R$i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	</a:t>
            </a:r>
            <a:r>
              <a:rPr dirty="0" sz="750" spc="-10">
                <a:solidFill>
                  <a:srgbClr val="3D3D3D"/>
                </a:solidFill>
                <a:latin typeface="Arial MT"/>
                <a:cs typeface="Arial MT"/>
              </a:rPr>
              <a:t>2.000.000,00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3984" y="5275579"/>
            <a:ext cx="588010" cy="51054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2.133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0"/>
              </a:spcBef>
            </a:pP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3.3.9.0.30.03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60"/>
              </a:spcBef>
            </a:pP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3.3.9.0.30.03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70119" y="5330444"/>
            <a:ext cx="51968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703" sz="1125">
                <a:solidFill>
                  <a:srgbClr val="2D2D2D"/>
                </a:solidFill>
                <a:latin typeface="Arial MT"/>
                <a:cs typeface="Arial MT"/>
              </a:rPr>
              <a:t>MANUTEN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CÃ</a:t>
            </a:r>
            <a:r>
              <a:rPr dirty="0" baseline="3703" sz="1125">
                <a:solidFill>
                  <a:srgbClr val="2D2D2D"/>
                </a:solidFill>
                <a:latin typeface="Arial MT"/>
                <a:cs typeface="Arial MT"/>
              </a:rPr>
              <a:t>O </a:t>
            </a:r>
            <a:r>
              <a:rPr dirty="0" baseline="3703" sz="1125">
                <a:solidFill>
                  <a:srgbClr val="505050"/>
                </a:solidFill>
                <a:latin typeface="Arial MT"/>
                <a:cs typeface="Arial MT"/>
              </a:rPr>
              <a:t>/</a:t>
            </a:r>
            <a:r>
              <a:rPr dirty="0" baseline="3703" sz="1125" spc="-7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A2A2A"/>
                </a:solidFill>
                <a:latin typeface="Arial MT"/>
                <a:cs typeface="Arial MT"/>
              </a:rPr>
              <a:t>OPERACIONALIZA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CÃ</a:t>
            </a:r>
            <a:r>
              <a:rPr dirty="0" baseline="3703" sz="1125">
                <a:solidFill>
                  <a:srgbClr val="2A2A2A"/>
                </a:solidFill>
                <a:latin typeface="Arial MT"/>
                <a:cs typeface="Arial MT"/>
              </a:rPr>
              <a:t>O</a:t>
            </a:r>
            <a:r>
              <a:rPr dirty="0" baseline="3703" sz="1125" spc="-7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464646"/>
                </a:solidFill>
                <a:latin typeface="Arial MT"/>
                <a:cs typeface="Arial MT"/>
              </a:rPr>
              <a:t>DAS</a:t>
            </a:r>
            <a:r>
              <a:rPr dirty="0" baseline="3703" sz="1125" spc="52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43434"/>
                </a:solidFill>
                <a:latin typeface="Arial MT"/>
                <a:cs typeface="Arial MT"/>
              </a:rPr>
              <a:t>UNIDADES</a:t>
            </a:r>
            <a:r>
              <a:rPr dirty="0" baseline="3703" sz="1125" spc="89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baseline="3703" sz="1125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Arial MT"/>
                <a:cs typeface="Arial MT"/>
              </a:rPr>
              <a:t>SAÚDE</a:t>
            </a:r>
            <a:r>
              <a:rPr dirty="0" baseline="3703" sz="1125" spc="7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525252"/>
                </a:solidFill>
                <a:latin typeface="Arial MT"/>
                <a:cs typeface="Arial MT"/>
              </a:rPr>
              <a:t>/</a:t>
            </a:r>
            <a:r>
              <a:rPr dirty="0" baseline="3703" sz="1125" spc="44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1F1F1F"/>
                </a:solidFill>
                <a:latin typeface="Arial MT"/>
                <a:cs typeface="Arial MT"/>
              </a:rPr>
              <a:t>CEMES</a:t>
            </a:r>
            <a:r>
              <a:rPr dirty="0" baseline="3703" sz="1125" spc="67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62626"/>
                </a:solidFill>
                <a:latin typeface="Arial MT"/>
                <a:cs typeface="Arial MT"/>
              </a:rPr>
              <a:t>/ </a:t>
            </a:r>
            <a:r>
              <a:rPr dirty="0" baseline="3703" sz="1125">
                <a:solidFill>
                  <a:srgbClr val="282828"/>
                </a:solidFill>
                <a:latin typeface="Arial MT"/>
                <a:cs typeface="Arial MT"/>
              </a:rPr>
              <a:t>SAMU</a:t>
            </a:r>
            <a:r>
              <a:rPr dirty="0" baseline="3703" sz="1125" spc="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D3D3D"/>
                </a:solidFill>
                <a:latin typeface="Arial MT"/>
                <a:cs typeface="Arial MT"/>
              </a:rPr>
              <a:t>192/SAÚDE</a:t>
            </a:r>
            <a:r>
              <a:rPr dirty="0" baseline="3703" sz="1125" spc="157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B2B2B"/>
                </a:solidFill>
                <a:latin typeface="Arial MT"/>
                <a:cs typeface="Arial MT"/>
              </a:rPr>
              <a:t>MENTAL/UPA</a:t>
            </a:r>
            <a:r>
              <a:rPr dirty="0" baseline="3703" sz="1125" spc="157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baseline="3703" sz="1125" spc="-75">
                <a:solidFill>
                  <a:srgbClr val="3F3F3F"/>
                </a:solidFill>
                <a:latin typeface="Arial MT"/>
                <a:cs typeface="Arial MT"/>
              </a:rPr>
              <a:t>‹</a:t>
            </a:r>
            <a:endParaRPr baseline="3703" sz="1125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72582" y="5440171"/>
            <a:ext cx="1684020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0000"/>
              </a:lnSpc>
              <a:spcBef>
                <a:spcPts val="100"/>
              </a:spcBef>
            </a:pP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OUTROS</a:t>
            </a:r>
            <a:r>
              <a:rPr dirty="0" sz="750" spc="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MATERIAIS</a:t>
            </a:r>
            <a:r>
              <a:rPr dirty="0" sz="7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750" spc="-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CONSUMO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OUTROS</a:t>
            </a:r>
            <a:r>
              <a:rPr dirty="0" sz="750" spc="4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MATERIAIS</a:t>
            </a:r>
            <a:r>
              <a:rPr dirty="0" sz="75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75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CONSUMO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80995" y="5440171"/>
            <a:ext cx="2124075" cy="832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8315" marR="5080">
              <a:lnSpc>
                <a:spcPct val="140000"/>
              </a:lnSpc>
              <a:spcBef>
                <a:spcPts val="100"/>
              </a:spcBef>
            </a:pP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SUS</a:t>
            </a:r>
            <a:r>
              <a:rPr dirty="0" sz="75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75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Manutenção</a:t>
            </a:r>
            <a:r>
              <a:rPr dirty="0" sz="750" spc="9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ASPS</a:t>
            </a:r>
            <a:r>
              <a:rPr dirty="0" sz="75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750" spc="-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Governo</a:t>
            </a:r>
            <a:r>
              <a:rPr dirty="0" sz="75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464646"/>
                </a:solidFill>
                <a:latin typeface="Arial MT"/>
                <a:cs typeface="Arial MT"/>
              </a:rPr>
              <a:t>I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SUS</a:t>
            </a:r>
            <a:r>
              <a:rPr dirty="0" sz="750" spc="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750" spc="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Transferências</a:t>
            </a:r>
            <a:r>
              <a:rPr dirty="0" sz="750" spc="4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do</a:t>
            </a:r>
            <a:r>
              <a:rPr dirty="0" sz="75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Fundo</a:t>
            </a:r>
            <a:r>
              <a:rPr dirty="0" sz="750" spc="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F2F2F"/>
                </a:solidFill>
                <a:latin typeface="Arial MT"/>
                <a:cs typeface="Arial MT"/>
              </a:rPr>
              <a:t>Esta‹</a:t>
            </a:r>
            <a:endParaRPr sz="750">
              <a:latin typeface="Arial MT"/>
              <a:cs typeface="Arial MT"/>
            </a:endParaRPr>
          </a:p>
          <a:p>
            <a:pPr marL="12700" marR="692150">
              <a:lnSpc>
                <a:spcPts val="1350"/>
              </a:lnSpc>
              <a:spcBef>
                <a:spcPts val="30"/>
              </a:spcBef>
            </a:pPr>
            <a:r>
              <a:rPr dirty="0" sz="750" spc="10">
                <a:solidFill>
                  <a:srgbClr val="343434"/>
                </a:solidFill>
                <a:latin typeface="Arial MT"/>
                <a:cs typeface="Arial MT"/>
              </a:rPr>
              <a:t>Total</a:t>
            </a:r>
            <a:r>
              <a:rPr dirty="0" sz="750" spc="1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B2B2B"/>
                </a:solidFill>
                <a:latin typeface="Arial MT"/>
                <a:cs typeface="Arial MT"/>
              </a:rPr>
              <a:t>do</a:t>
            </a:r>
            <a:r>
              <a:rPr dirty="0" sz="750" spc="114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13131"/>
                </a:solidFill>
                <a:latin typeface="Arial MT"/>
                <a:cs typeface="Arial MT"/>
              </a:rPr>
              <a:t>Projeto</a:t>
            </a:r>
            <a:r>
              <a:rPr dirty="0" sz="750" spc="1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/</a:t>
            </a:r>
            <a:r>
              <a:rPr dirty="0" sz="750" spc="8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1A1A1A"/>
                </a:solidFill>
                <a:latin typeface="Arial MT"/>
                <a:cs typeface="Arial MT"/>
              </a:rPr>
              <a:t>Atividade</a:t>
            </a:r>
            <a:r>
              <a:rPr dirty="0" sz="750" spc="114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444444"/>
                </a:solidFill>
                <a:latin typeface="Arial MT"/>
                <a:cs typeface="Arial MT"/>
              </a:rPr>
              <a:t>R$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Total</a:t>
            </a:r>
            <a:r>
              <a:rPr dirty="0" sz="750" spc="1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da</a:t>
            </a:r>
            <a:r>
              <a:rPr dirty="0" sz="750" spc="8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Unidade</a:t>
            </a:r>
            <a:r>
              <a:rPr dirty="0" sz="750" spc="459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A2A2A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396240">
              <a:lnSpc>
                <a:spcPct val="100000"/>
              </a:lnSpc>
              <a:spcBef>
                <a:spcPts val="204"/>
              </a:spcBef>
            </a:pPr>
            <a:r>
              <a:rPr dirty="0" sz="750" spc="10">
                <a:solidFill>
                  <a:srgbClr val="3A3A3A"/>
                </a:solidFill>
                <a:latin typeface="Arial MT"/>
                <a:cs typeface="Arial MT"/>
              </a:rPr>
              <a:t>Valor</a:t>
            </a:r>
            <a:r>
              <a:rPr dirty="0" sz="750" spc="17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F2F2F"/>
                </a:solidFill>
                <a:latin typeface="Arial MT"/>
                <a:cs typeface="Arial MT"/>
              </a:rPr>
              <a:t>Total</a:t>
            </a:r>
            <a:r>
              <a:rPr dirty="0" sz="750" spc="8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Suplementado</a:t>
            </a:r>
            <a:r>
              <a:rPr dirty="0" sz="750" spc="204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F3F3F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16710" y="5440171"/>
            <a:ext cx="583565" cy="83248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59"/>
              </a:spcBef>
            </a:pP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2.500.000,00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60"/>
              </a:spcBef>
            </a:pP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2.500.000,00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5.000.000,00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7.000.000,00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7.000.000,00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22413" y="6308851"/>
            <a:ext cx="573595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12000"/>
              </a:lnSpc>
              <a:spcBef>
                <a:spcPts val="100"/>
              </a:spcBef>
            </a:pP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Artigo</a:t>
            </a:r>
            <a:r>
              <a:rPr dirty="0" sz="750" spc="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2º</a:t>
            </a:r>
            <a:r>
              <a:rPr dirty="0" sz="750" spc="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750" spc="-7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As</a:t>
            </a:r>
            <a:r>
              <a:rPr dirty="0" sz="750" spc="-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despesas</a:t>
            </a:r>
            <a:r>
              <a:rPr dirty="0" sz="750" spc="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decorrentes</a:t>
            </a:r>
            <a:r>
              <a:rPr dirty="0" sz="750" spc="7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r>
              <a:rPr dirty="0" sz="75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abertura</a:t>
            </a:r>
            <a:r>
              <a:rPr dirty="0" sz="750" spc="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do</a:t>
            </a:r>
            <a:r>
              <a:rPr dirty="0" sz="750" spc="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presente</a:t>
            </a:r>
            <a:r>
              <a:rPr dirty="0" sz="750" spc="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crédito</a:t>
            </a:r>
            <a:r>
              <a:rPr dirty="0" sz="750" spc="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suplementar,</a:t>
            </a:r>
            <a:r>
              <a:rPr dirty="0" sz="750" spc="8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serão</a:t>
            </a:r>
            <a:r>
              <a:rPr dirty="0" sz="75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cobertas</a:t>
            </a:r>
            <a:r>
              <a:rPr dirty="0" sz="750" spc="6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com</a:t>
            </a:r>
            <a:r>
              <a:rPr dirty="0" sz="75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recursos</a:t>
            </a:r>
            <a:r>
              <a:rPr dirty="0" sz="750" spc="7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45454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que</a:t>
            </a:r>
            <a:r>
              <a:rPr dirty="0" sz="750" spc="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trata</a:t>
            </a:r>
            <a:r>
              <a:rPr dirty="0" sz="750" spc="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75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43</a:t>
            </a:r>
            <a:r>
              <a:rPr dirty="0" sz="750" spc="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parágrafo</a:t>
            </a:r>
            <a:r>
              <a:rPr dirty="0" sz="750" spc="8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1º</a:t>
            </a:r>
            <a:r>
              <a:rPr dirty="0" sz="750" spc="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75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Lei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Federal</a:t>
            </a:r>
            <a:r>
              <a:rPr dirty="0" sz="75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N°</a:t>
            </a:r>
            <a:r>
              <a:rPr dirty="0" sz="750" spc="-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4.320/64,</a:t>
            </a:r>
            <a:r>
              <a:rPr dirty="0" sz="750" spc="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Inciso</a:t>
            </a:r>
            <a:r>
              <a:rPr dirty="0" sz="750" spc="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565656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761496" y="6656323"/>
            <a:ext cx="1581150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50000"/>
              </a:lnSpc>
              <a:spcBef>
                <a:spcPts val="100"/>
              </a:spcBef>
            </a:pP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Inciso:</a:t>
            </a:r>
            <a:r>
              <a:rPr dirty="0" sz="750" spc="1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ll</a:t>
            </a:r>
            <a:r>
              <a:rPr dirty="0" sz="750" spc="7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05050"/>
                </a:solidFill>
                <a:latin typeface="Arial MT"/>
                <a:cs typeface="Arial MT"/>
              </a:rPr>
              <a:t>-</a:t>
            </a:r>
            <a:r>
              <a:rPr dirty="0" sz="750" spc="2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Excesso</a:t>
            </a:r>
            <a:r>
              <a:rPr dirty="0" sz="750" spc="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III</a:t>
            </a:r>
            <a:r>
              <a:rPr dirty="0" sz="750" spc="-1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76767"/>
                </a:solidFill>
                <a:latin typeface="Arial MT"/>
                <a:cs typeface="Arial MT"/>
              </a:rPr>
              <a:t>-</a:t>
            </a:r>
            <a:r>
              <a:rPr dirty="0" sz="750" spc="2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Anulação</a:t>
            </a:r>
            <a:r>
              <a:rPr dirty="0" sz="750" spc="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80584" y="7013982"/>
            <a:ext cx="1870710" cy="34988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750">
                <a:solidFill>
                  <a:srgbClr val="2F2F2F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750" spc="310">
                <a:solidFill>
                  <a:srgbClr val="2F2F2F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82828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82828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285"/>
              </a:spcBef>
            </a:pP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FUNDO</a:t>
            </a:r>
            <a:r>
              <a:rPr dirty="0" sz="950" spc="1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MUNICIPAL</a:t>
            </a:r>
            <a:r>
              <a:rPr dirty="0" sz="950" spc="3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F4F4F"/>
                </a:solidFill>
                <a:latin typeface="Arial"/>
                <a:cs typeface="Arial"/>
              </a:rPr>
              <a:t>DE</a:t>
            </a:r>
            <a:r>
              <a:rPr dirty="0" sz="950" spc="-30" b="1">
                <a:solidFill>
                  <a:srgbClr val="4F4F4F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424242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40865" y="6658609"/>
            <a:ext cx="716915" cy="36385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R$7.000.000,00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4"/>
              </a:spcBef>
            </a:pP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$7.000.000,00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4055" y="2056943"/>
            <a:ext cx="2354580" cy="133701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4923" y="441099"/>
            <a:ext cx="715518" cy="69478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48055" y="9567836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89">
            <a:solidFill>
              <a:srgbClr val="4F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75487" y="1306540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12189">
            <a:solidFill>
              <a:srgbClr val="4D4D4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55138" y="374818"/>
            <a:ext cx="304355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50" spc="-75">
                <a:solidFill>
                  <a:srgbClr val="343434"/>
                </a:solidFill>
                <a:latin typeface="Arial MT"/>
                <a:cs typeface="Arial MT"/>
              </a:rPr>
              <a:t>PREFEITURA</a:t>
            </a:r>
            <a:r>
              <a:rPr dirty="0" sz="125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250" spc="-65">
                <a:solidFill>
                  <a:srgbClr val="232323"/>
                </a:solidFill>
                <a:latin typeface="Arial MT"/>
                <a:cs typeface="Arial MT"/>
              </a:rPr>
              <a:t>MUNICIPAL</a:t>
            </a:r>
            <a:r>
              <a:rPr dirty="0" sz="1250" spc="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250" spc="-95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125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50" spc="-55">
                <a:solidFill>
                  <a:srgbClr val="2F2F2F"/>
                </a:solidFill>
                <a:latin typeface="Arial MT"/>
                <a:cs typeface="Arial MT"/>
              </a:rPr>
              <a:t>SEROPEDICA</a:t>
            </a:r>
            <a:endParaRPr sz="1250">
              <a:latin typeface="Arial MT"/>
              <a:cs typeface="Arial MT"/>
            </a:endParaRPr>
          </a:p>
          <a:p>
            <a:pPr marL="12700" marR="1924050">
              <a:lnSpc>
                <a:spcPct val="116199"/>
              </a:lnSpc>
              <a:spcBef>
                <a:spcPts val="430"/>
              </a:spcBef>
            </a:pP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Rua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Maria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Lourenço,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Fazenda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70"/>
              </a:spcBef>
            </a:pPr>
            <a:r>
              <a:rPr dirty="0" spc="-1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Página</a:t>
            </a:r>
            <a:r>
              <a:rPr dirty="0" spc="5"/>
              <a:t> </a:t>
            </a:r>
            <a:fld id="{81D60167-4931-47E6-BA6A-407CBD079E47}" type="slidenum">
              <a:rPr dirty="0" spc="-40">
                <a:solidFill>
                  <a:srgbClr val="444444"/>
                </a:solidFill>
              </a:rPr>
              <a:t>2</a:t>
            </a:fld>
            <a:r>
              <a:rPr dirty="0" spc="-15">
                <a:solidFill>
                  <a:srgbClr val="444444"/>
                </a:solidFill>
              </a:rPr>
              <a:t> </a:t>
            </a:r>
            <a:r>
              <a:rPr dirty="0" spc="-10">
                <a:solidFill>
                  <a:srgbClr val="3D3D3D"/>
                </a:solidFill>
              </a:rPr>
              <a:t>de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37831" y="1375355"/>
            <a:ext cx="45148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Artigo</a:t>
            </a:r>
            <a:r>
              <a:rPr dirty="0" sz="75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3º</a:t>
            </a:r>
            <a:r>
              <a:rPr dirty="0" sz="75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19992" y="1375355"/>
            <a:ext cx="330072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Revogadas</a:t>
            </a:r>
            <a:r>
              <a:rPr dirty="0" sz="750" spc="10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as</a:t>
            </a:r>
            <a:r>
              <a:rPr dirty="0" sz="750" spc="3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disposições</a:t>
            </a:r>
            <a:r>
              <a:rPr dirty="0" sz="750" spc="10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em</a:t>
            </a: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contrário.</a:t>
            </a:r>
            <a:r>
              <a:rPr dirty="0" sz="750" spc="7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se,</a:t>
            </a:r>
            <a:r>
              <a:rPr dirty="0" sz="750" spc="1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se</a:t>
            </a:r>
            <a:r>
              <a:rPr dirty="0" sz="75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sz="75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383838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2025-09-09T16:59:20Z</dcterms:created>
  <dcterms:modified xsi:type="dcterms:W3CDTF">2025-09-09T16:59:20Z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LastSaved">
    <vt:filetime>2025-09-09T00:00:00Z</vt:filetime>
  </property>
</Properties>
</file>