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6408" y="8482583"/>
            <a:ext cx="6653783" cy="147523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8704" y="326136"/>
            <a:ext cx="734568" cy="67970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31647" y="1175004"/>
            <a:ext cx="6650990" cy="0"/>
          </a:xfrm>
          <a:custGeom>
            <a:avLst/>
            <a:gdLst/>
            <a:ahLst/>
            <a:cxnLst/>
            <a:rect l="l" t="t" r="r" b="b"/>
            <a:pathLst>
              <a:path w="6650990" h="0">
                <a:moveTo>
                  <a:pt x="0" y="0"/>
                </a:moveTo>
                <a:lnTo>
                  <a:pt x="6650735" y="0"/>
                </a:lnTo>
              </a:path>
            </a:pathLst>
          </a:custGeom>
          <a:ln w="21336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90335" y="163830"/>
            <a:ext cx="317436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50" spc="-5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250" spc="3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1250" spc="-4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1250" spc="-5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2700" marR="2004695">
              <a:lnSpc>
                <a:spcPct val="115300"/>
              </a:lnSpc>
              <a:spcBef>
                <a:spcPts val="470"/>
              </a:spcBef>
            </a:pPr>
            <a:r>
              <a:rPr dirty="0" sz="850" spc="-20">
                <a:solidFill>
                  <a:srgbClr val="4F4F4F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F3F3F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-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333333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3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24242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383838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24242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11955" y="1388109"/>
            <a:ext cx="2951480" cy="709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69975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3B3B3B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D4D4D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313131"/>
                </a:solidFill>
                <a:latin typeface="Lucida Sans Unicode"/>
                <a:cs typeface="Lucida Sans Unicode"/>
              </a:rPr>
              <a:t>2530</a:t>
            </a:r>
            <a:r>
              <a:rPr dirty="0" sz="850" spc="-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F3F3F"/>
                </a:solidFill>
                <a:latin typeface="Lucida Sans Unicode"/>
                <a:cs typeface="Lucida Sans Unicode"/>
              </a:rPr>
              <a:t>16</a:t>
            </a:r>
            <a:r>
              <a:rPr dirty="0" sz="850" spc="28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B2B2B"/>
                </a:solidFill>
                <a:latin typeface="Lucida Sans Unicode"/>
                <a:cs typeface="Lucida Sans Unicode"/>
              </a:rPr>
              <a:t>janeiro,</a:t>
            </a:r>
            <a:r>
              <a:rPr dirty="0" sz="850" spc="-8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D2D2D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5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43180">
              <a:lnSpc>
                <a:spcPts val="910"/>
              </a:lnSpc>
            </a:pP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B3B3B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F2F2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43434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24242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D3D3D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F2F2F"/>
                </a:solidFill>
                <a:latin typeface="Lucida Sans Unicode"/>
                <a:cs typeface="Lucida Sans Unicode"/>
              </a:rPr>
              <a:t>R$3.500.000,00,</a:t>
            </a:r>
            <a:r>
              <a:rPr dirty="0" sz="850" spc="-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solidFill>
                  <a:srgbClr val="383838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44444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83838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2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F3F3F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B3B3B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83838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15559" y="2602738"/>
            <a:ext cx="647001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7880">
              <a:lnSpc>
                <a:spcPct val="138800"/>
              </a:lnSpc>
              <a:spcBef>
                <a:spcPts val="100"/>
              </a:spcBef>
            </a:pPr>
            <a:r>
              <a:rPr dirty="0" sz="850" spc="-25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363636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-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63636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43434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B3B3B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-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43434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13131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7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8484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63636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A3A3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B4B4B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13131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83838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D3D3D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D4D4D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7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D2D2D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242424"/>
                </a:solidFill>
                <a:latin typeface="Lucida Sans Unicode"/>
                <a:cs typeface="Lucida Sans Unicode"/>
              </a:rPr>
              <a:t>823/2023</a:t>
            </a:r>
            <a:r>
              <a:rPr dirty="0" sz="850" spc="-2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F2F2F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0">
                <a:solidFill>
                  <a:srgbClr val="3D3D3D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50" spc="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D3D3D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63636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Lucida Sans Unicode"/>
                <a:cs typeface="Lucida Sans Unicode"/>
              </a:rPr>
              <a:t>21/12/2023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dirty="0" u="sng" sz="850" spc="-70">
                <a:solidFill>
                  <a:srgbClr val="48484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85">
                <a:solidFill>
                  <a:srgbClr val="48484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95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100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313131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0">
                <a:solidFill>
                  <a:srgbClr val="313131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45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5">
                <a:solidFill>
                  <a:srgbClr val="4D4D4D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5">
                <a:solidFill>
                  <a:srgbClr val="4D4D4D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solidFill>
                  <a:srgbClr val="525252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6390">
              <a:lnSpc>
                <a:spcPct val="100000"/>
              </a:lnSpc>
              <a:spcBef>
                <a:spcPts val="1185"/>
              </a:spcBef>
            </a:pP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44444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41414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3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343434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B3B3B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63636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14141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9058" y="4290340"/>
            <a:ext cx="2691765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850" spc="-40" b="1">
                <a:solidFill>
                  <a:srgbClr val="313131"/>
                </a:solidFill>
                <a:uFill>
                  <a:solidFill>
                    <a:srgbClr val="4B4B4F"/>
                  </a:solidFill>
                </a:uFill>
                <a:latin typeface="Arial"/>
                <a:cs typeface="Arial"/>
              </a:rPr>
              <a:t>Dotaşóes</a:t>
            </a:r>
            <a:r>
              <a:rPr dirty="0" u="sng" sz="850" b="1">
                <a:solidFill>
                  <a:srgbClr val="313131"/>
                </a:solidFill>
                <a:uFill>
                  <a:solidFill>
                    <a:srgbClr val="4B4B4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7150">
              <a:lnSpc>
                <a:spcPct val="100000"/>
              </a:lnSpc>
              <a:spcBef>
                <a:spcPts val="345"/>
              </a:spcBef>
            </a:pP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PREFEITURA</a:t>
            </a:r>
            <a:r>
              <a:rPr dirty="0" sz="950" spc="24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950" spc="18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B4B4B"/>
                </a:solidFill>
                <a:latin typeface="Arial"/>
                <a:cs typeface="Arial"/>
              </a:rPr>
              <a:t>DE</a:t>
            </a:r>
            <a:r>
              <a:rPr dirty="0" sz="950" spc="110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362670" y="4687635"/>
          <a:ext cx="6579870" cy="959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265"/>
                <a:gridCol w="2496820"/>
                <a:gridCol w="2485390"/>
                <a:gridCol w="797559"/>
              </a:tblGrid>
              <a:tr h="146685">
                <a:tc>
                  <a:txBody>
                    <a:bodyPr/>
                    <a:lstStyle/>
                    <a:p>
                      <a:pPr marL="3810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01.08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940"/>
                        </a:lnSpc>
                      </a:pPr>
                      <a:r>
                        <a:rPr dirty="0" sz="850" spc="-4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2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Obras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1.032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8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lnfraestrutura,</a:t>
                      </a:r>
                      <a:r>
                        <a:rPr dirty="0" sz="8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sz="850" spc="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8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Davimentacão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3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1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8312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3.500.000,00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78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545454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3.500.000,00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90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3.500.000,00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34060">
                        <a:lnSpc>
                          <a:spcPts val="930"/>
                        </a:lnSpc>
                        <a:spcBef>
                          <a:spcPts val="70"/>
                        </a:spcBef>
                      </a:pPr>
                      <a:r>
                        <a:rPr dirty="0" sz="85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30"/>
                        </a:lnSpc>
                        <a:spcBef>
                          <a:spcPts val="70"/>
                        </a:spcBef>
                      </a:pPr>
                      <a:r>
                        <a:rPr dirty="0" sz="850" spc="-2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3.500.000,00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717924" y="5704078"/>
            <a:ext cx="597852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76884" marR="5080" indent="-464820">
              <a:lnSpc>
                <a:spcPct val="101200"/>
              </a:lnSpc>
              <a:spcBef>
                <a:spcPts val="85"/>
              </a:spcBef>
            </a:pPr>
            <a:r>
              <a:rPr dirty="0" sz="850" spc="-95">
                <a:solidFill>
                  <a:srgbClr val="363636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83838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8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41414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D4D4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63636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F2F2F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3F3F3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84848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-1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D4D4D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42424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B3B3B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63636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33333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2424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83838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80">
                <a:solidFill>
                  <a:srgbClr val="383838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8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63636"/>
                </a:solidFill>
                <a:latin typeface="Lucida Sans Unicode"/>
                <a:cs typeface="Lucida Sans Unicode"/>
              </a:rPr>
              <a:t>parăgrafo</a:t>
            </a:r>
            <a:r>
              <a:rPr dirty="0" sz="850" spc="-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44444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F3F3F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44444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6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F2F2F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313131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4F4F4F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1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525252"/>
                </a:solidFill>
                <a:latin typeface="Lucida Sans Unicode"/>
                <a:cs typeface="Lucida Sans Unicode"/>
              </a:rPr>
              <a:t>I"II.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92356" y="6062217"/>
            <a:ext cx="165100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36500"/>
              </a:lnSpc>
              <a:spcBef>
                <a:spcPts val="100"/>
              </a:spcBef>
            </a:pPr>
            <a:r>
              <a:rPr dirty="0" sz="850" spc="-55">
                <a:solidFill>
                  <a:srgbClr val="3F3F3F"/>
                </a:solidFill>
                <a:latin typeface="Lucida Sans Unicode"/>
                <a:cs typeface="Lucida Sans Unicode"/>
              </a:rPr>
              <a:t>lnciso:</a:t>
            </a:r>
            <a:r>
              <a:rPr dirty="0" sz="850" spc="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464646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64646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F4F4F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2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43434"/>
                </a:solidFill>
                <a:latin typeface="Lucida Sans Unicode"/>
                <a:cs typeface="Lucida Sans Unicode"/>
              </a:rPr>
              <a:t>Arrecadaçăo: </a:t>
            </a:r>
            <a:r>
              <a:rPr dirty="0" sz="850" spc="-30">
                <a:solidFill>
                  <a:srgbClr val="484848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9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505050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1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83838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606060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7647" y="6409021"/>
            <a:ext cx="2700020" cy="38862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850" spc="-35">
                <a:solidFill>
                  <a:srgbClr val="2A2A2A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50" spc="-10">
                <a:solidFill>
                  <a:srgbClr val="2A2A2A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2F2F2F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65"/>
              </a:spcBef>
            </a:pP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950" spc="254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950" spc="19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950" spc="12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60762" y="6812091"/>
          <a:ext cx="6581140" cy="98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440"/>
                <a:gridCol w="2443480"/>
                <a:gridCol w="2630804"/>
                <a:gridCol w="702309"/>
              </a:tblGrid>
              <a:tr h="146685">
                <a:tc>
                  <a:txBody>
                    <a:bodyPr/>
                    <a:lstStyle/>
                    <a:p>
                      <a:pPr marL="368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01.08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940"/>
                        </a:lnSpc>
                      </a:pPr>
                      <a:r>
                        <a:rPr dirty="0" sz="850" spc="-4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Obras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1.032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8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lnfraestrutura,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sz="850" spc="5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pavimentacäo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4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1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8750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3.500.000,00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608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5334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3.500.000,00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925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2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6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4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7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3.500.000,00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0135">
                        <a:lnSpc>
                          <a:spcPts val="1015"/>
                        </a:lnSpc>
                        <a:spcBef>
                          <a:spcPts val="110"/>
                        </a:spcBef>
                      </a:pPr>
                      <a:r>
                        <a:rPr dirty="0" sz="850" spc="-10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-2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Anulado</a:t>
                      </a:r>
                      <a:r>
                        <a:rPr dirty="0" sz="850" spc="45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ts val="1015"/>
                        </a:lnSpc>
                        <a:spcBef>
                          <a:spcPts val="110"/>
                        </a:spcBef>
                      </a:pPr>
                      <a:r>
                        <a:rPr dirty="0" sz="850" spc="-7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3.500.000,00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3758482" y="6056122"/>
            <a:ext cx="75184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95"/>
              </a:spcBef>
            </a:pPr>
            <a:r>
              <a:rPr dirty="0" sz="850" spc="-75">
                <a:solidFill>
                  <a:srgbClr val="313131"/>
                </a:solidFill>
                <a:latin typeface="Lucida Sans Unicode"/>
                <a:cs typeface="Lucida Sans Unicode"/>
              </a:rPr>
              <a:t>R$3.500.000,00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solidFill>
                  <a:srgbClr val="313131"/>
                </a:solidFill>
                <a:latin typeface="Lucida Sans Unicode"/>
                <a:cs typeface="Lucida Sans Unicode"/>
              </a:rPr>
              <a:t>$3.500.000,00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6004" y="7840726"/>
            <a:ext cx="4686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2B2B2B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B4B4B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7E7E7E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99479" y="7840726"/>
            <a:ext cx="34378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343434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33333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50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F2F2F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50" spc="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14141"/>
                </a:solidFill>
                <a:latin typeface="Lucida Sans Unicode"/>
                <a:cs typeface="Lucida Sans Unicode"/>
              </a:rPr>
              <a:t>Publique-</a:t>
            </a:r>
            <a:r>
              <a:rPr dirty="0" sz="850" spc="-40">
                <a:solidFill>
                  <a:srgbClr val="414141"/>
                </a:solidFill>
                <a:latin typeface="Lucida Sans Unicode"/>
                <a:cs typeface="Lucida Sans Unicode"/>
              </a:rPr>
              <a:t>se,</a:t>
            </a:r>
            <a:r>
              <a:rPr dirty="0" sz="850" spc="12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12121"/>
                </a:solidFill>
                <a:latin typeface="Lucida Sans Unicode"/>
                <a:cs typeface="Lucida Sans Unicode"/>
              </a:rPr>
              <a:t>ańxe-</a:t>
            </a:r>
            <a:r>
              <a:rPr dirty="0" sz="850" spc="-95">
                <a:solidFill>
                  <a:srgbClr val="212121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8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2F2F2F"/>
                </a:solidFill>
                <a:latin typeface="Lucida Sans Unicode"/>
                <a:cs typeface="Lucida Sans Unicode"/>
              </a:rPr>
              <a:t>cumpra-</a:t>
            </a:r>
            <a:r>
              <a:rPr dirty="0" sz="850" spc="-25">
                <a:solidFill>
                  <a:srgbClr val="2F2F2F"/>
                </a:solidFill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2025-09-09T17:01:33Z</dcterms:created>
  <dcterms:modified xsi:type="dcterms:W3CDTF">2025-09-09T17:01:33Z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