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jpg"/><Relationship Id="rId3" Type="http://schemas.openxmlformats.org/officeDocument/2006/relationships/image" Target="../media/image7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438912" y="9688334"/>
            <a:ext cx="6385560" cy="0"/>
          </a:xfrm>
          <a:custGeom>
            <a:avLst/>
            <a:gdLst/>
            <a:ahLst/>
            <a:cxnLst/>
            <a:rect l="l" t="t" r="r" b="b"/>
            <a:pathLst>
              <a:path w="6385559" h="0">
                <a:moveTo>
                  <a:pt x="0" y="0"/>
                </a:moveTo>
                <a:lnTo>
                  <a:pt x="6385560" y="0"/>
                </a:lnTo>
              </a:path>
            </a:pathLst>
          </a:custGeom>
          <a:ln w="15235">
            <a:solidFill>
              <a:srgbClr val="3F3F3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371856" y="1327023"/>
            <a:ext cx="6391910" cy="0"/>
          </a:xfrm>
          <a:custGeom>
            <a:avLst/>
            <a:gdLst/>
            <a:ahLst/>
            <a:cxnLst/>
            <a:rect l="l" t="t" r="r" b="b"/>
            <a:pathLst>
              <a:path w="6391909" h="0">
                <a:moveTo>
                  <a:pt x="0" y="0"/>
                </a:moveTo>
                <a:lnTo>
                  <a:pt x="6391656" y="0"/>
                </a:lnTo>
              </a:path>
            </a:pathLst>
          </a:custGeom>
          <a:ln w="15235">
            <a:solidFill>
              <a:srgbClr val="343434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4" name="object 4" descr=""/>
          <p:cNvGrpSpPr/>
          <p:nvPr/>
        </p:nvGrpSpPr>
        <p:grpSpPr>
          <a:xfrm>
            <a:off x="432816" y="841006"/>
            <a:ext cx="670560" cy="311150"/>
            <a:chOff x="432816" y="841006"/>
            <a:chExt cx="670560" cy="311150"/>
          </a:xfrm>
        </p:grpSpPr>
        <p:pic>
          <p:nvPicPr>
            <p:cNvPr id="5" name="object 5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45008" y="841006"/>
              <a:ext cx="213360" cy="310806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32816" y="841006"/>
              <a:ext cx="670560" cy="109696"/>
            </a:xfrm>
            <a:prstGeom prst="rect">
              <a:avLst/>
            </a:prstGeom>
          </p:spPr>
        </p:pic>
      </p:grpSp>
      <p:pic>
        <p:nvPicPr>
          <p:cNvPr id="7" name="object 7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932176" y="9738611"/>
            <a:ext cx="262127" cy="48754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345935" y="9732517"/>
            <a:ext cx="438912" cy="67036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66927" y="566765"/>
            <a:ext cx="384047" cy="262052"/>
          </a:xfrm>
          <a:prstGeom prst="rect">
            <a:avLst/>
          </a:prstGeom>
        </p:spPr>
      </p:pic>
      <p:sp>
        <p:nvSpPr>
          <p:cNvPr id="10" name="object 10" descr=""/>
          <p:cNvSpPr txBox="1"/>
          <p:nvPr/>
        </p:nvSpPr>
        <p:spPr>
          <a:xfrm>
            <a:off x="1275585" y="383934"/>
            <a:ext cx="3045460" cy="5480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latin typeface="Arial"/>
                <a:cs typeface="Arial"/>
              </a:rPr>
              <a:t>PREFEITURA</a:t>
            </a:r>
            <a:r>
              <a:rPr dirty="0" sz="1100" spc="2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MUNICIPAL</a:t>
            </a:r>
            <a:r>
              <a:rPr dirty="0" sz="1100" spc="2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12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SEROPEDICA</a:t>
            </a:r>
            <a:endParaRPr sz="1100">
              <a:latin typeface="Arial"/>
              <a:cs typeface="Arial"/>
            </a:endParaRPr>
          </a:p>
          <a:p>
            <a:pPr marL="13970" marR="1920875">
              <a:lnSpc>
                <a:spcPct val="120000"/>
              </a:lnSpc>
              <a:spcBef>
                <a:spcPts val="490"/>
              </a:spcBef>
            </a:pPr>
            <a:r>
              <a:rPr dirty="0" sz="800">
                <a:solidFill>
                  <a:srgbClr val="131313"/>
                </a:solidFill>
                <a:latin typeface="Arial MT"/>
                <a:cs typeface="Arial MT"/>
              </a:rPr>
              <a:t>Rua</a:t>
            </a:r>
            <a:r>
              <a:rPr dirty="0" sz="800" spc="1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923317" y="1537270"/>
            <a:ext cx="181356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0">
                <a:solidFill>
                  <a:srgbClr val="212121"/>
                </a:solidFill>
                <a:latin typeface="Arial MT"/>
                <a:cs typeface="Arial MT"/>
              </a:rPr>
              <a:t>Decreta</a:t>
            </a:r>
            <a:r>
              <a:rPr dirty="0" sz="800" spc="-1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A1A1A"/>
                </a:solidFill>
                <a:latin typeface="Arial MT"/>
                <a:cs typeface="Arial MT"/>
              </a:rPr>
              <a:t>N’</a:t>
            </a:r>
            <a:r>
              <a:rPr dirty="0" sz="800" spc="12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C1C1C"/>
                </a:solidFill>
                <a:latin typeface="Arial MT"/>
                <a:cs typeface="Arial MT"/>
              </a:rPr>
              <a:t>*ú37</a:t>
            </a:r>
            <a:r>
              <a:rPr dirty="0" sz="800" spc="-1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B4B4B"/>
                </a:solidFill>
                <a:latin typeface="Arial MT"/>
                <a:cs typeface="Arial MT"/>
              </a:rPr>
              <a:t>re</a:t>
            </a:r>
            <a:r>
              <a:rPr dirty="0" sz="800" spc="10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?2</a:t>
            </a:r>
            <a:r>
              <a:rPr dirty="0" sz="800" spc="39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11111"/>
                </a:solidFill>
                <a:latin typeface="Arial MT"/>
                <a:cs typeface="Arial MT"/>
              </a:rPr>
              <a:t>de</a:t>
            </a:r>
            <a:r>
              <a:rPr dirty="0" sz="800" spc="23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janeiro</a:t>
            </a:r>
            <a:r>
              <a:rPr dirty="0" sz="800" spc="-20">
                <a:solidFill>
                  <a:srgbClr val="676767"/>
                </a:solidFill>
                <a:latin typeface="Arial MT"/>
                <a:cs typeface="Arial MT"/>
              </a:rPr>
              <a:t>,</a:t>
            </a:r>
            <a:r>
              <a:rPr dirty="0" sz="800" spc="-130">
                <a:solidFill>
                  <a:srgbClr val="676767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0C0C0C"/>
                </a:solidFill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3906425" y="1973009"/>
            <a:ext cx="2633980" cy="26035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 indent="635">
              <a:lnSpc>
                <a:spcPts val="890"/>
              </a:lnSpc>
              <a:spcBef>
                <a:spcPts val="185"/>
              </a:spcBef>
            </a:pPr>
            <a:r>
              <a:rPr dirty="0" sz="800" spc="-20">
                <a:latin typeface="Arial MT"/>
                <a:cs typeface="Arial MT"/>
              </a:rPr>
              <a:t>Abre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131313"/>
                </a:solidFill>
                <a:latin typeface="Arial MT"/>
                <a:cs typeface="Arial MT"/>
              </a:rPr>
              <a:t>crédito</a:t>
            </a:r>
            <a:r>
              <a:rPr dirty="0" sz="800" spc="-1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suplementar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32323"/>
                </a:solidFill>
                <a:latin typeface="Arial MT"/>
                <a:cs typeface="Arial MT"/>
              </a:rPr>
              <a:t>no</a:t>
            </a:r>
            <a:r>
              <a:rPr dirty="0" sz="800" spc="1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valor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111111"/>
                </a:solidFill>
                <a:latin typeface="Arial MT"/>
                <a:cs typeface="Arial MT"/>
              </a:rPr>
              <a:t>\otaI</a:t>
            </a:r>
            <a:r>
              <a:rPr dirty="0" sz="800" spc="-1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105">
                <a:solidFill>
                  <a:srgbClr val="1F1F1F"/>
                </a:solidFill>
                <a:latin typeface="Arial MT"/>
                <a:cs typeface="Arial MT"/>
              </a:rPr>
              <a:t>d</a:t>
            </a:r>
            <a:r>
              <a:rPr dirty="0" sz="800" spc="-105">
                <a:solidFill>
                  <a:srgbClr val="0C0C0C"/>
                </a:solidFill>
                <a:latin typeface="Arial MT"/>
                <a:cs typeface="Arial MT"/>
              </a:rPr>
              <a:t>E</a:t>
            </a:r>
            <a:r>
              <a:rPr dirty="0" sz="800" spc="5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RS10.432.000,00.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181818"/>
                </a:solidFill>
                <a:latin typeface="Arial MT"/>
                <a:cs typeface="Arial MT"/>
              </a:rPr>
              <a:t>para</a:t>
            </a:r>
            <a:r>
              <a:rPr dirty="0" sz="800" spc="-1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C1C1C"/>
                </a:solidFill>
                <a:latin typeface="Arial MT"/>
                <a:cs typeface="Arial MT"/>
              </a:rPr>
              <a:t>fins</a:t>
            </a:r>
            <a:r>
              <a:rPr dirty="0" sz="800" spc="-2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que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C0C0C"/>
                </a:solidFill>
                <a:latin typeface="Arial MT"/>
                <a:cs typeface="Arial MT"/>
              </a:rPr>
              <a:t>se</a:t>
            </a:r>
            <a:r>
              <a:rPr dirty="0" sz="800" spc="-2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especifica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2F2F2F"/>
                </a:solidFill>
                <a:latin typeface="Arial MT"/>
                <a:cs typeface="Arial MT"/>
              </a:rPr>
              <a:t>da</a:t>
            </a:r>
            <a:r>
              <a:rPr dirty="0" sz="800" spc="-2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outras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60">
                <a:solidFill>
                  <a:srgbClr val="232323"/>
                </a:solidFill>
                <a:latin typeface="Arial MT"/>
                <a:cs typeface="Arial MT"/>
              </a:rPr>
              <a:t>prov</a:t>
            </a:r>
            <a:r>
              <a:rPr dirty="0" sz="800" spc="-10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61044" y="2698225"/>
            <a:ext cx="6207760" cy="9429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050" marR="5080" indent="782320">
              <a:lnSpc>
                <a:spcPct val="150000"/>
              </a:lnSpc>
              <a:spcBef>
                <a:spcPts val="100"/>
              </a:spcBef>
            </a:pPr>
            <a:r>
              <a:rPr dirty="0" sz="800">
                <a:solidFill>
                  <a:srgbClr val="181818"/>
                </a:solidFill>
                <a:latin typeface="Arial MT"/>
                <a:cs typeface="Arial MT"/>
              </a:rPr>
              <a:t>O</a:t>
            </a:r>
            <a:r>
              <a:rPr dirty="0" sz="800" spc="-6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1A1A1A"/>
                </a:solidFill>
                <a:latin typeface="Arial MT"/>
                <a:cs typeface="Arial MT"/>
              </a:rPr>
              <a:t>PREF</a:t>
            </a:r>
            <a:r>
              <a:rPr dirty="0" sz="800" spc="-30">
                <a:solidFill>
                  <a:srgbClr val="363636"/>
                </a:solidFill>
                <a:latin typeface="Arial MT"/>
                <a:cs typeface="Arial MT"/>
              </a:rPr>
              <a:t>E</a:t>
            </a:r>
            <a:r>
              <a:rPr dirty="0" sz="800" spc="-30">
                <a:solidFill>
                  <a:srgbClr val="232323"/>
                </a:solidFill>
                <a:latin typeface="Arial MT"/>
                <a:cs typeface="Arial MT"/>
              </a:rPr>
              <a:t>ITO</a:t>
            </a:r>
            <a:r>
              <a:rPr dirty="0" sz="800" spc="-2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MUNI</a:t>
            </a:r>
            <a:r>
              <a:rPr dirty="0" sz="800" spc="-30">
                <a:solidFill>
                  <a:srgbClr val="0F0F0F"/>
                </a:solidFill>
                <a:latin typeface="Arial MT"/>
                <a:cs typeface="Arial MT"/>
              </a:rPr>
              <a:t>ÜIPAL,</a:t>
            </a:r>
            <a:r>
              <a:rPr dirty="0" sz="800" spc="1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161616"/>
                </a:solidFill>
                <a:latin typeface="Arial MT"/>
                <a:cs typeface="Arial MT"/>
              </a:rPr>
              <a:t>na</a:t>
            </a:r>
            <a:r>
              <a:rPr dirty="0" sz="800" spc="-2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uso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A3A3A"/>
                </a:solidFill>
                <a:latin typeface="Arial MT"/>
                <a:cs typeface="Arial MT"/>
              </a:rPr>
              <a:t>de</a:t>
            </a:r>
            <a:r>
              <a:rPr dirty="0" sz="800" spc="-2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131313"/>
                </a:solidFill>
                <a:latin typeface="Arial MT"/>
                <a:cs typeface="Arial MT"/>
              </a:rPr>
              <a:t>suas</a:t>
            </a:r>
            <a:r>
              <a:rPr dirty="0" sz="800" spc="5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131313"/>
                </a:solidFill>
                <a:latin typeface="Arial MT"/>
                <a:cs typeface="Arial MT"/>
              </a:rPr>
              <a:t>atribuições</a:t>
            </a:r>
            <a:r>
              <a:rPr dirty="0" sz="800" spc="2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B2B2B"/>
                </a:solidFill>
                <a:latin typeface="Arial MT"/>
                <a:cs typeface="Arial MT"/>
              </a:rPr>
              <a:t>leia</a:t>
            </a:r>
            <a:r>
              <a:rPr dirty="0" sz="800">
                <a:solidFill>
                  <a:srgbClr val="1A1A1A"/>
                </a:solidFill>
                <a:latin typeface="Arial MT"/>
                <a:cs typeface="Arial MT"/>
              </a:rPr>
              <a:t>is.</a:t>
            </a:r>
            <a:r>
              <a:rPr dirty="0" sz="800" spc="1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constitucionais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11111"/>
                </a:solidFill>
                <a:latin typeface="Arial MT"/>
                <a:cs typeface="Arial MT"/>
              </a:rPr>
              <a:t>e</a:t>
            </a:r>
            <a:r>
              <a:rPr dirty="0" sz="800" spc="-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A3A3A"/>
                </a:solidFill>
                <a:latin typeface="Arial MT"/>
                <a:cs typeface="Arial MT"/>
              </a:rPr>
              <a:t>de </a:t>
            </a:r>
            <a:r>
              <a:rPr dirty="0" sz="800" spc="-20">
                <a:latin typeface="Arial MT"/>
                <a:cs typeface="Arial MT"/>
              </a:rPr>
              <a:t>acordo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181818"/>
                </a:solidFill>
                <a:latin typeface="Arial MT"/>
                <a:cs typeface="Arial MT"/>
              </a:rPr>
              <a:t>com</a:t>
            </a:r>
            <a:r>
              <a:rPr dirty="0" sz="800" spc="3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B5B5B"/>
                </a:solidFill>
                <a:latin typeface="Arial MT"/>
                <a:cs typeface="Arial MT"/>
              </a:rPr>
              <a:t>o </a:t>
            </a:r>
            <a:r>
              <a:rPr dirty="0" sz="800" spc="-50">
                <a:solidFill>
                  <a:srgbClr val="2B2B2B"/>
                </a:solidFill>
                <a:latin typeface="Arial MT"/>
                <a:cs typeface="Arial MT"/>
              </a:rPr>
              <a:t>que</a:t>
            </a:r>
            <a:r>
              <a:rPr dirty="0" sz="800" spc="-1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1F1F1F"/>
                </a:solidFill>
                <a:latin typeface="Arial MT"/>
                <a:cs typeface="Arial MT"/>
              </a:rPr>
              <a:t>Ihe</a:t>
            </a:r>
            <a:r>
              <a:rPr dirty="0" sz="800" spc="-1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131313"/>
                </a:solidFill>
                <a:latin typeface="Arial MT"/>
                <a:cs typeface="Arial MT"/>
              </a:rPr>
              <a:t>confere</a:t>
            </a:r>
            <a:r>
              <a:rPr dirty="0" sz="800" spc="2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D4D4D"/>
                </a:solidFill>
                <a:latin typeface="Arial MT"/>
                <a:cs typeface="Arial MT"/>
              </a:rPr>
              <a:t>o </a:t>
            </a:r>
            <a:r>
              <a:rPr dirty="0" sz="800" spc="-20">
                <a:solidFill>
                  <a:srgbClr val="282828"/>
                </a:solidFill>
                <a:latin typeface="Arial MT"/>
                <a:cs typeface="Arial MT"/>
              </a:rPr>
              <a:t>art.</a:t>
            </a:r>
            <a:r>
              <a:rPr dirty="0" sz="800" spc="-3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24242"/>
                </a:solidFill>
                <a:latin typeface="Arial MT"/>
                <a:cs typeface="Arial MT"/>
              </a:rPr>
              <a:t>8º</a:t>
            </a:r>
            <a:r>
              <a:rPr dirty="0" sz="800" spc="17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4B4B4B"/>
                </a:solidFill>
                <a:latin typeface="Arial MT"/>
                <a:cs typeface="Arial MT"/>
              </a:rPr>
              <a:t>¢la</a:t>
            </a:r>
            <a:r>
              <a:rPr dirty="0" sz="800" spc="50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LEI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N‘</a:t>
            </a:r>
            <a:r>
              <a:rPr dirty="0" sz="800" spc="10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823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2023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daiada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161616"/>
                </a:solidFill>
                <a:latin typeface="Arial MT"/>
                <a:cs typeface="Arial MT"/>
              </a:rPr>
              <a:t>de</a:t>
            </a:r>
            <a:r>
              <a:rPr dirty="0" sz="800" spc="-1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0F0F0F"/>
                </a:solidFill>
                <a:latin typeface="Arial MT"/>
                <a:cs typeface="Arial MT"/>
              </a:rPr>
              <a:t>21.*12/2025</a:t>
            </a:r>
            <a:r>
              <a:rPr dirty="0" sz="800" spc="-50">
                <a:solidFill>
                  <a:srgbClr val="898989"/>
                </a:solidFill>
                <a:latin typeface="Arial MT"/>
                <a:cs typeface="Arial MT"/>
              </a:rPr>
              <a:t>:</a:t>
            </a:r>
            <a:r>
              <a:rPr dirty="0" sz="800" spc="-110">
                <a:solidFill>
                  <a:srgbClr val="898989"/>
                </a:solidFill>
                <a:latin typeface="Arial MT"/>
                <a:cs typeface="Arial MT"/>
              </a:rPr>
              <a:t> </a:t>
            </a:r>
            <a:r>
              <a:rPr dirty="0" sz="800" spc="-60">
                <a:latin typeface="Arial MT"/>
                <a:cs typeface="Arial MT"/>
              </a:rPr>
              <a:t>puL'l:'cada</a:t>
            </a:r>
            <a:r>
              <a:rPr dirty="0" sz="800" spc="8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61616"/>
                </a:solidFill>
                <a:latin typeface="Arial MT"/>
                <a:cs typeface="Arial MT"/>
              </a:rPr>
              <a:t>em</a:t>
            </a:r>
            <a:r>
              <a:rPr dirty="0" sz="800" spc="19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 spc="-60">
                <a:latin typeface="Arial MT"/>
                <a:cs typeface="Arial MT"/>
              </a:rPr>
              <a:t>21</a:t>
            </a:r>
            <a:r>
              <a:rPr dirty="0" sz="800" spc="-9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’12.’2023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7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heavy" sz="800">
                <a:solidFill>
                  <a:srgbClr val="0C0C0C"/>
                </a:solidFill>
                <a:uFill>
                  <a:solidFill>
                    <a:srgbClr val="282828"/>
                  </a:solidFill>
                </a:uFill>
                <a:latin typeface="Arial MT"/>
                <a:cs typeface="Arial MT"/>
              </a:rPr>
              <a:t>D</a:t>
            </a:r>
            <a:r>
              <a:rPr dirty="0" u="heavy" sz="800" spc="-30">
                <a:solidFill>
                  <a:srgbClr val="0C0C0C"/>
                </a:solidFill>
                <a:uFill>
                  <a:solidFill>
                    <a:srgbClr val="28282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solidFill>
                  <a:srgbClr val="0F0F0F"/>
                </a:solidFill>
                <a:uFill>
                  <a:solidFill>
                    <a:srgbClr val="282828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00" spc="5">
                <a:solidFill>
                  <a:srgbClr val="0F0F0F"/>
                </a:solidFill>
                <a:uFill>
                  <a:solidFill>
                    <a:srgbClr val="28282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solidFill>
                  <a:srgbClr val="232323"/>
                </a:solidFill>
                <a:uFill>
                  <a:solidFill>
                    <a:srgbClr val="282828"/>
                  </a:solidFill>
                </a:uFill>
                <a:latin typeface="Arial MT"/>
                <a:cs typeface="Arial MT"/>
              </a:rPr>
              <a:t>C</a:t>
            </a:r>
            <a:r>
              <a:rPr dirty="0" u="heavy" sz="800" spc="-50">
                <a:solidFill>
                  <a:srgbClr val="232323"/>
                </a:solidFill>
                <a:uFill>
                  <a:solidFill>
                    <a:srgbClr val="28282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solidFill>
                  <a:srgbClr val="444444"/>
                </a:solidFill>
                <a:uFill>
                  <a:solidFill>
                    <a:srgbClr val="282828"/>
                  </a:solidFill>
                </a:uFill>
                <a:latin typeface="Arial MT"/>
                <a:cs typeface="Arial MT"/>
              </a:rPr>
              <a:t>R</a:t>
            </a:r>
            <a:r>
              <a:rPr dirty="0" u="heavy" sz="800" spc="-30">
                <a:solidFill>
                  <a:srgbClr val="444444"/>
                </a:solidFill>
                <a:uFill>
                  <a:solidFill>
                    <a:srgbClr val="28282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solidFill>
                  <a:srgbClr val="2B2B2B"/>
                </a:solidFill>
                <a:uFill>
                  <a:solidFill>
                    <a:srgbClr val="282828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00" spc="-55">
                <a:solidFill>
                  <a:srgbClr val="2B2B2B"/>
                </a:solidFill>
                <a:uFill>
                  <a:solidFill>
                    <a:srgbClr val="28282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solidFill>
                  <a:srgbClr val="5E5E5E"/>
                </a:solidFill>
                <a:uFill>
                  <a:solidFill>
                    <a:srgbClr val="282828"/>
                  </a:solidFill>
                </a:uFill>
                <a:latin typeface="Arial MT"/>
                <a:cs typeface="Arial MT"/>
              </a:rPr>
              <a:t>I”</a:t>
            </a:r>
            <a:r>
              <a:rPr dirty="0" u="heavy" sz="800" spc="-10">
                <a:solidFill>
                  <a:srgbClr val="5E5E5E"/>
                </a:solidFill>
                <a:uFill>
                  <a:solidFill>
                    <a:srgbClr val="28282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25">
                <a:solidFill>
                  <a:srgbClr val="2F2F2F"/>
                </a:solidFill>
                <a:uFill>
                  <a:solidFill>
                    <a:srgbClr val="282828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04"/>
              </a:spcBef>
            </a:pPr>
            <a:endParaRPr sz="800">
              <a:latin typeface="Arial MT"/>
              <a:cs typeface="Arial MT"/>
            </a:endParaRPr>
          </a:p>
          <a:p>
            <a:pPr marL="318770">
              <a:lnSpc>
                <a:spcPct val="100000"/>
              </a:lnSpc>
            </a:pPr>
            <a:r>
              <a:rPr dirty="0" sz="800" spc="-20">
                <a:latin typeface="Arial MT"/>
                <a:cs typeface="Arial MT"/>
              </a:rPr>
              <a:t>Artigo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85">
                <a:solidFill>
                  <a:srgbClr val="525252"/>
                </a:solidFill>
                <a:latin typeface="Arial MT"/>
                <a:cs typeface="Arial MT"/>
              </a:rPr>
              <a:t>1°</a:t>
            </a:r>
            <a:r>
              <a:rPr dirty="0" sz="800" spc="20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61616"/>
                </a:solidFill>
                <a:latin typeface="Arial MT"/>
                <a:cs typeface="Arial MT"/>
              </a:rPr>
              <a:t>-</a:t>
            </a:r>
            <a:r>
              <a:rPr dirty="0" sz="800" spc="5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D2D2D"/>
                </a:solidFill>
                <a:latin typeface="Arial MT"/>
                <a:cs typeface="Arial MT"/>
              </a:rPr>
              <a:t>Fica</a:t>
            </a:r>
            <a:r>
              <a:rPr dirty="0" sz="800" spc="5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1A1A1A"/>
                </a:solidFill>
                <a:latin typeface="Arial MT"/>
                <a:cs typeface="Arial MT"/>
              </a:rPr>
              <a:t>aoerto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suplementar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F1F1F"/>
                </a:solidFill>
                <a:latin typeface="Arial MT"/>
                <a:cs typeface="Arial MT"/>
              </a:rPr>
              <a:t>as</a:t>
            </a:r>
            <a:r>
              <a:rPr dirty="0" sz="800" spc="-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1D1D1D"/>
                </a:solidFill>
                <a:latin typeface="Arial MT"/>
                <a:cs typeface="Arial MT"/>
              </a:rPr>
              <a:t>seguintes</a:t>
            </a:r>
            <a:r>
              <a:rPr dirty="0" sz="800" spc="55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1F1F1F"/>
                </a:solidFill>
                <a:latin typeface="Arial MT"/>
                <a:cs typeface="Arial MT"/>
              </a:rPr>
              <a:t>doteç</a:t>
            </a:r>
            <a:r>
              <a:rPr dirty="0" sz="800" spc="-114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575757"/>
                </a:solidFill>
                <a:latin typeface="Arial MT"/>
                <a:cs typeface="Arial MT"/>
              </a:rPr>
              <a:t>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24468" y="4376174"/>
            <a:ext cx="2591435" cy="363855"/>
          </a:xfrm>
          <a:prstGeom prst="rect">
            <a:avLst/>
          </a:prstGeom>
        </p:spPr>
        <p:txBody>
          <a:bodyPr wrap="square" lIns="0" tIns="406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20"/>
              </a:spcBef>
            </a:pPr>
            <a:r>
              <a:rPr dirty="0" u="heavy" sz="800">
                <a:uFill>
                  <a:solidFill>
                    <a:srgbClr val="2B2B2F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00" spc="40">
                <a:uFill>
                  <a:solidFill>
                    <a:srgbClr val="2B2B2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">
                <a:solidFill>
                  <a:srgbClr val="333333"/>
                </a:solidFill>
                <a:uFill>
                  <a:solidFill>
                    <a:srgbClr val="2B2B2F"/>
                  </a:solidFill>
                </a:uFill>
                <a:latin typeface="Arial MT"/>
                <a:cs typeface="Arial MT"/>
              </a:rPr>
              <a:t>S</a:t>
            </a:r>
            <a:r>
              <a:rPr dirty="0" u="heavy" sz="800" spc="-10">
                <a:uFill>
                  <a:solidFill>
                    <a:srgbClr val="2B2B2F"/>
                  </a:solidFill>
                </a:uFill>
                <a:latin typeface="Arial MT"/>
                <a:cs typeface="Arial MT"/>
              </a:rPr>
              <a:t>uplementadas</a:t>
            </a:r>
            <a:r>
              <a:rPr dirty="0" u="heavy" sz="800" spc="500">
                <a:uFill>
                  <a:solidFill>
                    <a:srgbClr val="2B2B2F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9055">
              <a:lnSpc>
                <a:spcPct val="100000"/>
              </a:lnSpc>
              <a:spcBef>
                <a:spcPts val="280"/>
              </a:spcBef>
            </a:pPr>
            <a:r>
              <a:rPr dirty="0" sz="1000" spc="-30">
                <a:latin typeface="Arial MT"/>
                <a:cs typeface="Arial MT"/>
              </a:rPr>
              <a:t>PREFEITURA</a:t>
            </a:r>
            <a:r>
              <a:rPr dirty="0" sz="1000" spc="85">
                <a:latin typeface="Arial MT"/>
                <a:cs typeface="Arial MT"/>
              </a:rPr>
              <a:t> </a:t>
            </a:r>
            <a:r>
              <a:rPr dirty="0" sz="1000" spc="-25">
                <a:latin typeface="Arial MT"/>
                <a:cs typeface="Arial MT"/>
              </a:rPr>
              <a:t>MUNICIPAL</a:t>
            </a:r>
            <a:r>
              <a:rPr dirty="0" sz="1000" spc="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-50">
                <a:latin typeface="Arial MT"/>
                <a:cs typeface="Arial MT"/>
              </a:rPr>
              <a:t> </a:t>
            </a:r>
            <a:r>
              <a:rPr dirty="0" sz="1000" spc="-25">
                <a:latin typeface="Arial MT"/>
                <a:cs typeface="Arial MT"/>
              </a:rPr>
              <a:t>SEROPEDICA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549960" y="4678856"/>
            <a:ext cx="596900" cy="537845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800" spc="-45">
                <a:latin typeface="Arial MT"/>
                <a:cs typeface="Arial MT"/>
              </a:rPr>
              <a:t>01.</a:t>
            </a:r>
            <a:r>
              <a:rPr dirty="0" sz="800" spc="-1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t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262626"/>
                </a:solidFill>
                <a:latin typeface="Arial MT"/>
                <a:cs typeface="Arial MT"/>
              </a:rPr>
              <a:t>0</a:t>
            </a:r>
            <a:endParaRPr sz="80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409"/>
              </a:spcBef>
            </a:pPr>
            <a:r>
              <a:rPr dirty="0" sz="800" spc="-10">
                <a:latin typeface="Arial MT"/>
                <a:cs typeface="Arial MT"/>
              </a:rPr>
              <a:t>2.863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dirty="0" sz="800" spc="-35">
                <a:latin typeface="Arial MT"/>
                <a:cs typeface="Arial MT"/>
              </a:rPr>
              <a:t>3.3.9.0.52.0:3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317759" y="4678856"/>
            <a:ext cx="2789555" cy="53784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5240" marR="5080" indent="-3175">
              <a:lnSpc>
                <a:spcPct val="138700"/>
              </a:lnSpc>
              <a:spcBef>
                <a:spcPts val="135"/>
              </a:spcBef>
            </a:pPr>
            <a:r>
              <a:rPr dirty="0" sz="800" spc="-10">
                <a:latin typeface="Arial MT"/>
                <a:cs typeface="Arial MT"/>
              </a:rPr>
              <a:t>Secretaria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A1A1A"/>
                </a:solidFill>
                <a:latin typeface="Arial MT"/>
                <a:cs typeface="Arial MT"/>
              </a:rPr>
              <a:t>de</a:t>
            </a:r>
            <a:r>
              <a:rPr dirty="0" sz="800" spc="-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Trabalho,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Emp</a:t>
            </a:r>
            <a:r>
              <a:rPr dirty="0" sz="800" spc="-1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rego </a:t>
            </a:r>
            <a:r>
              <a:rPr dirty="0" sz="800">
                <a:solidFill>
                  <a:srgbClr val="383838"/>
                </a:solidFill>
                <a:latin typeface="Arial MT"/>
                <a:cs typeface="Arial MT"/>
              </a:rPr>
              <a:t>e</a:t>
            </a:r>
            <a:r>
              <a:rPr dirty="0" sz="800" spc="-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Renda </a:t>
            </a:r>
            <a:r>
              <a:rPr dirty="0" sz="800" spc="-45">
                <a:latin typeface="Arial MT"/>
                <a:cs typeface="Arial MT"/>
              </a:rPr>
              <a:t>fvlanutencão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81818"/>
                </a:solidFill>
                <a:latin typeface="Arial MT"/>
                <a:cs typeface="Arial MT"/>
              </a:rPr>
              <a:t>Oo.</a:t>
            </a:r>
            <a:r>
              <a:rPr dirty="0" sz="800" spc="-2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 spc="-60">
                <a:latin typeface="Arial MT"/>
                <a:cs typeface="Arial MT"/>
              </a:rPr>
              <a:t>raCio*aJizaÇão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das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161616"/>
                </a:solidFill>
                <a:latin typeface="Arial MT"/>
                <a:cs typeface="Arial MT"/>
              </a:rPr>
              <a:t>Unidades</a:t>
            </a:r>
            <a:r>
              <a:rPr dirty="0" sz="800" spc="8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AdmiriEtrativas </a:t>
            </a:r>
            <a:r>
              <a:rPr dirty="0" sz="800" spc="-35">
                <a:solidFill>
                  <a:srgbClr val="1A1A1A"/>
                </a:solidFill>
                <a:latin typeface="Arial MT"/>
                <a:cs typeface="Arial MT"/>
              </a:rPr>
              <a:t>DESPESAS</a:t>
            </a:r>
            <a:r>
              <a:rPr dirty="0" sz="800" spc="5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262626"/>
                </a:solidFill>
                <a:latin typeface="Arial MT"/>
                <a:cs typeface="Arial MT"/>
              </a:rPr>
              <a:t>DE</a:t>
            </a:r>
            <a:r>
              <a:rPr dirty="0" sz="800" spc="1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Ex</a:t>
            </a:r>
            <a:r>
              <a:rPr dirty="0" sz="800" spc="-14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62626"/>
                </a:solidFill>
                <a:latin typeface="Arial MT"/>
                <a:cs typeface="Arial MT"/>
              </a:rPr>
              <a:t>ERCI</a:t>
            </a:r>
            <a:r>
              <a:rPr dirty="0" sz="800" spc="-20">
                <a:latin typeface="Arial MT"/>
                <a:cs typeface="Arial MT"/>
              </a:rPr>
              <a:t>FIOS</a:t>
            </a:r>
            <a:r>
              <a:rPr dirty="0" sz="800" spc="-10">
                <a:latin typeface="Arial MT"/>
                <a:cs typeface="Arial MT"/>
              </a:rPr>
              <a:t> ANTERIORES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4408084" y="5062794"/>
            <a:ext cx="143891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solidFill>
                  <a:srgbClr val="181818"/>
                </a:solidFill>
                <a:latin typeface="Arial MT"/>
                <a:cs typeface="Arial MT"/>
              </a:rPr>
              <a:t>Ou:ros</a:t>
            </a:r>
            <a:r>
              <a:rPr dirty="0" sz="800" spc="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Recursos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63636"/>
                </a:solidFill>
                <a:latin typeface="Arial MT"/>
                <a:cs typeface="Arial MT"/>
              </a:rPr>
              <a:t>nâo</a:t>
            </a:r>
            <a:r>
              <a:rPr dirty="0" sz="800" spc="3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F1F1F"/>
                </a:solidFill>
                <a:latin typeface="Arial MT"/>
                <a:cs typeface="Arial MT"/>
              </a:rPr>
              <a:t>Jinculadcs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3929030" y="5178584"/>
            <a:ext cx="1438275" cy="3670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8415" marR="5080" indent="-6350">
              <a:lnSpc>
                <a:spcPct val="14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Projeto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B3B3B"/>
                </a:solidFill>
                <a:latin typeface="Arial MT"/>
                <a:cs typeface="Arial MT"/>
              </a:rPr>
              <a:t>/</a:t>
            </a:r>
            <a:r>
              <a:rPr dirty="0" sz="800" spc="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Atividade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1D1D1D"/>
                </a:solidFill>
                <a:latin typeface="Arial MT"/>
                <a:cs typeface="Arial MT"/>
              </a:rPr>
              <a:t>R$</a:t>
            </a:r>
            <a:r>
              <a:rPr dirty="0" sz="80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Unidade</a:t>
            </a:r>
            <a:r>
              <a:rPr dirty="0" sz="800" spc="14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9" name="object 19" descr=""/>
          <p:cNvGraphicFramePr>
            <a:graphicFrameLocks noGrp="1"/>
          </p:cNvGraphicFramePr>
          <p:nvPr/>
        </p:nvGraphicFramePr>
        <p:xfrm>
          <a:off x="537057" y="5578750"/>
          <a:ext cx="6332220" cy="22777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0405"/>
                <a:gridCol w="2715260"/>
                <a:gridCol w="2140585"/>
                <a:gridCol w="699770"/>
              </a:tblGrid>
              <a:tr h="14605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01.13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9060">
                        <a:lnSpc>
                          <a:spcPts val="885"/>
                        </a:lnSpc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Secreta</a:t>
                      </a:r>
                      <a:r>
                        <a:rPr dirty="0" sz="800" spc="-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ria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Públicos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2.037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Ilurr</a:t>
                      </a:r>
                      <a:r>
                        <a:rPr dirty="0" sz="800" spc="-10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inacão</a:t>
                      </a:r>
                      <a:r>
                        <a:rPr dirty="0" sz="800" spc="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Pública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37160">
                <a:tc>
                  <a:txBody>
                    <a:bodyPr/>
                    <a:lstStyle/>
                    <a:p>
                      <a:pPr marL="37465">
                        <a:lnSpc>
                          <a:spcPts val="869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ts val="869"/>
                        </a:lnSpc>
                        <a:spcBef>
                          <a:spcPts val="110"/>
                        </a:spcBef>
                      </a:pPr>
                      <a:r>
                        <a:rPr dirty="0" sz="800" spc="-8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DEfv1AIS</a:t>
                      </a:r>
                      <a:r>
                        <a:rPr dirty="0" sz="800" spc="7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7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SERV</a:t>
                      </a:r>
                      <a:r>
                        <a:rPr dirty="0" sz="800" spc="-1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ICGS</a:t>
                      </a:r>
                      <a:r>
                        <a:rPr dirty="0" sz="800" spc="2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4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PESSü'.&amp;</a:t>
                      </a:r>
                      <a:r>
                        <a:rPr dirty="0" sz="800" spc="7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JURIDICA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 gridSpan="2">
                  <a:txBody>
                    <a:bodyPr/>
                    <a:lstStyle/>
                    <a:p>
                      <a:pPr marL="471170">
                        <a:lnSpc>
                          <a:spcPts val="869"/>
                        </a:lnSpc>
                        <a:spcBef>
                          <a:spcPts val="110"/>
                        </a:spcBef>
                        <a:tabLst>
                          <a:tab pos="2251075" algn="l"/>
                        </a:tabLst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Rcvaities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4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União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6944" sz="1200" spc="-44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t</a:t>
                      </a:r>
                      <a:r>
                        <a:rPr dirty="0" baseline="6944" sz="1200" spc="-15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944" sz="1200" spc="-3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.</a:t>
                      </a:r>
                      <a:r>
                        <a:rPr dirty="0" baseline="6944" sz="1200" spc="-30">
                          <a:latin typeface="Arial MT"/>
                          <a:cs typeface="Arial MT"/>
                        </a:rPr>
                        <a:t>289.4.^9.47</a:t>
                      </a:r>
                      <a:endParaRPr baseline="6944" sz="12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74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27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8100"/>
                </a:tc>
                <a:tc>
                  <a:txBody>
                    <a:bodyPr/>
                    <a:lstStyle/>
                    <a:p>
                      <a:pPr algn="r" marR="38735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1,289.499,47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9209"/>
                </a:tc>
              </a:tr>
              <a:tr h="168910">
                <a:tc>
                  <a:txBody>
                    <a:bodyPr/>
                    <a:lstStyle/>
                    <a:p>
                      <a:pPr marL="38735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2.825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6669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dirty="0" sz="800" spc="-45">
                          <a:latin typeface="Arial MT"/>
                          <a:cs typeface="Arial MT"/>
                        </a:rPr>
                        <a:t>r.tan</a:t>
                      </a:r>
                      <a:r>
                        <a:rPr dirty="0" sz="800" spc="-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riterrão</a:t>
                      </a:r>
                      <a:r>
                        <a:rPr dirty="0" sz="800" spc="2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565656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30">
                          <a:solidFill>
                            <a:srgbClr val="56565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Ore</a:t>
                      </a:r>
                      <a:r>
                        <a:rPr dirty="0" sz="800" spc="-11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6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acio!Ja1ização</a:t>
                      </a:r>
                      <a:r>
                        <a:rPr dirty="0" sz="800" spc="6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5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SecrelÚri=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6669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2560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3.3.9.0.</a:t>
                      </a:r>
                      <a:r>
                        <a:rPr dirty="0" sz="800" spc="-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4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2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GE</a:t>
                      </a:r>
                      <a:r>
                        <a:rPr dirty="0" sz="800" spc="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476884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Royalties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U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niâo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9.772.0fu0.00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27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8.772.000,00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98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</a:t>
                      </a:r>
                      <a:r>
                        <a:rPr dirty="0" sz="800" spc="-1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ade</a:t>
                      </a:r>
                      <a:r>
                        <a:rPr dirty="0" sz="800" spc="1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RG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algn="r" marR="3429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10.061.499.47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67005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01.17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Comunicação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Eventos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4508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2.861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11303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2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Festas</a:t>
                      </a:r>
                      <a:r>
                        <a:rPr dirty="0" sz="800" spc="2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Oficiais.</a:t>
                      </a:r>
                      <a:r>
                        <a:rPr dirty="0" sz="800" spc="6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Promosáo</a:t>
                      </a:r>
                      <a:r>
                        <a:rPr dirty="0" sz="800" spc="6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Realizado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1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Eventos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8115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3.3.9.0.92.00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13664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3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sz="800" spc="3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EXERCiCIOS</a:t>
                      </a:r>
                      <a:r>
                        <a:rPr dirty="0" sz="800" spc="6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ANTERIORES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483234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2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1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606060"/>
                          </a:solidFill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276.360.00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333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/ 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276.360.00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  <a:tr h="297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333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da </a:t>
                      </a:r>
                      <a:r>
                        <a:rPr dirty="0" sz="80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U</a:t>
                      </a:r>
                      <a:r>
                        <a:rPr dirty="0" sz="80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n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idade</a:t>
                      </a:r>
                      <a:r>
                        <a:rPr dirty="0" sz="800" spc="1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 marL="399415">
                        <a:lnSpc>
                          <a:spcPts val="869"/>
                        </a:lnSpc>
                        <a:spcBef>
                          <a:spcPts val="24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67945" marR="24130" indent="126364">
                        <a:lnSpc>
                          <a:spcPts val="1200"/>
                        </a:lnSpc>
                      </a:pPr>
                      <a:r>
                        <a:rPr dirty="0" sz="800" spc="-45">
                          <a:latin typeface="Arial MT"/>
                          <a:cs typeface="Arial MT"/>
                        </a:rPr>
                        <a:t>276.360,00</a:t>
                      </a:r>
                      <a:r>
                        <a:rPr dirty="0" sz="800" spc="5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t0.432.000.00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20" name="object 20" descr=""/>
          <p:cNvSpPr txBox="1"/>
          <p:nvPr/>
        </p:nvSpPr>
        <p:spPr>
          <a:xfrm>
            <a:off x="6304635" y="5007947"/>
            <a:ext cx="459740" cy="531495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9"/>
              </a:spcBef>
            </a:pPr>
            <a:r>
              <a:rPr dirty="0" sz="800" spc="-20">
                <a:latin typeface="Arial MT"/>
                <a:cs typeface="Arial MT"/>
              </a:rPr>
              <a:t>94,140.</a:t>
            </a:r>
            <a:r>
              <a:rPr dirty="0" sz="800" spc="190"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3D3D3D"/>
                </a:solidFill>
                <a:latin typeface="Arial MT"/>
                <a:cs typeface="Arial MT"/>
              </a:rPr>
              <a:t>3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59"/>
              </a:spcBef>
            </a:pPr>
            <a:r>
              <a:rPr dirty="0" sz="800" spc="-20">
                <a:latin typeface="Arial MT"/>
                <a:cs typeface="Arial MT"/>
              </a:rPr>
              <a:t>84.140,53</a:t>
            </a:r>
            <a:endParaRPr sz="800">
              <a:latin typeface="Arial MT"/>
              <a:cs typeface="Arial MT"/>
            </a:endParaRPr>
          </a:p>
          <a:p>
            <a:pPr marL="18415">
              <a:lnSpc>
                <a:spcPct val="100000"/>
              </a:lnSpc>
              <a:spcBef>
                <a:spcPts val="380"/>
              </a:spcBef>
            </a:pPr>
            <a:r>
              <a:rPr dirty="0" sz="800" spc="-25">
                <a:latin typeface="Arial MT"/>
                <a:cs typeface="Arial MT"/>
              </a:rPr>
              <a:t>94.140,53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870353" y="7908808"/>
            <a:ext cx="5786120" cy="2876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87680" marR="30480" indent="-450215">
              <a:lnSpc>
                <a:spcPct val="107500"/>
              </a:lnSpc>
              <a:spcBef>
                <a:spcPts val="100"/>
              </a:spcBef>
            </a:pPr>
            <a:r>
              <a:rPr dirty="0" baseline="3472" sz="1200">
                <a:solidFill>
                  <a:srgbClr val="333333"/>
                </a:solidFill>
                <a:latin typeface="Arial MT"/>
                <a:cs typeface="Arial MT"/>
              </a:rPr>
              <a:t>Arti</a:t>
            </a:r>
            <a:r>
              <a:rPr dirty="0" baseline="-6944" sz="1200">
                <a:solidFill>
                  <a:srgbClr val="333333"/>
                </a:solidFill>
                <a:latin typeface="Arial MT"/>
                <a:cs typeface="Arial MT"/>
              </a:rPr>
              <a:t>s•</a:t>
            </a:r>
            <a:r>
              <a:rPr dirty="0" baseline="-6944" sz="1200" spc="44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A1A1A"/>
                </a:solidFill>
                <a:latin typeface="Arial MT"/>
                <a:cs typeface="Arial MT"/>
              </a:rPr>
              <a:t>2’</a:t>
            </a:r>
            <a:r>
              <a:rPr dirty="0" sz="800" spc="3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212121"/>
                </a:solidFill>
                <a:latin typeface="Arial MT"/>
                <a:cs typeface="Arial MT"/>
              </a:rPr>
              <a:t>-</a:t>
            </a:r>
            <a:r>
              <a:rPr dirty="0" sz="800" spc="-4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262626"/>
                </a:solidFill>
                <a:latin typeface="Arial MT"/>
                <a:cs typeface="Arial MT"/>
              </a:rPr>
              <a:t>As</a:t>
            </a:r>
            <a:r>
              <a:rPr dirty="0" sz="800" spc="-2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despesas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F0F0F"/>
                </a:solidFill>
                <a:latin typeface="Arial MT"/>
                <a:cs typeface="Arial MT"/>
              </a:rPr>
              <a:t>decc'rentes</a:t>
            </a:r>
            <a:r>
              <a:rPr dirty="0" sz="800" spc="6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111111"/>
                </a:solidFill>
                <a:latin typeface="Arial MT"/>
                <a:cs typeface="Arial MT"/>
              </a:rPr>
              <a:t>da</a:t>
            </a:r>
            <a:r>
              <a:rPr dirty="0" sz="800" spc="-1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abertura</a:t>
            </a:r>
            <a:r>
              <a:rPr dirty="0" sz="800" spc="80"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4D4D4D"/>
                </a:solidFill>
                <a:latin typeface="Arial MT"/>
                <a:cs typeface="Arial MT"/>
              </a:rPr>
              <a:t>do</a:t>
            </a:r>
            <a:r>
              <a:rPr dirty="0" sz="800" spc="-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D2D2D"/>
                </a:solidFill>
                <a:latin typeface="Arial MT"/>
                <a:cs typeface="Arial MT"/>
              </a:rPr>
              <a:t>presente</a:t>
            </a:r>
            <a:r>
              <a:rPr dirty="0" sz="800" spc="1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1C1C1C"/>
                </a:solidFill>
                <a:latin typeface="Arial MT"/>
                <a:cs typeface="Arial MT"/>
              </a:rPr>
              <a:t>crédito</a:t>
            </a:r>
            <a:r>
              <a:rPr dirty="0" sz="800" spc="7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suplementar.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A2A2A"/>
                </a:solidFill>
                <a:latin typeface="Arial MT"/>
                <a:cs typeface="Arial MT"/>
              </a:rPr>
              <a:t>serão</a:t>
            </a:r>
            <a:r>
              <a:rPr dirty="0" sz="800" spc="1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0E0E0E"/>
                </a:solidFill>
                <a:latin typeface="Arial MT"/>
                <a:cs typeface="Arial MT"/>
              </a:rPr>
              <a:t>cobertas</a:t>
            </a:r>
            <a:r>
              <a:rPr dirty="0" sz="800" spc="3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44444"/>
                </a:solidFill>
                <a:latin typeface="Arial MT"/>
                <a:cs typeface="Arial MT"/>
              </a:rPr>
              <a:t>com</a:t>
            </a:r>
            <a:r>
              <a:rPr dirty="0" sz="800" spc="-3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131313"/>
                </a:solidFill>
                <a:latin typeface="Arial MT"/>
                <a:cs typeface="Arial MT"/>
              </a:rPr>
              <a:t>recursos</a:t>
            </a:r>
            <a:r>
              <a:rPr dirty="0" sz="800" spc="1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13131"/>
                </a:solidFill>
                <a:latin typeface="Arial MT"/>
                <a:cs typeface="Arial MT"/>
              </a:rPr>
              <a:t>de</a:t>
            </a:r>
            <a:r>
              <a:rPr dirty="0" sz="800" spc="-1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62626"/>
                </a:solidFill>
                <a:latin typeface="Arial MT"/>
                <a:cs typeface="Arial MT"/>
              </a:rPr>
              <a:t>que</a:t>
            </a:r>
            <a:r>
              <a:rPr dirty="0" sz="800" spc="1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0E0E0E"/>
                </a:solidFill>
                <a:latin typeface="Arial MT"/>
                <a:cs typeface="Arial MT"/>
              </a:rPr>
              <a:t>trata</a:t>
            </a:r>
            <a:r>
              <a:rPr dirty="0" sz="80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64646"/>
                </a:solidFill>
                <a:latin typeface="Arial MT"/>
                <a:cs typeface="Arial MT"/>
              </a:rPr>
              <a:t>o</a:t>
            </a:r>
            <a:r>
              <a:rPr dirty="0" sz="800" spc="1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F1F1F"/>
                </a:solidFill>
                <a:latin typeface="Arial MT"/>
                <a:cs typeface="Arial MT"/>
              </a:rPr>
              <a:t>Artigo </a:t>
            </a:r>
            <a:r>
              <a:rPr dirty="0" sz="800" spc="-30">
                <a:solidFill>
                  <a:srgbClr val="080808"/>
                </a:solidFill>
                <a:latin typeface="Arial MT"/>
                <a:cs typeface="Arial MT"/>
              </a:rPr>
              <a:t>43 </a:t>
            </a:r>
            <a:r>
              <a:rPr dirty="0" sz="800" spc="-30">
                <a:solidFill>
                  <a:srgbClr val="0F0F0F"/>
                </a:solidFill>
                <a:latin typeface="Arial MT"/>
                <a:cs typeface="Arial MT"/>
              </a:rPr>
              <a:t>parág-</a:t>
            </a:r>
            <a:r>
              <a:rPr dirty="0" sz="800">
                <a:solidFill>
                  <a:srgbClr val="0F0F0F"/>
                </a:solidFill>
                <a:latin typeface="Arial MT"/>
                <a:cs typeface="Arial MT"/>
              </a:rPr>
              <a:t>alo</a:t>
            </a:r>
            <a:r>
              <a:rPr dirty="0" sz="800" spc="-2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42424"/>
                </a:solidFill>
                <a:latin typeface="Arial MT"/>
                <a:cs typeface="Arial MT"/>
              </a:rPr>
              <a:t>1º</a:t>
            </a:r>
            <a:r>
              <a:rPr dirty="0" sz="800" spc="20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00" spc="-60">
                <a:solidFill>
                  <a:srgbClr val="0C0C0C"/>
                </a:solidFill>
                <a:latin typeface="Arial MT"/>
                <a:cs typeface="Arial MT"/>
              </a:rPr>
              <a:t>da</a:t>
            </a:r>
            <a:r>
              <a:rPr dirty="0" sz="800" spc="-1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F2F2F"/>
                </a:solidFill>
                <a:latin typeface="Arial MT"/>
                <a:cs typeface="Arial MT"/>
              </a:rPr>
              <a:t>Lei</a:t>
            </a:r>
            <a:r>
              <a:rPr dirty="0" sz="800" spc="-4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Federal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0C0C0C"/>
                </a:solidFill>
                <a:latin typeface="Arial MT"/>
                <a:cs typeface="Arial MT"/>
              </a:rPr>
              <a:t>N°</a:t>
            </a:r>
            <a:r>
              <a:rPr dirty="0" sz="800" spc="-3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-75">
                <a:latin typeface="Arial MT"/>
                <a:cs typeface="Arial MT"/>
              </a:rPr>
              <a:t>4.320.+64,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0F0F0F"/>
                </a:solidFill>
                <a:latin typeface="Arial MT"/>
                <a:cs typeface="Arial MT"/>
              </a:rPr>
              <a:t>Inc.so</a:t>
            </a:r>
            <a:r>
              <a:rPr dirty="0" sz="800" spc="-2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62626"/>
                </a:solidFill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1733472" y="8268371"/>
            <a:ext cx="1558290" cy="3670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5280" marR="5080" indent="-323215">
              <a:lnSpc>
                <a:spcPct val="140000"/>
              </a:lnSpc>
              <a:spcBef>
                <a:spcPts val="100"/>
              </a:spcBef>
            </a:pPr>
            <a:r>
              <a:rPr dirty="0" sz="800" spc="-10">
                <a:solidFill>
                  <a:srgbClr val="232323"/>
                </a:solidFill>
                <a:latin typeface="Arial MT"/>
                <a:cs typeface="Arial MT"/>
              </a:rPr>
              <a:t>Inciso:</a:t>
            </a:r>
            <a:r>
              <a:rPr dirty="0" sz="800" spc="4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 spc="-300">
                <a:solidFill>
                  <a:srgbClr val="232323"/>
                </a:solidFill>
                <a:latin typeface="Arial MT"/>
                <a:cs typeface="Arial MT"/>
              </a:rPr>
              <a:t>Of</a:t>
            </a:r>
            <a:r>
              <a:rPr dirty="0" sz="800" spc="2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D3D3D"/>
                </a:solidFill>
                <a:latin typeface="Arial MT"/>
                <a:cs typeface="Arial MT"/>
              </a:rPr>
              <a:t>-</a:t>
            </a:r>
            <a:r>
              <a:rPr dirty="0" sz="800" spc="-1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Excesso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161616"/>
                </a:solidFill>
                <a:latin typeface="Arial MT"/>
                <a:cs typeface="Arial MT"/>
              </a:rPr>
              <a:t>Arrecadação</a:t>
            </a:r>
            <a:r>
              <a:rPr dirty="0" sz="80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F2F2F"/>
                </a:solidFill>
                <a:latin typeface="Arial MT"/>
                <a:cs typeface="Arial MT"/>
              </a:rPr>
              <a:t>III</a:t>
            </a:r>
            <a:r>
              <a:rPr dirty="0" sz="800" spc="-3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64646"/>
                </a:solidFill>
                <a:latin typeface="Arial MT"/>
                <a:cs typeface="Arial MT"/>
              </a:rPr>
              <a:t>-</a:t>
            </a:r>
            <a:r>
              <a:rPr dirty="0" sz="800" spc="2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 spc="-75">
                <a:solidFill>
                  <a:srgbClr val="181818"/>
                </a:solidFill>
                <a:latin typeface="Arial MT"/>
                <a:cs typeface="Arial MT"/>
              </a:rPr>
              <a:t>Anu!</a:t>
            </a:r>
            <a:r>
              <a:rPr dirty="0" sz="800" spc="-13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ação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55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51515"/>
                </a:solidFill>
                <a:latin typeface="Arial MT"/>
                <a:cs typeface="Arial MT"/>
              </a:rPr>
              <a:t>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454948" y="8621196"/>
            <a:ext cx="2592070" cy="347345"/>
          </a:xfrm>
          <a:prstGeom prst="rect">
            <a:avLst/>
          </a:prstGeom>
        </p:spPr>
        <p:txBody>
          <a:bodyPr wrap="square" lIns="0" tIns="374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95"/>
              </a:spcBef>
            </a:pPr>
            <a:r>
              <a:rPr dirty="0" u="heavy" sz="800" spc="-20">
                <a:uFill>
                  <a:solidFill>
                    <a:srgbClr val="3B3B3F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00" spc="50">
                <a:uFill>
                  <a:solidFill>
                    <a:srgbClr val="3B3B3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">
                <a:uFill>
                  <a:solidFill>
                    <a:srgbClr val="3B3B3F"/>
                  </a:solidFill>
                </a:uFill>
                <a:latin typeface="Arial MT"/>
                <a:cs typeface="Arial MT"/>
              </a:rPr>
              <a:t>Anu)adas</a:t>
            </a:r>
            <a:r>
              <a:rPr dirty="0" u="heavy" sz="800" spc="500">
                <a:uFill>
                  <a:solidFill>
                    <a:srgbClr val="3B3B3F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9690">
              <a:lnSpc>
                <a:spcPct val="100000"/>
              </a:lnSpc>
              <a:spcBef>
                <a:spcPts val="235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4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6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3813697" y="8262277"/>
            <a:ext cx="768350" cy="373380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800" spc="-75">
                <a:solidFill>
                  <a:srgbClr val="333333"/>
                </a:solidFill>
                <a:latin typeface="Arial MT"/>
                <a:cs typeface="Arial MT"/>
              </a:rPr>
              <a:t>RS</a:t>
            </a:r>
            <a:r>
              <a:rPr dirty="0" sz="800" spc="-10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13131"/>
                </a:solidFill>
                <a:latin typeface="Arial MT"/>
                <a:cs typeface="Arial MT"/>
              </a:rPr>
              <a:t>t</a:t>
            </a:r>
            <a:r>
              <a:rPr dirty="0" sz="800" spc="-9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g.452.g00,Cõ</a:t>
            </a:r>
            <a:endParaRPr sz="800">
              <a:latin typeface="Arial MT"/>
              <a:cs typeface="Arial MT"/>
            </a:endParaRPr>
          </a:p>
          <a:p>
            <a:pPr marL="16510">
              <a:lnSpc>
                <a:spcPct val="100000"/>
              </a:lnSpc>
              <a:spcBef>
                <a:spcPts val="409"/>
              </a:spcBef>
            </a:pPr>
            <a:r>
              <a:rPr dirty="0" sz="800" spc="-10">
                <a:latin typeface="Arial MT"/>
                <a:cs typeface="Arial MT"/>
              </a:rPr>
              <a:t>$10.432.DD0.00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574395" y="8914361"/>
            <a:ext cx="609600" cy="687070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dirty="0" sz="800" spc="-10">
                <a:latin typeface="Arial MT"/>
                <a:cs typeface="Arial MT"/>
              </a:rPr>
              <a:t>01.10</a:t>
            </a:r>
            <a:endParaRPr sz="800">
              <a:latin typeface="Arial MT"/>
              <a:cs typeface="Arial MT"/>
            </a:endParaRPr>
          </a:p>
          <a:p>
            <a:pPr marL="19685">
              <a:lnSpc>
                <a:spcPct val="100000"/>
              </a:lnSpc>
              <a:spcBef>
                <a:spcPts val="385"/>
              </a:spcBef>
            </a:pPr>
            <a:r>
              <a:rPr dirty="0" sz="800" spc="-10">
                <a:latin typeface="Arial MT"/>
                <a:cs typeface="Arial MT"/>
              </a:rPr>
              <a:t>2.865</a:t>
            </a:r>
            <a:endParaRPr sz="800">
              <a:latin typeface="Arial MT"/>
              <a:cs typeface="Arial MT"/>
            </a:endParaRPr>
          </a:p>
          <a:p>
            <a:pPr marL="18415">
              <a:lnSpc>
                <a:spcPct val="100000"/>
              </a:lnSpc>
              <a:spcBef>
                <a:spcPts val="310"/>
              </a:spcBef>
            </a:pPr>
            <a:r>
              <a:rPr dirty="0" sz="800" spc="-10">
                <a:solidFill>
                  <a:srgbClr val="0F0F0F"/>
                </a:solidFill>
                <a:latin typeface="Arial MT"/>
                <a:cs typeface="Arial MT"/>
              </a:rPr>
              <a:t>3.3.9.0.</a:t>
            </a:r>
            <a:r>
              <a:rPr dirty="0" sz="800" spc="-10">
                <a:solidFill>
                  <a:srgbClr val="444444"/>
                </a:solidFill>
                <a:latin typeface="Arial MT"/>
                <a:cs typeface="Arial MT"/>
              </a:rPr>
              <a:t>*</a:t>
            </a:r>
            <a:r>
              <a:rPr dirty="0" sz="800" spc="-10">
                <a:solidFill>
                  <a:srgbClr val="2F2F2F"/>
                </a:solidFill>
                <a:latin typeface="Arial MT"/>
                <a:cs typeface="Arial MT"/>
              </a:rPr>
              <a:t>?.0?</a:t>
            </a:r>
            <a:endParaRPr sz="800">
              <a:latin typeface="Arial MT"/>
              <a:cs typeface="Arial MT"/>
            </a:endParaRPr>
          </a:p>
          <a:p>
            <a:pPr marL="21590">
              <a:lnSpc>
                <a:spcPct val="100000"/>
              </a:lnSpc>
              <a:spcBef>
                <a:spcPts val="290"/>
              </a:spcBef>
            </a:pPr>
            <a:r>
              <a:rPr dirty="0" sz="800" spc="-30">
                <a:latin typeface="Arial MT"/>
                <a:cs typeface="Arial MT"/>
              </a:rPr>
              <a:t>4.4.9.0.</a:t>
            </a:r>
            <a:r>
              <a:rPr dirty="0" sz="800" spc="-30">
                <a:solidFill>
                  <a:srgbClr val="2F2F2F"/>
                </a:solidFill>
                <a:latin typeface="Arial MT"/>
                <a:cs typeface="Arial MT"/>
              </a:rPr>
              <a:t>Ú2.00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1344326" y="8914361"/>
            <a:ext cx="2651125" cy="6870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226695" indent="3810">
              <a:lnSpc>
                <a:spcPct val="14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Secretaria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C0C0C"/>
                </a:solidFill>
                <a:latin typeface="Arial MT"/>
                <a:cs typeface="Arial MT"/>
              </a:rPr>
              <a:t>Municipal</a:t>
            </a:r>
            <a:r>
              <a:rPr dirty="0" sz="800" spc="6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0C0C0C"/>
                </a:solidFill>
                <a:latin typeface="Arial MT"/>
                <a:cs typeface="Arial MT"/>
              </a:rPr>
              <a:t>de</a:t>
            </a:r>
            <a:r>
              <a:rPr dirty="0" sz="800" spc="-3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Trabalho,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Emprego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C1C1C"/>
                </a:solidFill>
                <a:latin typeface="Arial MT"/>
                <a:cs typeface="Arial MT"/>
              </a:rPr>
              <a:t>e</a:t>
            </a:r>
            <a:r>
              <a:rPr dirty="0" sz="800" spc="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Renda </a:t>
            </a:r>
            <a:r>
              <a:rPr dirty="0" sz="800" spc="-10">
                <a:solidFill>
                  <a:srgbClr val="747474"/>
                </a:solidFill>
                <a:latin typeface="Arial MT"/>
                <a:cs typeface="Arial MT"/>
              </a:rPr>
              <a:t>T</a:t>
            </a:r>
            <a:r>
              <a:rPr dirty="0" sz="800" spc="-10">
                <a:solidFill>
                  <a:srgbClr val="0E0E0E"/>
                </a:solidFill>
                <a:latin typeface="Arial MT"/>
                <a:cs typeface="Arial MT"/>
              </a:rPr>
              <a:t>ele</a:t>
            </a:r>
            <a:r>
              <a:rPr dirty="0" sz="800" spc="-10">
                <a:solidFill>
                  <a:srgbClr val="2F2F2F"/>
                </a:solidFill>
                <a:latin typeface="Arial MT"/>
                <a:cs typeface="Arial MT"/>
              </a:rPr>
              <a:t>centro</a:t>
            </a:r>
            <a:endParaRPr sz="800">
              <a:latin typeface="Arial MT"/>
              <a:cs typeface="Arial MT"/>
            </a:endParaRPr>
          </a:p>
          <a:p>
            <a:pPr marL="19050" marR="5080">
              <a:lnSpc>
                <a:spcPct val="130000"/>
              </a:lnSpc>
              <a:spcBef>
                <a:spcPts val="20"/>
              </a:spcBef>
            </a:pPr>
            <a:r>
              <a:rPr dirty="0" sz="800" spc="-55">
                <a:solidFill>
                  <a:srgbClr val="232323"/>
                </a:solidFill>
                <a:latin typeface="Arial MT"/>
                <a:cs typeface="Arial MT"/>
              </a:rPr>
              <a:t>DE</a:t>
            </a:r>
            <a:r>
              <a:rPr dirty="0" sz="800" spc="-55">
                <a:latin typeface="Arial MT"/>
                <a:cs typeface="Arial MT"/>
              </a:rPr>
              <a:t>L,tAIS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60">
                <a:solidFill>
                  <a:srgbClr val="242424"/>
                </a:solidFill>
                <a:latin typeface="Arial MT"/>
                <a:cs typeface="Arial MT"/>
              </a:rPr>
              <a:t>SE</a:t>
            </a:r>
            <a:r>
              <a:rPr dirty="0" sz="800" spc="-60">
                <a:solidFill>
                  <a:srgbClr val="383838"/>
                </a:solidFill>
                <a:latin typeface="Arial MT"/>
                <a:cs typeface="Arial MT"/>
              </a:rPr>
              <a:t>R</a:t>
            </a:r>
            <a:r>
              <a:rPr dirty="0" sz="800" spc="-14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111111"/>
                </a:solidFill>
                <a:latin typeface="Arial MT"/>
                <a:cs typeface="Arial MT"/>
              </a:rPr>
              <a:t>TIC</a:t>
            </a:r>
            <a:r>
              <a:rPr dirty="0" sz="800" spc="-1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55">
                <a:solidFill>
                  <a:srgbClr val="565656"/>
                </a:solidFill>
                <a:latin typeface="Arial MT"/>
                <a:cs typeface="Arial MT"/>
              </a:rPr>
              <a:t>OS</a:t>
            </a:r>
            <a:r>
              <a:rPr dirty="0" sz="800" spc="-15">
                <a:solidFill>
                  <a:srgbClr val="56565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TERCEIROS</a:t>
            </a:r>
            <a:r>
              <a:rPr dirty="0" sz="800" spc="8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25252"/>
                </a:solidFill>
                <a:latin typeface="Arial MT"/>
                <a:cs typeface="Arial MT"/>
              </a:rPr>
              <a:t>-</a:t>
            </a:r>
            <a:r>
              <a:rPr dirty="0" sz="800" spc="25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800" spc="-65">
                <a:solidFill>
                  <a:srgbClr val="181818"/>
                </a:solidFill>
                <a:latin typeface="Arial MT"/>
                <a:cs typeface="Arial MT"/>
              </a:rPr>
              <a:t>PES</a:t>
            </a:r>
            <a:r>
              <a:rPr dirty="0" sz="800" spc="-12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 spc="-60">
                <a:solidFill>
                  <a:srgbClr val="2A2A2A"/>
                </a:solidFill>
                <a:latin typeface="Arial MT"/>
                <a:cs typeface="Arial MT"/>
              </a:rPr>
              <a:t>SOA</a:t>
            </a:r>
            <a:r>
              <a:rPr dirty="0" sz="800" spc="-3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75">
                <a:solidFill>
                  <a:srgbClr val="232323"/>
                </a:solidFill>
                <a:latin typeface="Arial MT"/>
                <a:cs typeface="Arial MT"/>
              </a:rPr>
              <a:t>1</a:t>
            </a:r>
            <a:r>
              <a:rPr dirty="0" sz="800" spc="-75">
                <a:solidFill>
                  <a:srgbClr val="494949"/>
                </a:solidFill>
                <a:latin typeface="Arial MT"/>
                <a:cs typeface="Arial MT"/>
              </a:rPr>
              <a:t>UR*</a:t>
            </a:r>
            <a:r>
              <a:rPr dirty="0" sz="800" spc="-13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 spc="-75">
                <a:solidFill>
                  <a:srgbClr val="464646"/>
                </a:solidFill>
                <a:latin typeface="Arial MT"/>
                <a:cs typeface="Arial MT"/>
              </a:rPr>
              <a:t>E</a:t>
            </a:r>
            <a:r>
              <a:rPr dirty="0" sz="800" spc="-13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1F1F1F"/>
                </a:solidFill>
                <a:latin typeface="Arial MT"/>
                <a:cs typeface="Arial MT"/>
              </a:rPr>
              <a:t>ICA</a:t>
            </a:r>
            <a:r>
              <a:rPr dirty="0" sz="800" spc="50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111111"/>
                </a:solidFill>
                <a:latin typeface="Arial MT"/>
                <a:cs typeface="Arial MT"/>
              </a:rPr>
              <a:t>EQU</a:t>
            </a:r>
            <a:r>
              <a:rPr dirty="0" sz="800" spc="-50">
                <a:solidFill>
                  <a:srgbClr val="4B4B4B"/>
                </a:solidFill>
                <a:latin typeface="Arial MT"/>
                <a:cs typeface="Arial MT"/>
              </a:rPr>
              <a:t>I</a:t>
            </a:r>
            <a:r>
              <a:rPr dirty="0" sz="800" spc="-50">
                <a:solidFill>
                  <a:srgbClr val="161616"/>
                </a:solidFill>
                <a:latin typeface="Arial MT"/>
                <a:cs typeface="Arial MT"/>
              </a:rPr>
              <a:t>PA</a:t>
            </a:r>
            <a:r>
              <a:rPr dirty="0" sz="800" spc="-13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181818"/>
                </a:solidFill>
                <a:latin typeface="Arial MT"/>
                <a:cs typeface="Arial MT"/>
              </a:rPr>
              <a:t>I</a:t>
            </a:r>
            <a:r>
              <a:rPr dirty="0" sz="800" spc="-13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 spc="-55">
                <a:solidFill>
                  <a:srgbClr val="181818"/>
                </a:solidFill>
                <a:latin typeface="Arial MT"/>
                <a:cs typeface="Arial MT"/>
              </a:rPr>
              <a:t>IE</a:t>
            </a:r>
            <a:r>
              <a:rPr dirty="0" sz="800" spc="-6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N</a:t>
            </a:r>
            <a:r>
              <a:rPr dirty="0" sz="800" spc="-25">
                <a:solidFill>
                  <a:srgbClr val="414141"/>
                </a:solidFill>
                <a:latin typeface="Arial MT"/>
                <a:cs typeface="Arial MT"/>
              </a:rPr>
              <a:t>TOP</a:t>
            </a:r>
            <a:r>
              <a:rPr dirty="0" sz="800" spc="-10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75757"/>
                </a:solidFill>
                <a:latin typeface="Arial MT"/>
                <a:cs typeface="Arial MT"/>
              </a:rPr>
              <a:t>E</a:t>
            </a:r>
            <a:r>
              <a:rPr dirty="0" sz="800" spc="10">
                <a:solidFill>
                  <a:srgbClr val="575757"/>
                </a:solidFill>
                <a:latin typeface="Arial MT"/>
                <a:cs typeface="Arial MT"/>
              </a:rPr>
              <a:t> </a:t>
            </a:r>
            <a:r>
              <a:rPr dirty="0" sz="800" spc="-55">
                <a:latin typeface="Arial MT"/>
                <a:cs typeface="Arial MT"/>
              </a:rPr>
              <a:t>MATE</a:t>
            </a:r>
            <a:r>
              <a:rPr dirty="0" sz="800" spc="-1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RIAL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55">
                <a:latin typeface="Arial MT"/>
                <a:cs typeface="Arial MT"/>
              </a:rPr>
              <a:t>PERMAN</a:t>
            </a:r>
            <a:r>
              <a:rPr dirty="0" sz="800" spc="-145"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64646"/>
                </a:solidFill>
                <a:latin typeface="Arial MT"/>
                <a:cs typeface="Arial MT"/>
              </a:rPr>
              <a:t>E</a:t>
            </a:r>
            <a:r>
              <a:rPr dirty="0" sz="800" spc="-20">
                <a:latin typeface="Arial MT"/>
                <a:cs typeface="Arial MT"/>
              </a:rPr>
              <a:t>NTE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4432467" y="9264780"/>
            <a:ext cx="1443355" cy="3365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27499"/>
              </a:lnSpc>
              <a:spcBef>
                <a:spcPts val="100"/>
              </a:spcBef>
            </a:pPr>
            <a:r>
              <a:rPr dirty="0" sz="800" spc="-20">
                <a:solidFill>
                  <a:srgbClr val="181818"/>
                </a:solidFill>
                <a:latin typeface="Arial MT"/>
                <a:cs typeface="Arial MT"/>
              </a:rPr>
              <a:t>Outros</a:t>
            </a:r>
            <a:r>
              <a:rPr dirty="0" sz="800" spc="-1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Recursos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0E0E0E"/>
                </a:solidFill>
                <a:latin typeface="Arial MT"/>
                <a:cs typeface="Arial MT"/>
              </a:rPr>
              <a:t>não</a:t>
            </a:r>
            <a:r>
              <a:rPr dirty="0" sz="800" spc="-5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383838"/>
                </a:solidFill>
                <a:latin typeface="Arial MT"/>
                <a:cs typeface="Arial MT"/>
              </a:rPr>
              <a:t>’0</a:t>
            </a:r>
            <a:r>
              <a:rPr dirty="0" sz="800" spc="-50">
                <a:solidFill>
                  <a:srgbClr val="3A3A3A"/>
                </a:solidFill>
                <a:latin typeface="Arial MT"/>
                <a:cs typeface="Arial MT"/>
              </a:rPr>
              <a:t>incUlados</a:t>
            </a:r>
            <a:r>
              <a:rPr dirty="0" sz="800" spc="-1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D1D1D"/>
                </a:solidFill>
                <a:latin typeface="Arial MT"/>
                <a:cs typeface="Arial MT"/>
              </a:rPr>
              <a:t>Ou:ros </a:t>
            </a:r>
            <a:r>
              <a:rPr dirty="0" sz="800" spc="-30">
                <a:latin typeface="Arial MT"/>
                <a:cs typeface="Arial MT"/>
              </a:rPr>
              <a:t>Recursos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nao </a:t>
            </a:r>
            <a:r>
              <a:rPr dirty="0" sz="800" spc="-60">
                <a:solidFill>
                  <a:srgbClr val="111111"/>
                </a:solidFill>
                <a:latin typeface="Arial MT"/>
                <a:cs typeface="Arial MT"/>
              </a:rPr>
              <a:t>VinCUladss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6335064" y="9255638"/>
            <a:ext cx="455295" cy="342900"/>
          </a:xfrm>
          <a:prstGeom prst="rect">
            <a:avLst/>
          </a:prstGeom>
        </p:spPr>
        <p:txBody>
          <a:bodyPr wrap="square" lIns="0" tIns="48895" rIns="0" bIns="0" rtlCol="0" vert="horz">
            <a:spAutoFit/>
          </a:bodyPr>
          <a:lstStyle/>
          <a:p>
            <a:pPr marL="64135">
              <a:lnSpc>
                <a:spcPct val="100000"/>
              </a:lnSpc>
              <a:spcBef>
                <a:spcPts val="385"/>
              </a:spcBef>
            </a:pPr>
            <a:r>
              <a:rPr dirty="0" sz="800" spc="-25">
                <a:solidFill>
                  <a:srgbClr val="111111"/>
                </a:solidFill>
                <a:latin typeface="Arial MT"/>
                <a:cs typeface="Arial MT"/>
              </a:rPr>
              <a:t>4.040.00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dirty="0" sz="800" spc="-135">
                <a:solidFill>
                  <a:srgbClr val="2F2F2F"/>
                </a:solidFill>
                <a:latin typeface="Arial MT"/>
                <a:cs typeface="Arial MT"/>
              </a:rPr>
              <a:t>30.OOO</a:t>
            </a:r>
            <a:r>
              <a:rPr dirty="0" sz="800" spc="9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160">
                <a:solidFill>
                  <a:srgbClr val="2F2F2F"/>
                </a:solidFill>
                <a:latin typeface="Arial MT"/>
                <a:cs typeface="Arial MT"/>
              </a:rPr>
              <a:t>OO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706623" y="7757979"/>
            <a:ext cx="1871472" cy="1401677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93776" y="536294"/>
            <a:ext cx="664464" cy="621613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463295" y="9682240"/>
            <a:ext cx="6391910" cy="0"/>
          </a:xfrm>
          <a:custGeom>
            <a:avLst/>
            <a:gdLst/>
            <a:ahLst/>
            <a:cxnLst/>
            <a:rect l="l" t="t" r="r" b="b"/>
            <a:pathLst>
              <a:path w="6391909" h="0">
                <a:moveTo>
                  <a:pt x="0" y="0"/>
                </a:moveTo>
                <a:lnTo>
                  <a:pt x="6391656" y="0"/>
                </a:lnTo>
              </a:path>
            </a:pathLst>
          </a:custGeom>
          <a:ln w="15235">
            <a:solidFill>
              <a:srgbClr val="38383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402336" y="1337686"/>
            <a:ext cx="6395085" cy="0"/>
          </a:xfrm>
          <a:custGeom>
            <a:avLst/>
            <a:gdLst/>
            <a:ahLst/>
            <a:cxnLst/>
            <a:rect l="l" t="t" r="r" b="b"/>
            <a:pathLst>
              <a:path w="6395084" h="0">
                <a:moveTo>
                  <a:pt x="0" y="0"/>
                </a:moveTo>
                <a:lnTo>
                  <a:pt x="6394704" y="0"/>
                </a:lnTo>
              </a:path>
            </a:pathLst>
          </a:custGeom>
          <a:ln w="1828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281219" y="405010"/>
            <a:ext cx="3049905" cy="5518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latin typeface="Arial"/>
                <a:cs typeface="Arial"/>
              </a:rPr>
              <a:t>PREFEITURA</a:t>
            </a:r>
            <a:r>
              <a:rPr dirty="0" sz="1150" spc="20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MUNICIPAL</a:t>
            </a:r>
            <a:r>
              <a:rPr dirty="0" sz="1150" spc="70" b="1"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0A0A0A"/>
                </a:solidFill>
                <a:latin typeface="Arial"/>
                <a:cs typeface="Arial"/>
              </a:rPr>
              <a:t>DE</a:t>
            </a:r>
            <a:r>
              <a:rPr dirty="0" sz="1150" spc="-15" b="1">
                <a:solidFill>
                  <a:srgbClr val="0A0A0A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4604" marR="1931670">
              <a:lnSpc>
                <a:spcPct val="122500"/>
              </a:lnSpc>
              <a:spcBef>
                <a:spcPts val="409"/>
              </a:spcBef>
            </a:pPr>
            <a:r>
              <a:rPr dirty="0" sz="800">
                <a:latin typeface="Arial MT"/>
                <a:cs typeface="Arial MT"/>
              </a:rPr>
              <a:t>Rua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48852" y="2092169"/>
            <a:ext cx="2592070" cy="358140"/>
          </a:xfrm>
          <a:prstGeom prst="rect">
            <a:avLst/>
          </a:prstGeom>
        </p:spPr>
        <p:txBody>
          <a:bodyPr wrap="square" lIns="0" tIns="425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dirty="0" u="heavy" sz="800">
                <a:uFill>
                  <a:solidFill>
                    <a:srgbClr val="232328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00" spc="75">
                <a:uFill>
                  <a:solidFill>
                    <a:srgbClr val="23232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">
                <a:uFill>
                  <a:solidFill>
                    <a:srgbClr val="232328"/>
                  </a:solidFill>
                </a:uFill>
                <a:latin typeface="Arial MT"/>
                <a:cs typeface="Arial MT"/>
              </a:rPr>
              <a:t>Anuladas</a:t>
            </a:r>
            <a:endParaRPr sz="800">
              <a:latin typeface="Arial MT"/>
              <a:cs typeface="Arial MT"/>
            </a:endParaRPr>
          </a:p>
          <a:p>
            <a:pPr marL="60325">
              <a:lnSpc>
                <a:spcPct val="100000"/>
              </a:lnSpc>
              <a:spcBef>
                <a:spcPts val="280"/>
              </a:spcBef>
            </a:pPr>
            <a:r>
              <a:rPr dirty="0" sz="950" b="1">
                <a:latin typeface="Arial"/>
                <a:cs typeface="Arial"/>
              </a:rPr>
              <a:t>PREFEITURA</a:t>
            </a:r>
            <a:r>
              <a:rPr dirty="0" sz="950" spc="40" b="1">
                <a:latin typeface="Arial"/>
                <a:cs typeface="Arial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3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-35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555294" y="2470683"/>
          <a:ext cx="6362065" cy="46456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2945"/>
                <a:gridCol w="2735580"/>
                <a:gridCol w="2145665"/>
                <a:gridCol w="699770"/>
              </a:tblGrid>
              <a:tr h="14351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01.10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6520" marR="21590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Trabalho,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Emprego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4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Renda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2.865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92075" marR="2159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Telecentro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82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21590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algn="r" marR="3619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900" spc="-2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3Á0#0</a:t>
                      </a:r>
                      <a:r>
                        <a:rPr dirty="0" sz="900" spc="22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5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</a:tr>
              <a:tr h="17208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2.867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96520" marR="215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Qualificasero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3.B.9.0.39.05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99060" marR="1206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00" spc="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7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JURIDICA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47244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3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nâo</a:t>
                      </a:r>
                      <a:r>
                        <a:rPr dirty="0" sz="800" spc="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3429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10.000,00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746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21590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361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7335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2.888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marL="95885" marR="2159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2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Conselho</a:t>
                      </a:r>
                      <a:r>
                        <a:rPr dirty="0" sz="800" spc="1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Municioal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4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Trabalho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Emoreso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95885" marR="2159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3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4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47244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Outros </a:t>
                      </a:r>
                      <a:r>
                        <a:rPr dirty="0" sz="800" spc="-3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1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nâo </a:t>
                      </a:r>
                      <a:r>
                        <a:rPr dirty="0" sz="80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368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20.000.00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625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3.3.9.0.36.01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95885" marR="2159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3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3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—</a:t>
                      </a:r>
                      <a:r>
                        <a:rPr dirty="0" sz="800" spc="-4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1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FISICA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47879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2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3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355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15.0C0.00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62560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99060" marR="1206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baseline="3472" sz="1200" spc="10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SERVI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baseline="3472" sz="1200" spc="-9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82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 spc="-2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baseline="3472" sz="12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472" sz="1200" spc="-44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baseline="3472" sz="1200" spc="1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JURÍDICA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47879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2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OuFos</a:t>
                      </a:r>
                      <a:r>
                        <a:rPr dirty="0" sz="800" spc="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Vinculadas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3429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15.000,00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58115"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4.4.9.0.52.0'0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104775" marR="2159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00" spc="-4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EQUIPAM</a:t>
                      </a:r>
                      <a:r>
                        <a:rPr dirty="0" sz="800" spc="-14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NTOS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35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PERMANENTE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marL="48514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2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nâo</a:t>
                      </a:r>
                      <a:r>
                        <a:rPr dirty="0" sz="800" spc="-1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4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\</a:t>
                      </a:r>
                      <a:r>
                        <a:rPr dirty="0" sz="800" spc="-10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0,000,00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21590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71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Ativldade</a:t>
                      </a:r>
                      <a:r>
                        <a:rPr dirty="0" sz="8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21590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71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Totel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0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Rã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104.040,00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68910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01.13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08585" marR="2159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Serviços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Públicos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873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2.037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103505" marR="2159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2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Iluminasão</a:t>
                      </a:r>
                      <a:r>
                        <a:rPr dirty="0" sz="800" spc="2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Pública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OEMAIS</a:t>
                      </a:r>
                      <a:r>
                        <a:rPr dirty="0" baseline="3472" sz="12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6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SERV</a:t>
                      </a:r>
                      <a:r>
                        <a:rPr dirty="0" sz="800" spc="-4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IG</a:t>
                      </a:r>
                      <a:r>
                        <a:rPr dirty="0" baseline="3472" sz="1200" spc="-6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baseline="3472" sz="1200" spc="-97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 spc="-6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baseline="3472" sz="1200" spc="89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472" sz="1200" spc="-52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baseline="3472" sz="1200" spc="37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JURIDICA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algn="r" marR="438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1.288.600.0D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72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21590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206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15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Atlvldade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1.288.600,00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73355">
                <a:tc>
                  <a:txBody>
                    <a:bodyPr/>
                    <a:lstStyle/>
                    <a:p>
                      <a:pPr marL="4508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2.825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marL="105410" marR="2159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e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Ooeracionalização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1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Secretária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7950" marR="2159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3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4381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1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4.500.000.00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64465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3.3.9.0.39.D5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00" spc="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35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JUR!DICA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4876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Rovalties</a:t>
                      </a:r>
                      <a:r>
                        <a:rPr dirty="0" sz="800" spc="4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União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4.263.000,00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21590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206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8.762.000,00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3225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438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01.17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53975"/>
                </a:tc>
                <a:tc>
                  <a:txBody>
                    <a:bodyPr/>
                    <a:lstStyle/>
                    <a:p>
                      <a:pPr marR="21590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14300" marR="2159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Comunicação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Eventos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53975"/>
                </a:tc>
                <a:tc>
                  <a:txBody>
                    <a:bodyPr/>
                    <a:lstStyle/>
                    <a:p>
                      <a:pPr marL="1206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RJ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10.051.6oo,00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67005">
                <a:tc>
                  <a:txBody>
                    <a:bodyPr/>
                    <a:lstStyle/>
                    <a:p>
                      <a:pPr marL="4508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2.861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10489" marR="2159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2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Festas</a:t>
                      </a:r>
                      <a:r>
                        <a:rPr dirty="0" sz="80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Oficiais,</a:t>
                      </a:r>
                      <a:r>
                        <a:rPr dirty="0" sz="80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Promoção,</a:t>
                      </a:r>
                      <a:r>
                        <a:rPr dirty="0" sz="800" spc="5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Raalização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7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Evento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111125" marR="317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00" spc="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7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JURÍDICA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49085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2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276.360.00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72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21590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5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276.360,00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21590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1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276.360,00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</a:tr>
              <a:tr h="1358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21590"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90245">
                        <a:lnSpc>
                          <a:spcPts val="894"/>
                        </a:lnSpc>
                        <a:spcBef>
                          <a:spcPts val="7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10.432.000.00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</a:tbl>
          </a:graphicData>
        </a:graphic>
      </p:graphicFrame>
      <p:sp>
        <p:nvSpPr>
          <p:cNvPr id="9" name="object 9" descr=""/>
          <p:cNvSpPr txBox="1"/>
          <p:nvPr/>
        </p:nvSpPr>
        <p:spPr>
          <a:xfrm>
            <a:off x="804313" y="7180546"/>
            <a:ext cx="3881754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89280" algn="l"/>
              </a:tabLst>
            </a:pPr>
            <a:r>
              <a:rPr dirty="0" sz="800" spc="-20">
                <a:solidFill>
                  <a:srgbClr val="232323"/>
                </a:solidFill>
                <a:latin typeface="Arial MT"/>
                <a:cs typeface="Arial MT"/>
              </a:rPr>
              <a:t>Artigo</a:t>
            </a:r>
            <a:r>
              <a:rPr dirty="0" sz="800" spc="-1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181818"/>
                </a:solidFill>
                <a:latin typeface="Arial MT"/>
                <a:cs typeface="Arial MT"/>
              </a:rPr>
              <a:t>3º</a:t>
            </a:r>
            <a:r>
              <a:rPr dirty="0" sz="800" spc="-1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414141"/>
                </a:solidFill>
                <a:latin typeface="Arial MT"/>
                <a:cs typeface="Arial MT"/>
              </a:rPr>
              <a:t>-</a:t>
            </a:r>
            <a:r>
              <a:rPr dirty="0" sz="800">
                <a:solidFill>
                  <a:srgbClr val="414141"/>
                </a:solidFill>
                <a:latin typeface="Arial MT"/>
                <a:cs typeface="Arial MT"/>
              </a:rPr>
              <a:t>	</a:t>
            </a:r>
            <a:r>
              <a:rPr dirty="0" sz="800" spc="-25">
                <a:solidFill>
                  <a:srgbClr val="242424"/>
                </a:solidFill>
                <a:latin typeface="Arial MT"/>
                <a:cs typeface="Arial MT"/>
              </a:rPr>
              <a:t>Revogadas</a:t>
            </a:r>
            <a:r>
              <a:rPr dirty="0" sz="800" spc="30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1F1F1F"/>
                </a:solidFill>
                <a:latin typeface="Arial MT"/>
                <a:cs typeface="Arial MT"/>
              </a:rPr>
              <a:t>as</a:t>
            </a:r>
            <a:r>
              <a:rPr dirty="0" sz="800" spc="-4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disposições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contrário.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1A1A1A"/>
                </a:solidFill>
                <a:latin typeface="Arial MT"/>
                <a:cs typeface="Arial MT"/>
              </a:rPr>
              <a:t>Publique-</a:t>
            </a:r>
            <a:r>
              <a:rPr dirty="0" sz="800">
                <a:solidFill>
                  <a:srgbClr val="1A1A1A"/>
                </a:solidFill>
                <a:latin typeface="Arial MT"/>
                <a:cs typeface="Arial MT"/>
              </a:rPr>
              <a:t>se,</a:t>
            </a:r>
            <a:r>
              <a:rPr dirty="0" sz="800" spc="4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151515"/>
                </a:solidFill>
                <a:latin typeface="Arial MT"/>
                <a:cs typeface="Arial MT"/>
              </a:rPr>
              <a:t>afixe-</a:t>
            </a:r>
            <a:r>
              <a:rPr dirty="0" sz="800">
                <a:solidFill>
                  <a:srgbClr val="151515"/>
                </a:solidFill>
                <a:latin typeface="Arial MT"/>
                <a:cs typeface="Arial MT"/>
              </a:rPr>
              <a:t>se</a:t>
            </a:r>
            <a:r>
              <a:rPr dirty="0" sz="800" spc="3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32323"/>
                </a:solidFill>
                <a:latin typeface="Arial MT"/>
                <a:cs typeface="Arial MT"/>
              </a:rPr>
              <a:t>e </a:t>
            </a:r>
            <a:r>
              <a:rPr dirty="0" sz="800" spc="-40">
                <a:latin typeface="Arial MT"/>
                <a:cs typeface="Arial MT"/>
              </a:rPr>
              <a:t>cumpra-</a:t>
            </a:r>
            <a:r>
              <a:rPr dirty="0" sz="800" spc="-25">
                <a:latin typeface="Arial MT"/>
                <a:cs typeface="Arial MT"/>
              </a:rPr>
              <a:t>se.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2025-09-04T19:15:12Z</dcterms:created>
  <dcterms:modified xsi:type="dcterms:W3CDTF">2025-09-04T19:15:12Z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2024-01-22T00:00:00Z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2025-09-04T00:00:00Z</vt:filetime>
  </property>
  <property fmtid="{D5CDD505-2E9C-101B-9397-08002B2CF9AE}" pid="5" name="Producer">
    <vt:lpwstr>iLovePDF</vt:lpwstr>
  </property>
</Properties>
</file>