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jpg" ContentType="image/jpg"/>
  <Default Extension="png" ContentType="image/pn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480300" cy="10617200"/>
  <p:notesSz cx="7480300" cy="106172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1022" y="3291332"/>
            <a:ext cx="6358255" cy="22296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22045" y="5945632"/>
            <a:ext cx="5236210" cy="26543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4015" y="2441956"/>
            <a:ext cx="325393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52354" y="2441956"/>
            <a:ext cx="325393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jpg"/><Relationship Id="rId8" Type="http://schemas.openxmlformats.org/officeDocument/2006/relationships/image" Target="../media/image2.png"/><Relationship Id="rId9" Type="http://schemas.openxmlformats.org/officeDocument/2006/relationships/image" Target="../media/image3.jpg"/><Relationship Id="rId10" Type="http://schemas.openxmlformats.org/officeDocument/2006/relationships/image" Target="../media/image4.jp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493373" y="9700522"/>
            <a:ext cx="6386830" cy="0"/>
          </a:xfrm>
          <a:custGeom>
            <a:avLst/>
            <a:gdLst/>
            <a:ahLst/>
            <a:cxnLst/>
            <a:rect l="l" t="t" r="r" b="b"/>
            <a:pathLst>
              <a:path w="6386830" h="0">
                <a:moveTo>
                  <a:pt x="0" y="0"/>
                </a:moveTo>
                <a:lnTo>
                  <a:pt x="6386453" y="0"/>
                </a:lnTo>
              </a:path>
            </a:pathLst>
          </a:custGeom>
          <a:ln w="9141">
            <a:solidFill>
              <a:srgbClr val="1F1F2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7" name="bg object 17"/>
          <p:cNvSpPr/>
          <p:nvPr/>
        </p:nvSpPr>
        <p:spPr>
          <a:xfrm>
            <a:off x="481191" y="1336164"/>
            <a:ext cx="6390005" cy="0"/>
          </a:xfrm>
          <a:custGeom>
            <a:avLst/>
            <a:gdLst/>
            <a:ahLst/>
            <a:cxnLst/>
            <a:rect l="l" t="t" r="r" b="b"/>
            <a:pathLst>
              <a:path w="6390005" h="0">
                <a:moveTo>
                  <a:pt x="0" y="0"/>
                </a:moveTo>
                <a:lnTo>
                  <a:pt x="6389498" y="0"/>
                </a:lnTo>
              </a:path>
            </a:pathLst>
          </a:custGeom>
          <a:ln w="9141">
            <a:solidFill>
              <a:srgbClr val="23232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8" name="bg object 18"/>
          <p:cNvSpPr/>
          <p:nvPr/>
        </p:nvSpPr>
        <p:spPr>
          <a:xfrm>
            <a:off x="5213926" y="0"/>
            <a:ext cx="2266315" cy="6350"/>
          </a:xfrm>
          <a:custGeom>
            <a:avLst/>
            <a:gdLst/>
            <a:ahLst/>
            <a:cxnLst/>
            <a:rect l="l" t="t" r="r" b="b"/>
            <a:pathLst>
              <a:path w="2266315" h="6350">
                <a:moveTo>
                  <a:pt x="2265865" y="6094"/>
                </a:moveTo>
                <a:lnTo>
                  <a:pt x="0" y="6094"/>
                </a:lnTo>
                <a:lnTo>
                  <a:pt x="0" y="0"/>
                </a:lnTo>
                <a:lnTo>
                  <a:pt x="2265865" y="0"/>
                </a:lnTo>
                <a:lnTo>
                  <a:pt x="2265865" y="6094"/>
                </a:lnTo>
                <a:close/>
              </a:path>
            </a:pathLst>
          </a:custGeom>
          <a:solidFill>
            <a:srgbClr val="606467"/>
          </a:solidFill>
        </p:spPr>
        <p:txBody>
          <a:bodyPr wrap="square" lIns="0" tIns="0" rIns="0" bIns="0" rtlCol="0"/>
          <a:lstStyle/>
          <a:p/>
        </p:txBody>
      </p:sp>
      <p:pic>
        <p:nvPicPr>
          <p:cNvPr id="19" name="bg object 19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563420" y="801393"/>
            <a:ext cx="587784" cy="353466"/>
          </a:xfrm>
          <a:prstGeom prst="rect">
            <a:avLst/>
          </a:prstGeom>
        </p:spPr>
      </p:pic>
      <p:pic>
        <p:nvPicPr>
          <p:cNvPr id="20" name="bg object 20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3529755" y="9729470"/>
            <a:ext cx="33500" cy="158450"/>
          </a:xfrm>
          <a:prstGeom prst="rect">
            <a:avLst/>
          </a:prstGeom>
        </p:spPr>
      </p:pic>
      <p:pic>
        <p:nvPicPr>
          <p:cNvPr id="21" name="bg object 21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6398633" y="9747753"/>
            <a:ext cx="429417" cy="67036"/>
          </a:xfrm>
          <a:prstGeom prst="rect">
            <a:avLst/>
          </a:prstGeom>
        </p:spPr>
      </p:pic>
      <p:pic>
        <p:nvPicPr>
          <p:cNvPr id="22" name="bg object 22"/>
          <p:cNvPicPr/>
          <p:nvPr/>
        </p:nvPicPr>
        <p:blipFill>
          <a:blip r:embed="rId10" cstate="print"/>
          <a:stretch>
            <a:fillRect/>
          </a:stretch>
        </p:blipFill>
        <p:spPr>
          <a:xfrm>
            <a:off x="2987653" y="9744705"/>
            <a:ext cx="258869" cy="54848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4015" y="424688"/>
            <a:ext cx="6732270" cy="16987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4015" y="2441956"/>
            <a:ext cx="673227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43302" y="9873996"/>
            <a:ext cx="2393696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4015" y="9873996"/>
            <a:ext cx="1720469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385816" y="9873996"/>
            <a:ext cx="1720469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670522" y="766601"/>
            <a:ext cx="156845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 spc="-25">
                <a:latin typeface="Arial MT"/>
                <a:cs typeface="Arial MT"/>
              </a:rPr>
              <a:t>••P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1065953" y="377839"/>
            <a:ext cx="3370579" cy="5289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46075">
              <a:lnSpc>
                <a:spcPct val="100000"/>
              </a:lnSpc>
              <a:spcBef>
                <a:spcPts val="100"/>
              </a:spcBef>
            </a:pPr>
            <a:r>
              <a:rPr dirty="0" sz="1100" b="1">
                <a:latin typeface="Arial"/>
                <a:cs typeface="Arial"/>
              </a:rPr>
              <a:t>PREFEITURA</a:t>
            </a:r>
            <a:r>
              <a:rPr dirty="0" sz="1100" spc="2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MUNICIPAL</a:t>
            </a:r>
            <a:r>
              <a:rPr dirty="0" sz="1100" spc="195" b="1">
                <a:latin typeface="Arial"/>
                <a:cs typeface="Arial"/>
              </a:rPr>
              <a:t> </a:t>
            </a:r>
            <a:r>
              <a:rPr dirty="0" sz="1100" b="1">
                <a:solidFill>
                  <a:srgbClr val="0E0E0E"/>
                </a:solidFill>
                <a:latin typeface="Arial"/>
                <a:cs typeface="Arial"/>
              </a:rPr>
              <a:t>DE</a:t>
            </a:r>
            <a:r>
              <a:rPr dirty="0" sz="1100" spc="70" b="1">
                <a:solidFill>
                  <a:srgbClr val="0E0E0E"/>
                </a:solidFill>
                <a:latin typeface="Arial"/>
                <a:cs typeface="Arial"/>
              </a:rPr>
              <a:t> </a:t>
            </a:r>
            <a:r>
              <a:rPr dirty="0" sz="1100" spc="-10" b="1">
                <a:latin typeface="Arial"/>
                <a:cs typeface="Arial"/>
              </a:rPr>
              <a:t>SEROPEDICA</a:t>
            </a:r>
            <a:endParaRPr sz="1100">
              <a:latin typeface="Arial"/>
              <a:cs typeface="Arial"/>
            </a:endParaRPr>
          </a:p>
          <a:p>
            <a:pPr marL="345440">
              <a:lnSpc>
                <a:spcPct val="100000"/>
              </a:lnSpc>
              <a:spcBef>
                <a:spcPts val="635"/>
              </a:spcBef>
            </a:pPr>
            <a:r>
              <a:rPr dirty="0" sz="750" spc="10">
                <a:latin typeface="Arial MT"/>
                <a:cs typeface="Arial MT"/>
              </a:rPr>
              <a:t>Rua</a:t>
            </a:r>
            <a:r>
              <a:rPr dirty="0" sz="750" spc="120">
                <a:latin typeface="Arial MT"/>
                <a:cs typeface="Arial MT"/>
              </a:rPr>
              <a:t> </a:t>
            </a:r>
            <a:r>
              <a:rPr dirty="0" sz="750" spc="10">
                <a:latin typeface="Arial MT"/>
                <a:cs typeface="Arial MT"/>
              </a:rPr>
              <a:t>Maria</a:t>
            </a:r>
            <a:r>
              <a:rPr dirty="0" sz="750" spc="105">
                <a:latin typeface="Arial MT"/>
                <a:cs typeface="Arial MT"/>
              </a:rPr>
              <a:t> </a:t>
            </a:r>
            <a:r>
              <a:rPr dirty="0" sz="750" spc="10">
                <a:latin typeface="Arial MT"/>
                <a:cs typeface="Arial MT"/>
              </a:rPr>
              <a:t>Lourenço,</a:t>
            </a:r>
            <a:r>
              <a:rPr dirty="0" sz="750" spc="95">
                <a:latin typeface="Arial MT"/>
                <a:cs typeface="Arial MT"/>
              </a:rPr>
              <a:t> </a:t>
            </a:r>
            <a:r>
              <a:rPr dirty="0" sz="750" spc="-25">
                <a:latin typeface="Arial MT"/>
                <a:cs typeface="Arial MT"/>
              </a:rPr>
              <a:t>18</a:t>
            </a:r>
            <a:endParaRPr sz="75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204"/>
              </a:spcBef>
              <a:tabLst>
                <a:tab pos="342265" algn="l"/>
              </a:tabLst>
            </a:pPr>
            <a:r>
              <a:rPr dirty="0" sz="750">
                <a:solidFill>
                  <a:srgbClr val="343434"/>
                </a:solidFill>
                <a:latin typeface="Arial MT"/>
                <a:cs typeface="Arial MT"/>
              </a:rPr>
              <a:t>:</a:t>
            </a:r>
            <a:r>
              <a:rPr dirty="0" sz="750" spc="285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sz="750" spc="-50">
                <a:solidFill>
                  <a:srgbClr val="343434"/>
                </a:solidFill>
                <a:latin typeface="Arial MT"/>
                <a:cs typeface="Arial MT"/>
              </a:rPr>
              <a:t>§</a:t>
            </a:r>
            <a:r>
              <a:rPr dirty="0" sz="750">
                <a:solidFill>
                  <a:srgbClr val="343434"/>
                </a:solidFill>
                <a:latin typeface="Arial MT"/>
                <a:cs typeface="Arial MT"/>
              </a:rPr>
              <a:t>	</a:t>
            </a:r>
            <a:r>
              <a:rPr dirty="0" sz="750">
                <a:latin typeface="Arial MT"/>
                <a:cs typeface="Arial MT"/>
              </a:rPr>
              <a:t>Fazenda</a:t>
            </a:r>
            <a:r>
              <a:rPr dirty="0" sz="750" spc="150"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Caxias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4009486" y="1576884"/>
            <a:ext cx="2831465" cy="67754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028700">
              <a:lnSpc>
                <a:spcPct val="100000"/>
              </a:lnSpc>
              <a:spcBef>
                <a:spcPts val="100"/>
              </a:spcBef>
            </a:pPr>
            <a:r>
              <a:rPr dirty="0" sz="800" spc="-25">
                <a:latin typeface="Arial MT"/>
                <a:cs typeface="Arial MT"/>
              </a:rPr>
              <a:t>Decreto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111111"/>
                </a:solidFill>
                <a:latin typeface="Arial MT"/>
                <a:cs typeface="Arial MT"/>
              </a:rPr>
              <a:t>N°</a:t>
            </a:r>
            <a:r>
              <a:rPr dirty="0" sz="800" spc="-2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800" spc="-45">
                <a:latin typeface="Arial MT"/>
                <a:cs typeface="Arial MT"/>
              </a:rPr>
              <a:t>2535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0C0C0C"/>
                </a:solidFill>
                <a:latin typeface="Arial MT"/>
                <a:cs typeface="Arial MT"/>
              </a:rPr>
              <a:t>de</a:t>
            </a:r>
            <a:r>
              <a:rPr dirty="0" sz="800" spc="-30">
                <a:solidFill>
                  <a:srgbClr val="0C0C0C"/>
                </a:solidFill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17</a:t>
            </a:r>
            <a:r>
              <a:rPr dirty="0" sz="800" spc="35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18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janeiro.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2024</a:t>
            </a: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</a:pP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620"/>
              </a:spcBef>
            </a:pPr>
            <a:endParaRPr sz="800">
              <a:latin typeface="Arial MT"/>
              <a:cs typeface="Arial MT"/>
            </a:endParaRPr>
          </a:p>
          <a:p>
            <a:pPr marL="12700" marR="175895" indent="635">
              <a:lnSpc>
                <a:spcPts val="860"/>
              </a:lnSpc>
            </a:pPr>
            <a:r>
              <a:rPr dirty="0" sz="800" spc="-35">
                <a:latin typeface="Arial MT"/>
                <a:cs typeface="Arial MT"/>
              </a:rPr>
              <a:t>Abre</a:t>
            </a:r>
            <a:r>
              <a:rPr dirty="0" sz="800" spc="-25">
                <a:latin typeface="Arial MT"/>
                <a:cs typeface="Arial MT"/>
              </a:rPr>
              <a:t> crédito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suplementar</a:t>
            </a:r>
            <a:r>
              <a:rPr dirty="0" sz="800" spc="5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no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valor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total</a:t>
            </a:r>
            <a:r>
              <a:rPr dirty="0" sz="800" spc="-4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de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 spc="-40">
                <a:latin typeface="Arial MT"/>
                <a:cs typeface="Arial MT"/>
              </a:rPr>
              <a:t>RS50.000,00,</a:t>
            </a:r>
            <a:r>
              <a:rPr dirty="0" sz="800" spc="4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para fins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que </a:t>
            </a:r>
            <a:r>
              <a:rPr dirty="0" sz="800" spc="-10">
                <a:latin typeface="Arial MT"/>
                <a:cs typeface="Arial MT"/>
              </a:rPr>
              <a:t>se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especifíca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da </a:t>
            </a:r>
            <a:r>
              <a:rPr dirty="0" sz="800" spc="-25">
                <a:latin typeface="Arial MT"/>
                <a:cs typeface="Arial MT"/>
              </a:rPr>
              <a:t>outras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providências.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555070" y="2743931"/>
            <a:ext cx="6208395" cy="8972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2225" marR="5080" indent="788035">
              <a:lnSpc>
                <a:spcPct val="127499"/>
              </a:lnSpc>
              <a:spcBef>
                <a:spcPts val="100"/>
              </a:spcBef>
            </a:pPr>
            <a:r>
              <a:rPr dirty="0" sz="800" spc="-70">
                <a:latin typeface="Arial MT"/>
                <a:cs typeface="Arial MT"/>
              </a:rPr>
              <a:t>O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35">
                <a:latin typeface="Arial MT"/>
                <a:cs typeface="Arial MT"/>
              </a:rPr>
              <a:t>PREFEITO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35">
                <a:latin typeface="Arial MT"/>
                <a:cs typeface="Arial MT"/>
              </a:rPr>
              <a:t>MUNICIPAL,</a:t>
            </a:r>
            <a:r>
              <a:rPr dirty="0" sz="800" spc="3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no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uso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de </a:t>
            </a:r>
            <a:r>
              <a:rPr dirty="0" sz="800" spc="-25">
                <a:latin typeface="Arial MT"/>
                <a:cs typeface="Arial MT"/>
              </a:rPr>
              <a:t>suas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40">
                <a:latin typeface="Arial MT"/>
                <a:cs typeface="Arial MT"/>
              </a:rPr>
              <a:t>atribuiçÔes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legais,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constitucionais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de </a:t>
            </a:r>
            <a:r>
              <a:rPr dirty="0" sz="800" spc="-25">
                <a:latin typeface="Arial MT"/>
                <a:cs typeface="Arial MT"/>
              </a:rPr>
              <a:t>acordo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com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232323"/>
                </a:solidFill>
                <a:latin typeface="Arial MT"/>
                <a:cs typeface="Arial MT"/>
              </a:rPr>
              <a:t>o</a:t>
            </a:r>
            <a:r>
              <a:rPr dirty="0" sz="800" spc="-35">
                <a:solidFill>
                  <a:srgbClr val="232323"/>
                </a:solidFill>
                <a:latin typeface="Arial MT"/>
                <a:cs typeface="Arial MT"/>
              </a:rPr>
              <a:t> </a:t>
            </a:r>
            <a:r>
              <a:rPr dirty="0" sz="800" spc="-35">
                <a:latin typeface="Arial MT"/>
                <a:cs typeface="Arial MT"/>
              </a:rPr>
              <a:t>que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0F0F0F"/>
                </a:solidFill>
                <a:latin typeface="Arial MT"/>
                <a:cs typeface="Arial MT"/>
              </a:rPr>
              <a:t>lhe</a:t>
            </a:r>
            <a:r>
              <a:rPr dirty="0" sz="800" spc="-5">
                <a:solidFill>
                  <a:srgbClr val="0F0F0F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confere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o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art.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8º</a:t>
            </a:r>
            <a:r>
              <a:rPr dirty="0" sz="800" spc="17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da</a:t>
            </a:r>
            <a:r>
              <a:rPr dirty="0" sz="800" spc="-20">
                <a:latin typeface="Arial MT"/>
                <a:cs typeface="Arial MT"/>
              </a:rPr>
              <a:t> LEI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N°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35">
                <a:latin typeface="Arial MT"/>
                <a:cs typeface="Arial MT"/>
              </a:rPr>
              <a:t>823/2023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datada</a:t>
            </a:r>
            <a:r>
              <a:rPr dirty="0" sz="800" spc="3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de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 spc="-35">
                <a:latin typeface="Arial MT"/>
                <a:cs typeface="Arial MT"/>
              </a:rPr>
              <a:t>21/12/2023.</a:t>
            </a:r>
            <a:r>
              <a:rPr dirty="0" sz="800" spc="3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publicada</a:t>
            </a:r>
            <a:r>
              <a:rPr dirty="0" sz="800" spc="3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em</a:t>
            </a:r>
            <a:r>
              <a:rPr dirty="0" sz="800" spc="18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21/’12/2023</a:t>
            </a: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325"/>
              </a:spcBef>
            </a:pP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</a:pPr>
            <a:r>
              <a:rPr dirty="0" u="sng" sz="800">
                <a:uFill>
                  <a:solidFill>
                    <a:srgbClr val="1C1F1F"/>
                  </a:solidFill>
                </a:uFill>
                <a:latin typeface="Arial MT"/>
                <a:cs typeface="Arial MT"/>
              </a:rPr>
              <a:t>D</a:t>
            </a:r>
            <a:r>
              <a:rPr dirty="0" u="sng" sz="800" spc="-45">
                <a:uFill>
                  <a:solidFill>
                    <a:srgbClr val="1C1F1F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>
                <a:uFill>
                  <a:solidFill>
                    <a:srgbClr val="1C1F1F"/>
                  </a:solidFill>
                </a:uFill>
                <a:latin typeface="Arial MT"/>
                <a:cs typeface="Arial MT"/>
              </a:rPr>
              <a:t>E</a:t>
            </a:r>
            <a:r>
              <a:rPr dirty="0" u="sng" sz="800" spc="-50">
                <a:uFill>
                  <a:solidFill>
                    <a:srgbClr val="1C1F1F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>
                <a:uFill>
                  <a:solidFill>
                    <a:srgbClr val="1C1F1F"/>
                  </a:solidFill>
                </a:uFill>
                <a:latin typeface="Arial MT"/>
                <a:cs typeface="Arial MT"/>
              </a:rPr>
              <a:t>C</a:t>
            </a:r>
            <a:r>
              <a:rPr dirty="0" u="sng" sz="800" spc="-35">
                <a:uFill>
                  <a:solidFill>
                    <a:srgbClr val="1C1F1F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>
                <a:uFill>
                  <a:solidFill>
                    <a:srgbClr val="1C1F1F"/>
                  </a:solidFill>
                </a:uFill>
                <a:latin typeface="Arial MT"/>
                <a:cs typeface="Arial MT"/>
              </a:rPr>
              <a:t>R</a:t>
            </a:r>
            <a:r>
              <a:rPr dirty="0" u="sng" sz="800" spc="-10">
                <a:uFill>
                  <a:solidFill>
                    <a:srgbClr val="1C1F1F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>
                <a:uFill>
                  <a:solidFill>
                    <a:srgbClr val="1C1F1F"/>
                  </a:solidFill>
                </a:uFill>
                <a:latin typeface="Arial MT"/>
                <a:cs typeface="Arial MT"/>
              </a:rPr>
              <a:t>E</a:t>
            </a:r>
            <a:r>
              <a:rPr dirty="0" u="sng" sz="800" spc="-5">
                <a:uFill>
                  <a:solidFill>
                    <a:srgbClr val="1C1F1F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>
                <a:uFill>
                  <a:solidFill>
                    <a:srgbClr val="1C1F1F"/>
                  </a:solidFill>
                </a:uFill>
                <a:latin typeface="Arial MT"/>
                <a:cs typeface="Arial MT"/>
              </a:rPr>
              <a:t>T</a:t>
            </a:r>
            <a:r>
              <a:rPr dirty="0" u="sng" sz="800" spc="-50">
                <a:uFill>
                  <a:solidFill>
                    <a:srgbClr val="1C1F1F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 spc="-25">
                <a:uFill>
                  <a:solidFill>
                    <a:srgbClr val="1C1F1F"/>
                  </a:solidFill>
                </a:uFill>
                <a:latin typeface="Arial MT"/>
                <a:cs typeface="Arial MT"/>
              </a:rPr>
              <a:t>A:</a:t>
            </a: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325"/>
              </a:spcBef>
            </a:pPr>
            <a:endParaRPr sz="800">
              <a:latin typeface="Arial MT"/>
              <a:cs typeface="Arial MT"/>
            </a:endParaRPr>
          </a:p>
          <a:p>
            <a:pPr marL="318770">
              <a:lnSpc>
                <a:spcPct val="100000"/>
              </a:lnSpc>
              <a:spcBef>
                <a:spcPts val="5"/>
              </a:spcBef>
            </a:pPr>
            <a:r>
              <a:rPr dirty="0" sz="800" spc="-25">
                <a:latin typeface="Arial MT"/>
                <a:cs typeface="Arial MT"/>
              </a:rPr>
              <a:t>Artigo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50">
                <a:latin typeface="Arial MT"/>
                <a:cs typeface="Arial MT"/>
              </a:rPr>
              <a:t>1º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Fica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aberto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crédito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suplementar</a:t>
            </a:r>
            <a:r>
              <a:rPr dirty="0" sz="800" spc="5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as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seguintes</a:t>
            </a:r>
            <a:r>
              <a:rPr dirty="0" sz="800" spc="5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dotaçÕes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509876" y="4366652"/>
            <a:ext cx="1233170" cy="367665"/>
          </a:xfrm>
          <a:prstGeom prst="rect">
            <a:avLst/>
          </a:prstGeom>
        </p:spPr>
        <p:txBody>
          <a:bodyPr wrap="square" lIns="0" tIns="539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25"/>
              </a:spcBef>
            </a:pPr>
            <a:r>
              <a:rPr dirty="0" u="sng" sz="750">
                <a:uFill>
                  <a:solidFill>
                    <a:srgbClr val="1C1C1C"/>
                  </a:solidFill>
                </a:uFill>
                <a:latin typeface="Arial MT"/>
                <a:cs typeface="Arial MT"/>
              </a:rPr>
              <a:t>Dotações</a:t>
            </a:r>
            <a:r>
              <a:rPr dirty="0" u="sng" sz="750" spc="310">
                <a:uFill>
                  <a:solidFill>
                    <a:srgbClr val="1C1C1C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750" spc="-10">
                <a:uFill>
                  <a:solidFill>
                    <a:srgbClr val="1C1C1C"/>
                  </a:solidFill>
                </a:uFill>
                <a:latin typeface="Arial MT"/>
                <a:cs typeface="Arial MT"/>
              </a:rPr>
              <a:t>Suplementadas</a:t>
            </a:r>
            <a:r>
              <a:rPr dirty="0" u="sng" sz="750" spc="500">
                <a:uFill>
                  <a:solidFill>
                    <a:srgbClr val="1C1C1C"/>
                  </a:solidFill>
                </a:uFill>
                <a:latin typeface="Arial MT"/>
                <a:cs typeface="Arial MT"/>
              </a:rPr>
              <a:t> </a:t>
            </a:r>
            <a:endParaRPr sz="750">
              <a:latin typeface="Arial MT"/>
              <a:cs typeface="Arial MT"/>
            </a:endParaRPr>
          </a:p>
          <a:p>
            <a:pPr marL="60325">
              <a:lnSpc>
                <a:spcPct val="100000"/>
              </a:lnSpc>
              <a:spcBef>
                <a:spcPts val="390"/>
              </a:spcBef>
            </a:pPr>
            <a:r>
              <a:rPr dirty="0" sz="900" spc="-10">
                <a:latin typeface="Arial MT"/>
                <a:cs typeface="Arial MT"/>
              </a:rPr>
              <a:t>SEROPREVI</a:t>
            </a:r>
            <a:endParaRPr sz="900">
              <a:latin typeface="Arial MT"/>
              <a:cs typeface="Arial MT"/>
            </a:endParaRPr>
          </a:p>
        </p:txBody>
      </p:sp>
      <p:graphicFrame>
        <p:nvGraphicFramePr>
          <p:cNvPr id="7" name="object 7" descr=""/>
          <p:cNvGraphicFramePr>
            <a:graphicFrameLocks noGrp="1"/>
          </p:cNvGraphicFramePr>
          <p:nvPr/>
        </p:nvGraphicFramePr>
        <p:xfrm>
          <a:off x="610318" y="4767520"/>
          <a:ext cx="6312535" cy="94424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3420"/>
                <a:gridCol w="3027680"/>
                <a:gridCol w="1919604"/>
                <a:gridCol w="594995"/>
              </a:tblGrid>
              <a:tr h="132080">
                <a:tc>
                  <a:txBody>
                    <a:bodyPr/>
                    <a:lstStyle/>
                    <a:p>
                      <a:pPr marL="31750">
                        <a:lnSpc>
                          <a:spcPts val="775"/>
                        </a:lnSpc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11.25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3505">
                        <a:lnSpc>
                          <a:spcPts val="775"/>
                        </a:lnSpc>
                      </a:pPr>
                      <a:r>
                        <a:rPr dirty="0" sz="700" spc="50">
                          <a:latin typeface="Arial MT"/>
                          <a:cs typeface="Arial MT"/>
                        </a:rPr>
                        <a:t>Instituto</a:t>
                      </a:r>
                      <a:r>
                        <a:rPr dirty="0" sz="700" spc="6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4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70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40">
                          <a:latin typeface="Arial MT"/>
                          <a:cs typeface="Arial MT"/>
                        </a:rPr>
                        <a:t>Previdênci</a:t>
                      </a:r>
                      <a:r>
                        <a:rPr dirty="0" sz="700" spc="-9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40">
                          <a:latin typeface="Arial MT"/>
                          <a:cs typeface="Arial MT"/>
                        </a:rPr>
                        <a:t>a</a:t>
                      </a:r>
                      <a:r>
                        <a:rPr dirty="0" sz="700" spc="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4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700" spc="2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50">
                          <a:latin typeface="Arial MT"/>
                          <a:cs typeface="Arial MT"/>
                        </a:rPr>
                        <a:t>Município</a:t>
                      </a:r>
                      <a:r>
                        <a:rPr dirty="0" sz="700" spc="7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4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700" spc="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-10">
                          <a:latin typeface="Arial MT"/>
                          <a:cs typeface="Arial MT"/>
                        </a:rPr>
                        <a:t>Seropédica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 gridSpan="2"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65100">
                <a:tc>
                  <a:txBody>
                    <a:bodyPr/>
                    <a:lstStyle/>
                    <a:p>
                      <a:pPr marL="32384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2.803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3495"/>
                </a:tc>
                <a:tc>
                  <a:txBody>
                    <a:bodyPr/>
                    <a:lstStyle/>
                    <a:p>
                      <a:pPr marL="10477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Man</a:t>
                      </a:r>
                      <a:r>
                        <a:rPr dirty="0" sz="750" spc="-1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utencão</a:t>
                      </a:r>
                      <a:r>
                        <a:rPr dirty="0" sz="75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75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Operacionalização</a:t>
                      </a:r>
                      <a:r>
                        <a:rPr dirty="0" sz="75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das</a:t>
                      </a:r>
                      <a:r>
                        <a:rPr dirty="0" sz="75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Unidades</a:t>
                      </a:r>
                      <a:r>
                        <a:rPr dirty="0" sz="750" spc="9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Administrativas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3495"/>
                </a:tc>
                <a:tc gridSpan="2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47320">
                <a:tc>
                  <a:txBody>
                    <a:bodyPr/>
                    <a:lstStyle/>
                    <a:p>
                      <a:pPr marL="3365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4.4.9.0.52.00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6510"/>
                </a:tc>
                <a:tc>
                  <a:txBody>
                    <a:bodyPr/>
                    <a:lstStyle/>
                    <a:p>
                      <a:pPr marL="107314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750" spc="-25">
                          <a:latin typeface="Arial MT"/>
                          <a:cs typeface="Arial MT"/>
                        </a:rPr>
                        <a:t>EQUIPA</a:t>
                      </a:r>
                      <a:r>
                        <a:rPr dirty="0" sz="750" spc="-7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MENTOS</a:t>
                      </a:r>
                      <a:r>
                        <a:rPr dirty="0" sz="75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750" spc="-15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MATERIAL</a:t>
                      </a:r>
                      <a:r>
                        <a:rPr dirty="0" sz="750" spc="7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PERfv1ANENTE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6510"/>
                </a:tc>
                <a:tc>
                  <a:txBody>
                    <a:bodyPr/>
                    <a:lstStyle/>
                    <a:p>
                      <a:pPr marL="161925">
                        <a:lnSpc>
                          <a:spcPts val="810"/>
                        </a:lnSpc>
                        <a:spcBef>
                          <a:spcPts val="250"/>
                        </a:spcBef>
                      </a:pPr>
                      <a:r>
                        <a:rPr dirty="0" sz="750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75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750" spc="9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ao</a:t>
                      </a:r>
                      <a:r>
                        <a:rPr dirty="0" sz="75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RPPS</a:t>
                      </a:r>
                      <a:r>
                        <a:rPr dirty="0" sz="75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750" spc="-1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0">
                          <a:latin typeface="Arial MT"/>
                          <a:cs typeface="Arial MT"/>
                        </a:rPr>
                        <a:t>Fun‹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3175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ts val="810"/>
                        </a:lnSpc>
                        <a:spcBef>
                          <a:spcPts val="250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50.000.00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31750"/>
                </a:tc>
              </a:tr>
              <a:tr h="196215">
                <a:tc gridSpan="3">
                  <a:txBody>
                    <a:bodyPr/>
                    <a:lstStyle/>
                    <a:p>
                      <a:pPr marL="3409950"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r>
                        <a:rPr dirty="0" sz="75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750" spc="1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750" spc="1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750" spc="19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750" spc="1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750" spc="19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5">
                          <a:latin typeface="Arial MT"/>
                          <a:cs typeface="Arial MT"/>
                        </a:rPr>
                        <a:t>R$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4889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7940"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50.000,00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48895"/>
                </a:tc>
              </a:tr>
              <a:tr h="167640">
                <a:tc gridSpan="3">
                  <a:txBody>
                    <a:bodyPr/>
                    <a:lstStyle/>
                    <a:p>
                      <a:pPr marL="3409950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 da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800" spc="19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222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7305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50.000,00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2225"/>
                </a:tc>
              </a:tr>
              <a:tr h="135890">
                <a:tc gridSpan="3">
                  <a:txBody>
                    <a:bodyPr/>
                    <a:lstStyle/>
                    <a:p>
                      <a:pPr algn="r" marR="492125">
                        <a:lnSpc>
                          <a:spcPts val="869"/>
                        </a:lnSpc>
                        <a:spcBef>
                          <a:spcPts val="10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Valor Total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Suplementado</a:t>
                      </a:r>
                      <a:r>
                        <a:rPr dirty="0" sz="80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270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7305">
                        <a:lnSpc>
                          <a:spcPts val="869"/>
                        </a:lnSpc>
                        <a:spcBef>
                          <a:spcPts val="10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50.000,00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2700"/>
                </a:tc>
              </a:tr>
            </a:tbl>
          </a:graphicData>
        </a:graphic>
      </p:graphicFrame>
      <p:sp>
        <p:nvSpPr>
          <p:cNvPr id="8" name="object 8" descr=""/>
          <p:cNvSpPr txBox="1"/>
          <p:nvPr/>
        </p:nvSpPr>
        <p:spPr>
          <a:xfrm>
            <a:off x="952878" y="5766680"/>
            <a:ext cx="5727065" cy="272415"/>
          </a:xfrm>
          <a:prstGeom prst="rect">
            <a:avLst/>
          </a:prstGeom>
        </p:spPr>
        <p:txBody>
          <a:bodyPr wrap="square" lIns="0" tIns="9525" rIns="0" bIns="0" rtlCol="0" vert="horz">
            <a:spAutoFit/>
          </a:bodyPr>
          <a:lstStyle/>
          <a:p>
            <a:pPr marL="458470" marR="5080" indent="-446405">
              <a:lnSpc>
                <a:spcPct val="102499"/>
              </a:lnSpc>
              <a:spcBef>
                <a:spcPts val="75"/>
              </a:spcBef>
            </a:pPr>
            <a:r>
              <a:rPr dirty="0" sz="800" spc="-30">
                <a:latin typeface="Arial MT"/>
                <a:cs typeface="Arial MT"/>
              </a:rPr>
              <a:t>Artigo </a:t>
            </a:r>
            <a:r>
              <a:rPr dirty="0" sz="800">
                <a:latin typeface="Arial MT"/>
                <a:cs typeface="Arial MT"/>
              </a:rPr>
              <a:t>2’</a:t>
            </a:r>
            <a:r>
              <a:rPr dirty="0" sz="800" spc="70">
                <a:latin typeface="Arial MT"/>
                <a:cs typeface="Arial MT"/>
              </a:rPr>
              <a:t> </a:t>
            </a:r>
            <a:r>
              <a:rPr dirty="0" sz="800" spc="-40">
                <a:latin typeface="Arial MT"/>
                <a:cs typeface="Arial MT"/>
              </a:rPr>
              <a:t>-</a:t>
            </a:r>
            <a:r>
              <a:rPr dirty="0" sz="800" spc="-4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As </a:t>
            </a:r>
            <a:r>
              <a:rPr dirty="0" sz="800" spc="-50">
                <a:latin typeface="Arial MT"/>
                <a:cs typeface="Arial MT"/>
              </a:rPr>
              <a:t>desp-</a:t>
            </a:r>
            <a:r>
              <a:rPr dirty="0" sz="800" spc="-25">
                <a:latin typeface="Arial MT"/>
                <a:cs typeface="Arial MT"/>
              </a:rPr>
              <a:t>°sas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decorrentes</a:t>
            </a:r>
            <a:r>
              <a:rPr dirty="0" sz="800" spc="4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da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abertura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do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presente</a:t>
            </a:r>
            <a:r>
              <a:rPr dirty="0" sz="800" spc="4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c</a:t>
            </a:r>
            <a:r>
              <a:rPr dirty="0" sz="800" spc="6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e^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te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35">
                <a:latin typeface="Arial MT"/>
                <a:cs typeface="Arial MT"/>
              </a:rPr>
              <a:t>suplementar,</a:t>
            </a:r>
            <a:r>
              <a:rPr dirty="0" sz="800" spc="6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seráo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cobertas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com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recursos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111111"/>
                </a:solidFill>
                <a:latin typeface="Arial MT"/>
                <a:cs typeface="Arial MT"/>
              </a:rPr>
              <a:t>de</a:t>
            </a:r>
            <a:r>
              <a:rPr dirty="0" sz="800" spc="-2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800" spc="-40">
                <a:latin typeface="Arial MT"/>
                <a:cs typeface="Arial MT"/>
              </a:rPr>
              <a:t>que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trata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o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Artigo </a:t>
            </a:r>
            <a:r>
              <a:rPr dirty="0" sz="800" spc="-20">
                <a:latin typeface="Arial MT"/>
                <a:cs typeface="Arial MT"/>
              </a:rPr>
              <a:t>43</a:t>
            </a:r>
            <a:r>
              <a:rPr dirty="0" sz="800" spc="-40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parágrafo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1º</a:t>
            </a:r>
            <a:r>
              <a:rPr dirty="0" sz="800" spc="-20">
                <a:latin typeface="Arial MT"/>
                <a:cs typeface="Arial MT"/>
              </a:rPr>
              <a:t> da </a:t>
            </a:r>
            <a:r>
              <a:rPr dirty="0" sz="800" spc="-10">
                <a:latin typeface="Arial MT"/>
                <a:cs typeface="Arial MT"/>
              </a:rPr>
              <a:t>Lei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Federal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 spc="-40">
                <a:latin typeface="Arial MT"/>
                <a:cs typeface="Arial MT"/>
              </a:rPr>
              <a:t>N°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4.320/64.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181818"/>
                </a:solidFill>
                <a:latin typeface="Arial MT"/>
                <a:cs typeface="Arial MT"/>
              </a:rPr>
              <a:t>Inciso</a:t>
            </a:r>
            <a:r>
              <a:rPr dirty="0" sz="800" spc="-15">
                <a:solidFill>
                  <a:srgbClr val="181818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313131"/>
                </a:solidFill>
                <a:latin typeface="Arial MT"/>
                <a:cs typeface="Arial MT"/>
              </a:rPr>
              <a:t>I</a:t>
            </a:r>
            <a:r>
              <a:rPr dirty="0" sz="800" spc="-20">
                <a:solidFill>
                  <a:srgbClr val="464646"/>
                </a:solidFill>
                <a:latin typeface="Arial MT"/>
                <a:cs typeface="Arial MT"/>
              </a:rPr>
              <a:t>t</a:t>
            </a:r>
            <a:r>
              <a:rPr dirty="0" sz="800" spc="-20">
                <a:latin typeface="Arial MT"/>
                <a:cs typeface="Arial MT"/>
              </a:rPr>
              <a:t>1.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512922" y="6455024"/>
            <a:ext cx="949960" cy="361950"/>
          </a:xfrm>
          <a:prstGeom prst="rect">
            <a:avLst/>
          </a:prstGeom>
        </p:spPr>
        <p:txBody>
          <a:bodyPr wrap="square" lIns="0" tIns="4635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65"/>
              </a:spcBef>
            </a:pPr>
            <a:r>
              <a:rPr dirty="0" u="sng" sz="750">
                <a:uFill>
                  <a:solidFill>
                    <a:srgbClr val="1C1C1F"/>
                  </a:solidFill>
                </a:uFill>
                <a:latin typeface="Arial MT"/>
                <a:cs typeface="Arial MT"/>
              </a:rPr>
              <a:t>Dotações</a:t>
            </a:r>
            <a:r>
              <a:rPr dirty="0" u="sng" sz="750" spc="320">
                <a:uFill>
                  <a:solidFill>
                    <a:srgbClr val="1C1C1F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750" spc="-10">
                <a:uFill>
                  <a:solidFill>
                    <a:srgbClr val="1C1C1F"/>
                  </a:solidFill>
                </a:uFill>
                <a:latin typeface="Arial MT"/>
                <a:cs typeface="Arial MT"/>
              </a:rPr>
              <a:t>Anuladas</a:t>
            </a:r>
            <a:r>
              <a:rPr dirty="0" u="sng" sz="750" spc="500">
                <a:uFill>
                  <a:solidFill>
                    <a:srgbClr val="1C1C1F"/>
                  </a:solidFill>
                </a:uFill>
                <a:latin typeface="Arial MT"/>
                <a:cs typeface="Arial MT"/>
              </a:rPr>
              <a:t> </a:t>
            </a:r>
            <a:endParaRPr sz="750">
              <a:latin typeface="Arial MT"/>
              <a:cs typeface="Arial MT"/>
            </a:endParaRPr>
          </a:p>
          <a:p>
            <a:pPr marL="59690">
              <a:lnSpc>
                <a:spcPct val="100000"/>
              </a:lnSpc>
              <a:spcBef>
                <a:spcPts val="340"/>
              </a:spcBef>
            </a:pPr>
            <a:r>
              <a:rPr dirty="0" sz="950" spc="-10">
                <a:latin typeface="Arial MT"/>
                <a:cs typeface="Arial MT"/>
              </a:rPr>
              <a:t>SEROPREVI</a:t>
            </a:r>
            <a:endParaRPr sz="950">
              <a:latin typeface="Arial MT"/>
              <a:cs typeface="Arial MT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1792960" y="6104910"/>
            <a:ext cx="1582420" cy="3733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32105" marR="5080" indent="-320040">
              <a:lnSpc>
                <a:spcPct val="142500"/>
              </a:lnSpc>
              <a:spcBef>
                <a:spcPts val="100"/>
              </a:spcBef>
            </a:pPr>
            <a:r>
              <a:rPr dirty="0" sz="800" spc="-10">
                <a:latin typeface="Arial MT"/>
                <a:cs typeface="Arial MT"/>
              </a:rPr>
              <a:t>Inciso:</a:t>
            </a:r>
            <a:r>
              <a:rPr dirty="0" sz="800" spc="5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ll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131313"/>
                </a:solidFill>
                <a:latin typeface="Arial MT"/>
                <a:cs typeface="Arial MT"/>
              </a:rPr>
              <a:t>-</a:t>
            </a:r>
            <a:r>
              <a:rPr dirty="0" sz="800" spc="-40">
                <a:solidFill>
                  <a:srgbClr val="131313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Excesso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Arrecadação:</a:t>
            </a:r>
            <a:r>
              <a:rPr dirty="0" sz="800" spc="-20">
                <a:latin typeface="Arial MT"/>
                <a:cs typeface="Arial MT"/>
              </a:rPr>
              <a:t> ll</a:t>
            </a:r>
            <a:r>
              <a:rPr dirty="0" sz="800" spc="-125"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2D2D2D"/>
                </a:solidFill>
                <a:latin typeface="Arial MT"/>
                <a:cs typeface="Arial MT"/>
              </a:rPr>
              <a:t>I</a:t>
            </a:r>
            <a:r>
              <a:rPr dirty="0" sz="800" spc="-25">
                <a:solidFill>
                  <a:srgbClr val="2D2D2D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2D2D2D"/>
                </a:solidFill>
                <a:latin typeface="Arial MT"/>
                <a:cs typeface="Arial MT"/>
              </a:rPr>
              <a:t>-</a:t>
            </a:r>
            <a:r>
              <a:rPr dirty="0" sz="800" spc="15">
                <a:solidFill>
                  <a:srgbClr val="2D2D2D"/>
                </a:solidFill>
                <a:latin typeface="Arial MT"/>
                <a:cs typeface="Arial MT"/>
              </a:rPr>
              <a:t> </a:t>
            </a:r>
            <a:r>
              <a:rPr dirty="0" sz="800" spc="-35">
                <a:latin typeface="Arial MT"/>
                <a:cs typeface="Arial MT"/>
              </a:rPr>
              <a:t>Anulação</a:t>
            </a:r>
            <a:r>
              <a:rPr dirty="0" sz="800" spc="45">
                <a:latin typeface="Arial MT"/>
                <a:cs typeface="Arial MT"/>
              </a:rPr>
              <a:t> </a:t>
            </a:r>
            <a:r>
              <a:rPr dirty="0" sz="800" spc="-45">
                <a:latin typeface="Arial MT"/>
                <a:cs typeface="Arial MT"/>
              </a:rPr>
              <a:t>de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Dotação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3871491" y="6107960"/>
            <a:ext cx="566420" cy="3733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3335" marR="5080" indent="-1270">
              <a:lnSpc>
                <a:spcPct val="142500"/>
              </a:lnSpc>
              <a:spcBef>
                <a:spcPts val="100"/>
              </a:spcBef>
            </a:pPr>
            <a:r>
              <a:rPr dirty="0" sz="800" spc="-45">
                <a:latin typeface="Arial MT"/>
                <a:cs typeface="Arial MT"/>
              </a:rPr>
              <a:t>R$50.000,00</a:t>
            </a:r>
            <a:r>
              <a:rPr dirty="0" sz="800" spc="-10">
                <a:latin typeface="Arial MT"/>
                <a:cs typeface="Arial MT"/>
              </a:rPr>
              <a:t> 550.000,00</a:t>
            </a:r>
            <a:endParaRPr sz="800">
              <a:latin typeface="Arial MT"/>
              <a:cs typeface="Arial MT"/>
            </a:endParaRPr>
          </a:p>
        </p:txBody>
      </p:sp>
      <p:graphicFrame>
        <p:nvGraphicFramePr>
          <p:cNvPr id="12" name="object 12" descr=""/>
          <p:cNvGraphicFramePr>
            <a:graphicFrameLocks noGrp="1"/>
          </p:cNvGraphicFramePr>
          <p:nvPr/>
        </p:nvGraphicFramePr>
        <p:xfrm>
          <a:off x="611982" y="6837213"/>
          <a:ext cx="6311900" cy="9525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4690"/>
                <a:gridCol w="3029585"/>
                <a:gridCol w="1915795"/>
                <a:gridCol w="596264"/>
              </a:tblGrid>
              <a:tr h="143510">
                <a:tc>
                  <a:txBody>
                    <a:bodyPr/>
                    <a:lstStyle/>
                    <a:p>
                      <a:pPr marL="31750">
                        <a:lnSpc>
                          <a:spcPts val="885"/>
                        </a:lnSpc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11.25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ts val="885"/>
                        </a:lnSpc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Instituto</a:t>
                      </a:r>
                      <a:r>
                        <a:rPr dirty="0" sz="80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Previdência</a:t>
                      </a:r>
                      <a:r>
                        <a:rPr dirty="0" sz="800" spc="10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do Município</a:t>
                      </a:r>
                      <a:r>
                        <a:rPr dirty="0" sz="800" spc="6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Seropédica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 gridSpan="2"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70180">
                <a:tc>
                  <a:txBody>
                    <a:bodyPr/>
                    <a:lstStyle/>
                    <a:p>
                      <a:pPr marL="33655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2.803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  <a:tc>
                  <a:txBody>
                    <a:bodyPr/>
                    <a:lstStyle/>
                    <a:p>
                      <a:pPr marL="104775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 spc="-30">
                          <a:latin typeface="Arial MT"/>
                          <a:cs typeface="Arial MT"/>
                        </a:rPr>
                        <a:t>Manutencão</a:t>
                      </a:r>
                      <a:r>
                        <a:rPr dirty="0" sz="800" spc="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40">
                          <a:latin typeface="Arial MT"/>
                          <a:cs typeface="Arial MT"/>
                        </a:rPr>
                        <a:t>OoeracionalizaCão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das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Unidades</a:t>
                      </a:r>
                      <a:r>
                        <a:rPr dirty="0" sz="80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Administrativas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  <a:tc gridSpan="2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40335">
                <a:tc>
                  <a:txBody>
                    <a:bodyPr/>
                    <a:lstStyle/>
                    <a:p>
                      <a:pPr marL="35560">
                        <a:lnSpc>
                          <a:spcPts val="865"/>
                        </a:lnSpc>
                        <a:spcBef>
                          <a:spcPts val="140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3.3.9.0.36.01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7780"/>
                </a:tc>
                <a:tc>
                  <a:txBody>
                    <a:bodyPr/>
                    <a:lstStyle/>
                    <a:p>
                      <a:pPr marL="107950">
                        <a:lnSpc>
                          <a:spcPts val="865"/>
                        </a:lnSpc>
                        <a:spcBef>
                          <a:spcPts val="140"/>
                        </a:spcBef>
                      </a:pPr>
                      <a:r>
                        <a:rPr dirty="0" sz="750"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75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SERVIGOS</a:t>
                      </a:r>
                      <a:r>
                        <a:rPr dirty="0" sz="75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D</a:t>
                      </a:r>
                      <a:r>
                        <a:rPr dirty="0" sz="750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750" spc="-35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TERCEIROS</a:t>
                      </a:r>
                      <a:r>
                        <a:rPr dirty="0" sz="75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75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PESSOA</a:t>
                      </a:r>
                      <a:r>
                        <a:rPr dirty="0" sz="75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FÍSICA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7780"/>
                </a:tc>
                <a:tc>
                  <a:txBody>
                    <a:bodyPr/>
                    <a:lstStyle/>
                    <a:p>
                      <a:pPr marL="160020">
                        <a:lnSpc>
                          <a:spcPts val="869"/>
                        </a:lnSpc>
                        <a:spcBef>
                          <a:spcPts val="135"/>
                        </a:spcBef>
                      </a:pPr>
                      <a:r>
                        <a:rPr dirty="0" sz="800" spc="-25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0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ao </a:t>
                      </a:r>
                      <a:r>
                        <a:rPr dirty="0" sz="800" spc="-45">
                          <a:latin typeface="Arial MT"/>
                          <a:cs typeface="Arial MT"/>
                        </a:rPr>
                        <a:t>RPPS</a:t>
                      </a:r>
                      <a:r>
                        <a:rPr dirty="0" sz="8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FLin‹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ts val="869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50.000,00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</a:tr>
              <a:tr h="195580">
                <a:tc gridSpan="3">
                  <a:txBody>
                    <a:bodyPr/>
                    <a:lstStyle/>
                    <a:p>
                      <a:pPr marL="3411220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do Projeto</a:t>
                      </a:r>
                      <a:r>
                        <a:rPr dirty="0" sz="80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080808"/>
                          </a:solidFill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800" spc="5">
                          <a:solidFill>
                            <a:srgbClr val="08080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80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4127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5400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50.000,00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41275"/>
                </a:tc>
              </a:tr>
              <a:tr h="167005">
                <a:tc gridSpan="3">
                  <a:txBody>
                    <a:bodyPr/>
                    <a:lstStyle/>
                    <a:p>
                      <a:pPr marL="3411220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 da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800" spc="19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159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5400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50.000,00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1590"/>
                </a:tc>
              </a:tr>
              <a:tr h="135890">
                <a:tc gridSpan="3">
                  <a:txBody>
                    <a:bodyPr/>
                    <a:lstStyle/>
                    <a:p>
                      <a:pPr algn="r" marR="488950">
                        <a:lnSpc>
                          <a:spcPts val="869"/>
                        </a:lnSpc>
                        <a:spcBef>
                          <a:spcPts val="10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Valor</a:t>
                      </a:r>
                      <a:r>
                        <a:rPr dirty="0" sz="8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Anulado</a:t>
                      </a:r>
                      <a:r>
                        <a:rPr dirty="0" sz="80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270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5400">
                        <a:lnSpc>
                          <a:spcPts val="869"/>
                        </a:lnSpc>
                        <a:spcBef>
                          <a:spcPts val="10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50.000,00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2700"/>
                </a:tc>
              </a:tr>
            </a:tbl>
          </a:graphicData>
        </a:graphic>
      </p:graphicFrame>
      <p:sp>
        <p:nvSpPr>
          <p:cNvPr id="13" name="object 13" descr=""/>
          <p:cNvSpPr txBox="1"/>
          <p:nvPr/>
        </p:nvSpPr>
        <p:spPr>
          <a:xfrm>
            <a:off x="840184" y="7848120"/>
            <a:ext cx="454659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>
                <a:latin typeface="Arial MT"/>
                <a:cs typeface="Arial MT"/>
              </a:rPr>
              <a:t>Artigo</a:t>
            </a:r>
            <a:r>
              <a:rPr dirty="0" sz="750" spc="2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3º </a:t>
            </a:r>
            <a:r>
              <a:rPr dirty="0" sz="750" spc="-50">
                <a:latin typeface="Arial MT"/>
                <a:cs typeface="Arial MT"/>
              </a:rPr>
              <a:t>-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1423394" y="7848120"/>
            <a:ext cx="3297554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>
                <a:latin typeface="Arial MT"/>
                <a:cs typeface="Arial MT"/>
              </a:rPr>
              <a:t>Revogadas</a:t>
            </a:r>
            <a:r>
              <a:rPr dirty="0" sz="750" spc="7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as</a:t>
            </a:r>
            <a:r>
              <a:rPr dirty="0" sz="750" spc="3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disposições</a:t>
            </a:r>
            <a:r>
              <a:rPr dirty="0" sz="750" spc="10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em</a:t>
            </a:r>
            <a:r>
              <a:rPr dirty="0" sz="750" spc="3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contrário.</a:t>
            </a:r>
            <a:r>
              <a:rPr dirty="0" sz="750" spc="100"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Publioue-</a:t>
            </a:r>
            <a:r>
              <a:rPr dirty="0" sz="750">
                <a:latin typeface="Arial MT"/>
                <a:cs typeface="Arial MT"/>
              </a:rPr>
              <a:t>se,</a:t>
            </a:r>
            <a:r>
              <a:rPr dirty="0" sz="750" spc="95"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afixe-</a:t>
            </a:r>
            <a:r>
              <a:rPr dirty="0" sz="750">
                <a:latin typeface="Arial MT"/>
                <a:cs typeface="Arial MT"/>
              </a:rPr>
              <a:t>se</a:t>
            </a:r>
            <a:r>
              <a:rPr dirty="0" sz="750" spc="6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e</a:t>
            </a:r>
            <a:r>
              <a:rPr dirty="0" sz="750" spc="20"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cumpra-</a:t>
            </a:r>
            <a:r>
              <a:rPr dirty="0" sz="750" spc="-25">
                <a:latin typeface="Arial MT"/>
                <a:cs typeface="Arial MT"/>
              </a:rPr>
              <a:t>se.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2729292" y="8576384"/>
            <a:ext cx="1637664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>
                <a:latin typeface="Arial MT"/>
                <a:cs typeface="Arial MT"/>
              </a:rPr>
              <a:t>Gabinete</a:t>
            </a:r>
            <a:r>
              <a:rPr dirty="0" sz="750" spc="75"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131313"/>
                </a:solidFill>
                <a:latin typeface="Arial MT"/>
                <a:cs typeface="Arial MT"/>
              </a:rPr>
              <a:t>do</a:t>
            </a:r>
            <a:r>
              <a:rPr dirty="0" sz="750" spc="150">
                <a:solidFill>
                  <a:srgbClr val="131313"/>
                </a:solidFill>
                <a:latin typeface="Arial MT"/>
                <a:cs typeface="Arial MT"/>
              </a:rPr>
              <a:t>  </a:t>
            </a:r>
            <a:r>
              <a:rPr dirty="0" sz="750">
                <a:latin typeface="Arial MT"/>
                <a:cs typeface="Arial MT"/>
              </a:rPr>
              <a:t>re</a:t>
            </a:r>
            <a:r>
              <a:rPr dirty="0" sz="750" spc="440">
                <a:latin typeface="Arial MT"/>
                <a:cs typeface="Arial MT"/>
              </a:rPr>
              <a:t> </a:t>
            </a:r>
            <a:r>
              <a:rPr dirty="0" sz="750" spc="-20">
                <a:solidFill>
                  <a:srgbClr val="161616"/>
                </a:solidFill>
                <a:latin typeface="Arial MT"/>
                <a:cs typeface="Arial MT"/>
              </a:rPr>
              <a:t>”to.</a:t>
            </a:r>
            <a:r>
              <a:rPr dirty="0" sz="750" spc="60">
                <a:solidFill>
                  <a:srgbClr val="161616"/>
                </a:solidFill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17</a:t>
            </a:r>
            <a:r>
              <a:rPr dirty="0" sz="750" spc="434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de</a:t>
            </a:r>
            <a:r>
              <a:rPr dirty="0" sz="750" spc="215"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janeiro,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4536094" y="8576384"/>
            <a:ext cx="79375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 spc="-50">
                <a:solidFill>
                  <a:srgbClr val="383838"/>
                </a:solidFill>
                <a:latin typeface="Arial MT"/>
                <a:cs typeface="Arial MT"/>
              </a:rPr>
              <a:t>4</a:t>
            </a:r>
            <a:endParaRPr sz="75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2025-09-04T19:19:03Z</dcterms:created>
  <dcterms:modified xsi:type="dcterms:W3CDTF">2025-09-04T19:19:03Z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2024-01-22T00:00:00Z</vt:filetime>
  </property>
  <property fmtid="{D5CDD505-2E9C-101B-9397-08002B2CF9AE}" pid="3" name="Creator">
    <vt:lpwstr>Scanner System</vt:lpwstr>
  </property>
  <property fmtid="{D5CDD505-2E9C-101B-9397-08002B2CF9AE}" pid="4" name="LastSaved">
    <vt:filetime>2025-09-04T00:00:00Z</vt:filetime>
  </property>
  <property fmtid="{D5CDD505-2E9C-101B-9397-08002B2CF9AE}" pid="5" name="Producer">
    <vt:lpwstr>Scanner System Image Conversion</vt:lpwstr>
  </property>
</Properties>
</file>