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8812"/>
            <a:ext cx="6244907" cy="2166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8500"/>
            <a:ext cx="5142865" cy="2579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26034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marL="2413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43434"/>
                </a:solidFill>
              </a:rPr>
              <a:t>Pãgina</a:t>
            </a:r>
            <a:r>
              <a:rPr dirty="0" sz="550" spc="150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4B4B4B"/>
                </a:solidFill>
              </a:rPr>
              <a:t>#</a:t>
            </a:fld>
            <a:r>
              <a:rPr dirty="0" sz="550" spc="35">
                <a:solidFill>
                  <a:srgbClr val="4B4B4B"/>
                </a:solidFill>
              </a:rPr>
              <a:t> </a:t>
            </a:r>
            <a:r>
              <a:rPr dirty="0" sz="550">
                <a:solidFill>
                  <a:srgbClr val="494949"/>
                </a:solidFill>
              </a:rPr>
              <a:t>de</a:t>
            </a:r>
            <a:r>
              <a:rPr dirty="0" sz="550" spc="100">
                <a:solidFill>
                  <a:srgbClr val="494949"/>
                </a:solidFill>
              </a:rPr>
              <a:t> </a:t>
            </a:r>
            <a:r>
              <a:rPr dirty="0" sz="550" spc="-50">
                <a:solidFill>
                  <a:srgbClr val="505050"/>
                </a:solidFill>
              </a:rPr>
              <a:t>3</a:t>
            </a:r>
            <a:endParaRPr sz="55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26034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marL="2413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43434"/>
                </a:solidFill>
              </a:rPr>
              <a:t>Pãgina</a:t>
            </a:r>
            <a:r>
              <a:rPr dirty="0" sz="550" spc="150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4B4B4B"/>
                </a:solidFill>
              </a:rPr>
              <a:t>#</a:t>
            </a:fld>
            <a:r>
              <a:rPr dirty="0" sz="550" spc="35">
                <a:solidFill>
                  <a:srgbClr val="4B4B4B"/>
                </a:solidFill>
              </a:rPr>
              <a:t> </a:t>
            </a:r>
            <a:r>
              <a:rPr dirty="0" sz="550">
                <a:solidFill>
                  <a:srgbClr val="494949"/>
                </a:solidFill>
              </a:rPr>
              <a:t>de</a:t>
            </a:r>
            <a:r>
              <a:rPr dirty="0" sz="550" spc="100">
                <a:solidFill>
                  <a:srgbClr val="494949"/>
                </a:solidFill>
              </a:rPr>
              <a:t> </a:t>
            </a:r>
            <a:r>
              <a:rPr dirty="0" sz="550" spc="-50">
                <a:solidFill>
                  <a:srgbClr val="505050"/>
                </a:solidFill>
              </a:rPr>
              <a:t>3</a:t>
            </a:r>
            <a:endParaRPr sz="55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26034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marL="2413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43434"/>
                </a:solidFill>
              </a:rPr>
              <a:t>Pãgina</a:t>
            </a:r>
            <a:r>
              <a:rPr dirty="0" sz="550" spc="150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4B4B4B"/>
                </a:solidFill>
              </a:rPr>
              <a:t>#</a:t>
            </a:fld>
            <a:r>
              <a:rPr dirty="0" sz="550" spc="35">
                <a:solidFill>
                  <a:srgbClr val="4B4B4B"/>
                </a:solidFill>
              </a:rPr>
              <a:t> </a:t>
            </a:r>
            <a:r>
              <a:rPr dirty="0" sz="550">
                <a:solidFill>
                  <a:srgbClr val="494949"/>
                </a:solidFill>
              </a:rPr>
              <a:t>de</a:t>
            </a:r>
            <a:r>
              <a:rPr dirty="0" sz="550" spc="100">
                <a:solidFill>
                  <a:srgbClr val="494949"/>
                </a:solidFill>
              </a:rPr>
              <a:t> </a:t>
            </a:r>
            <a:r>
              <a:rPr dirty="0" sz="550" spc="-50">
                <a:solidFill>
                  <a:srgbClr val="505050"/>
                </a:solidFill>
              </a:rPr>
              <a:t>3</a:t>
            </a:r>
            <a:endParaRPr sz="55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26034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marL="2413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43434"/>
                </a:solidFill>
              </a:rPr>
              <a:t>Pãgina</a:t>
            </a:r>
            <a:r>
              <a:rPr dirty="0" sz="550" spc="150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4B4B4B"/>
                </a:solidFill>
              </a:rPr>
              <a:t>#</a:t>
            </a:fld>
            <a:r>
              <a:rPr dirty="0" sz="550" spc="35">
                <a:solidFill>
                  <a:srgbClr val="4B4B4B"/>
                </a:solidFill>
              </a:rPr>
              <a:t> </a:t>
            </a:r>
            <a:r>
              <a:rPr dirty="0" sz="550">
                <a:solidFill>
                  <a:srgbClr val="494949"/>
                </a:solidFill>
              </a:rPr>
              <a:t>de</a:t>
            </a:r>
            <a:r>
              <a:rPr dirty="0" sz="550" spc="100">
                <a:solidFill>
                  <a:srgbClr val="494949"/>
                </a:solidFill>
              </a:rPr>
              <a:t> </a:t>
            </a:r>
            <a:r>
              <a:rPr dirty="0" sz="550" spc="-50">
                <a:solidFill>
                  <a:srgbClr val="505050"/>
                </a:solidFill>
              </a:rPr>
              <a:t>3</a:t>
            </a:r>
            <a:endParaRPr sz="55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26034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marL="2413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43434"/>
                </a:solidFill>
              </a:rPr>
              <a:t>Pãgina</a:t>
            </a:r>
            <a:r>
              <a:rPr dirty="0" sz="550" spc="150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4B4B4B"/>
                </a:solidFill>
              </a:rPr>
              <a:t>#</a:t>
            </a:fld>
            <a:r>
              <a:rPr dirty="0" sz="550" spc="35">
                <a:solidFill>
                  <a:srgbClr val="4B4B4B"/>
                </a:solidFill>
              </a:rPr>
              <a:t> </a:t>
            </a:r>
            <a:r>
              <a:rPr dirty="0" sz="550">
                <a:solidFill>
                  <a:srgbClr val="494949"/>
                </a:solidFill>
              </a:rPr>
              <a:t>de</a:t>
            </a:r>
            <a:r>
              <a:rPr dirty="0" sz="550" spc="100">
                <a:solidFill>
                  <a:srgbClr val="494949"/>
                </a:solidFill>
              </a:rPr>
              <a:t> </a:t>
            </a:r>
            <a:r>
              <a:rPr dirty="0" sz="550" spc="-50">
                <a:solidFill>
                  <a:srgbClr val="505050"/>
                </a:solidFill>
              </a:rPr>
              <a:t>3</a:t>
            </a:r>
            <a:endParaRPr sz="550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750"/>
            <a:ext cx="6612255" cy="165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3312"/>
            <a:ext cx="6612255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61951" y="9696783"/>
            <a:ext cx="311880" cy="1181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50" b="0" i="0">
                <a:solidFill>
                  <a:srgbClr val="383838"/>
                </a:solidFill>
                <a:latin typeface="Arial MT"/>
                <a:cs typeface="Arial MT"/>
              </a:defRPr>
            </a:lvl1pPr>
          </a:lstStyle>
          <a:p>
            <a:pPr marL="26034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18797" y="9700245"/>
            <a:ext cx="511936" cy="1155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F3F3F"/>
                </a:solidFill>
                <a:latin typeface="Arial MT"/>
                <a:cs typeface="Arial MT"/>
              </a:defRPr>
            </a:lvl1pPr>
          </a:lstStyle>
          <a:p>
            <a:pPr marL="2413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43434"/>
                </a:solidFill>
              </a:rPr>
              <a:t>Pãgina</a:t>
            </a:r>
            <a:r>
              <a:rPr dirty="0" sz="550" spc="150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4B4B4B"/>
                </a:solidFill>
              </a:rPr>
              <a:t>#</a:t>
            </a:fld>
            <a:r>
              <a:rPr dirty="0" sz="550" spc="35">
                <a:solidFill>
                  <a:srgbClr val="4B4B4B"/>
                </a:solidFill>
              </a:rPr>
              <a:t> </a:t>
            </a:r>
            <a:r>
              <a:rPr dirty="0" sz="550">
                <a:solidFill>
                  <a:srgbClr val="494949"/>
                </a:solidFill>
              </a:rPr>
              <a:t>de</a:t>
            </a:r>
            <a:r>
              <a:rPr dirty="0" sz="550" spc="100">
                <a:solidFill>
                  <a:srgbClr val="494949"/>
                </a:solidFill>
              </a:rPr>
              <a:t> </a:t>
            </a:r>
            <a:r>
              <a:rPr dirty="0" sz="550" spc="-50">
                <a:solidFill>
                  <a:srgbClr val="505050"/>
                </a:solidFill>
              </a:rPr>
              <a:t>3</a:t>
            </a:r>
            <a:endParaRPr sz="550"/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2900" y="157699"/>
            <a:ext cx="738378" cy="745070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92608" y="9686683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2189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7368" y="1065801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2189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242656" y="58911"/>
            <a:ext cx="3174365" cy="570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333333"/>
                </a:solidFill>
                <a:latin typeface="Arial"/>
                <a:cs typeface="Arial"/>
              </a:rPr>
              <a:t>PREFEITURA</a:t>
            </a:r>
            <a:r>
              <a:rPr dirty="0" sz="1200" spc="75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200" spc="6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313131"/>
                </a:solidFill>
                <a:latin typeface="Arial"/>
                <a:cs typeface="Arial"/>
              </a:rPr>
              <a:t>DE</a:t>
            </a:r>
            <a:r>
              <a:rPr dirty="0" sz="1200" spc="-1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5964" indent="2540">
              <a:lnSpc>
                <a:spcPct val="125600"/>
              </a:lnSpc>
              <a:spcBef>
                <a:spcPts val="440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Rua</a:t>
            </a:r>
            <a:r>
              <a:rPr dirty="0" sz="800" spc="9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Maria</a:t>
            </a:r>
            <a:r>
              <a:rPr dirty="0" sz="800" spc="1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Lourenço,</a:t>
            </a:r>
            <a:r>
              <a:rPr dirty="0" sz="800" spc="1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83838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Fazenda</a:t>
            </a:r>
            <a:r>
              <a:rPr dirty="0" sz="800" spc="4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2873381" y="9700245"/>
            <a:ext cx="296545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313131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2413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solidFill>
                  <a:srgbClr val="343434"/>
                </a:solidFill>
              </a:rPr>
              <a:t>Pãgina</a:t>
            </a:r>
            <a:r>
              <a:rPr dirty="0" sz="550" spc="150">
                <a:solidFill>
                  <a:srgbClr val="343434"/>
                </a:solidFill>
              </a:rPr>
              <a:t> </a:t>
            </a:r>
            <a:fld id="{81D60167-4931-47E6-BA6A-407CBD079E47}" type="slidenum">
              <a:rPr dirty="0" sz="550">
                <a:solidFill>
                  <a:srgbClr val="4B4B4B"/>
                </a:solidFill>
              </a:rPr>
              <a:t>1</a:t>
            </a:fld>
            <a:r>
              <a:rPr dirty="0" sz="550" spc="35">
                <a:solidFill>
                  <a:srgbClr val="4B4B4B"/>
                </a:solidFill>
              </a:rPr>
              <a:t> </a:t>
            </a:r>
            <a:r>
              <a:rPr dirty="0" sz="550">
                <a:solidFill>
                  <a:srgbClr val="494949"/>
                </a:solidFill>
              </a:rPr>
              <a:t>de</a:t>
            </a:r>
            <a:r>
              <a:rPr dirty="0" sz="550" spc="100">
                <a:solidFill>
                  <a:srgbClr val="494949"/>
                </a:solidFill>
              </a:rPr>
              <a:t> </a:t>
            </a:r>
            <a:r>
              <a:rPr dirty="0" sz="550" spc="-50">
                <a:solidFill>
                  <a:srgbClr val="505050"/>
                </a:solidFill>
              </a:rPr>
              <a:t>3</a:t>
            </a:r>
            <a:endParaRPr sz="550"/>
          </a:p>
        </p:txBody>
      </p:sp>
      <p:sp>
        <p:nvSpPr>
          <p:cNvPr id="6" name="object 6" descr=""/>
          <p:cNvSpPr txBox="1"/>
          <p:nvPr/>
        </p:nvSpPr>
        <p:spPr>
          <a:xfrm>
            <a:off x="5029724" y="1293078"/>
            <a:ext cx="189674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Decreto</a:t>
            </a:r>
            <a:r>
              <a:rPr dirty="0" sz="750" spc="1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N°</a:t>
            </a:r>
            <a:r>
              <a:rPr dirty="0" sz="750" spc="2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2539</a:t>
            </a:r>
            <a:r>
              <a:rPr dirty="0" sz="750" spc="7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dirty="0" sz="750" spc="6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23</a:t>
            </a:r>
            <a:r>
              <a:rPr dirty="0" sz="750" spc="210">
                <a:solidFill>
                  <a:srgbClr val="444444"/>
                </a:solidFill>
                <a:latin typeface="Arial MT"/>
                <a:cs typeface="Arial MT"/>
              </a:rPr>
              <a:t> 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750" spc="35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janeiro,</a:t>
            </a:r>
            <a:r>
              <a:rPr dirty="0" sz="750" spc="1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A3A3A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67376" y="1725544"/>
            <a:ext cx="2922270" cy="261620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3335" marR="5080" indent="-1270">
              <a:lnSpc>
                <a:spcPts val="900"/>
              </a:lnSpc>
              <a:spcBef>
                <a:spcPts val="180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Abre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crédito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suplementar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no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valor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total</a:t>
            </a:r>
            <a:r>
              <a:rPr dirty="0" sz="8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R$4.283.003,30,</a:t>
            </a:r>
            <a:r>
              <a:rPr dirty="0" sz="800" spc="-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13131"/>
                </a:solidFill>
                <a:latin typeface="Arial MT"/>
                <a:cs typeface="Arial MT"/>
              </a:rPr>
              <a:t>para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fins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que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se</a:t>
            </a:r>
            <a:r>
              <a:rPr dirty="0" sz="80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especifica</a:t>
            </a:r>
            <a:r>
              <a:rPr dirty="0" sz="800" spc="2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outras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68570" y="2489660"/>
            <a:ext cx="6477000" cy="9652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5975">
              <a:lnSpc>
                <a:spcPct val="148100"/>
              </a:lnSpc>
              <a:spcBef>
                <a:spcPts val="100"/>
              </a:spcBef>
            </a:pP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O</a:t>
            </a:r>
            <a:r>
              <a:rPr dirty="0" sz="800" spc="-35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84848"/>
                </a:solidFill>
                <a:latin typeface="Arial MT"/>
                <a:cs typeface="Arial MT"/>
              </a:rPr>
              <a:t>PREFEITO</a:t>
            </a:r>
            <a:r>
              <a:rPr dirty="0" sz="800" spc="3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MUNICIPAL,</a:t>
            </a:r>
            <a:r>
              <a:rPr dirty="0" sz="800" spc="6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no</a:t>
            </a:r>
            <a:r>
              <a:rPr dirty="0" sz="800" spc="-5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uso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suas</a:t>
            </a:r>
            <a:r>
              <a:rPr dirty="0" sz="800" spc="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atribuições</a:t>
            </a:r>
            <a:r>
              <a:rPr dirty="0" sz="80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legais,</a:t>
            </a:r>
            <a:r>
              <a:rPr dirty="0" sz="800" spc="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constitucionais</a:t>
            </a:r>
            <a:r>
              <a:rPr dirty="0" sz="800" spc="-3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4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acordo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com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84848"/>
                </a:solidFill>
                <a:latin typeface="Arial MT"/>
                <a:cs typeface="Arial MT"/>
              </a:rPr>
              <a:t>lhe</a:t>
            </a:r>
            <a:r>
              <a:rPr dirty="0" sz="800" spc="-15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confere</a:t>
            </a:r>
            <a:r>
              <a:rPr dirty="0" sz="800" spc="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o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art.</a:t>
            </a:r>
            <a:r>
              <a:rPr dirty="0" sz="800" spc="-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8º</a:t>
            </a:r>
            <a:r>
              <a:rPr dirty="0" sz="800" spc="15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LEI</a:t>
            </a:r>
            <a:r>
              <a:rPr dirty="0" sz="800" spc="-3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N°</a:t>
            </a:r>
            <a:r>
              <a:rPr dirty="0" sz="800" spc="-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823/2023</a:t>
            </a:r>
            <a:r>
              <a:rPr dirty="0" sz="80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datada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800" spc="-40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21/12/2023,</a:t>
            </a:r>
            <a:r>
              <a:rPr dirty="0" sz="800" spc="3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publicada</a:t>
            </a:r>
            <a:r>
              <a:rPr dirty="0" sz="800" spc="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em</a:t>
            </a:r>
            <a:r>
              <a:rPr dirty="0" sz="800" spc="1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21/12/2023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750">
                <a:solidFill>
                  <a:srgbClr val="464646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15">
                <a:solidFill>
                  <a:srgbClr val="464646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50">
                <a:solidFill>
                  <a:srgbClr val="383838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0">
                <a:solidFill>
                  <a:srgbClr val="383838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565656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45">
                <a:solidFill>
                  <a:srgbClr val="565656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D3D3D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25">
                <a:solidFill>
                  <a:srgbClr val="3D3D3D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50">
                <a:solidFill>
                  <a:srgbClr val="3F3F3F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0">
                <a:solidFill>
                  <a:srgbClr val="3F3F3F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50">
                <a:solidFill>
                  <a:srgbClr val="383838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494949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50" spc="500">
                <a:solidFill>
                  <a:srgbClr val="494949"/>
                </a:solidFill>
                <a:uFill>
                  <a:solidFill>
                    <a:srgbClr val="484B4F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750">
              <a:latin typeface="Arial MT"/>
              <a:cs typeface="Arial MT"/>
            </a:endParaRPr>
          </a:p>
          <a:p>
            <a:pPr marL="326390">
              <a:lnSpc>
                <a:spcPct val="100000"/>
              </a:lnSpc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1º</a:t>
            </a:r>
            <a:r>
              <a:rPr dirty="0" sz="800" spc="-30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-</a:t>
            </a:r>
            <a:r>
              <a:rPr dirty="0" sz="800" spc="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Fica</a:t>
            </a:r>
            <a:r>
              <a:rPr dirty="0" sz="800" spc="1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aberto</a:t>
            </a:r>
            <a:r>
              <a:rPr dirty="0" sz="800" spc="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80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suplementar</a:t>
            </a:r>
            <a:r>
              <a:rPr dirty="0" sz="800" spc="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seguintes</a:t>
            </a:r>
            <a:r>
              <a:rPr dirty="0" sz="80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20074" y="4202460"/>
            <a:ext cx="2696210" cy="36830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333333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Dotaçóes</a:t>
            </a:r>
            <a:r>
              <a:rPr dirty="0" u="sng" sz="800" spc="160">
                <a:solidFill>
                  <a:srgbClr val="333333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343434"/>
                </a:solidFill>
                <a:uFill>
                  <a:solidFill>
                    <a:srgbClr val="4F4F54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343434"/>
                </a:solidFill>
                <a:latin typeface="Arial"/>
                <a:cs typeface="Arial"/>
              </a:rPr>
              <a:t>PREFEITURA</a:t>
            </a:r>
            <a:r>
              <a:rPr dirty="0" sz="1000" spc="4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83838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441490" y="4514607"/>
            <a:ext cx="607695" cy="54673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40"/>
              </a:spcBef>
            </a:pPr>
            <a:r>
              <a:rPr dirty="0" sz="800" spc="-10" b="1">
                <a:solidFill>
                  <a:srgbClr val="282828"/>
                </a:solidFill>
                <a:latin typeface="Arial"/>
                <a:cs typeface="Arial"/>
              </a:rPr>
              <a:t>01.04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2.798</a:t>
            </a:r>
            <a:endParaRPr sz="80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241332" y="4507751"/>
            <a:ext cx="2754630" cy="562610"/>
          </a:xfrm>
          <a:prstGeom prst="rect">
            <a:avLst/>
          </a:prstGeom>
        </p:spPr>
        <p:txBody>
          <a:bodyPr wrap="square" lIns="0" tIns="7556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95"/>
              </a:spcBef>
            </a:pPr>
            <a:r>
              <a:rPr dirty="0" sz="800" spc="-10" b="1">
                <a:solidFill>
                  <a:srgbClr val="464646"/>
                </a:solidFill>
                <a:latin typeface="Arial"/>
                <a:cs typeface="Arial"/>
              </a:rPr>
              <a:t>Secretária</a:t>
            </a:r>
            <a:r>
              <a:rPr dirty="0" sz="800" spc="20" b="1">
                <a:solidFill>
                  <a:srgbClr val="464646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414141"/>
                </a:solidFill>
                <a:latin typeface="Arial"/>
                <a:cs typeface="Arial"/>
              </a:rPr>
              <a:t>Municipal</a:t>
            </a:r>
            <a:r>
              <a:rPr dirty="0" sz="800" spc="20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63636"/>
                </a:solidFill>
                <a:latin typeface="Arial"/>
                <a:cs typeface="Arial"/>
              </a:rPr>
              <a:t>de</a:t>
            </a:r>
            <a:r>
              <a:rPr dirty="0" sz="800" spc="-3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B2B2B"/>
                </a:solidFill>
                <a:latin typeface="Arial"/>
                <a:cs typeface="Arial"/>
              </a:rPr>
              <a:t>Governo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dirty="0" baseline="3472" sz="1200" spc="-15">
                <a:solidFill>
                  <a:srgbClr val="383838"/>
                </a:solidFill>
                <a:latin typeface="Arial MT"/>
                <a:cs typeface="Arial MT"/>
              </a:rPr>
              <a:t>Manutenção</a:t>
            </a:r>
            <a:r>
              <a:rPr dirty="0" baseline="3472" sz="1200" spc="82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63636"/>
                </a:solidFill>
                <a:latin typeface="Arial MT"/>
                <a:cs typeface="Arial MT"/>
              </a:rPr>
              <a:t>e </a:t>
            </a:r>
            <a:r>
              <a:rPr dirty="0" baseline="3472" sz="1200" spc="-15">
                <a:solidFill>
                  <a:srgbClr val="2A2A2A"/>
                </a:solidFill>
                <a:latin typeface="Arial MT"/>
                <a:cs typeface="Arial MT"/>
              </a:rPr>
              <a:t>Operacionaliza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cã</a:t>
            </a:r>
            <a:r>
              <a:rPr dirty="0" baseline="3472" sz="1200" spc="-15">
                <a:solidFill>
                  <a:srgbClr val="2A2A2A"/>
                </a:solidFill>
                <a:latin typeface="Arial MT"/>
                <a:cs typeface="Arial MT"/>
              </a:rPr>
              <a:t>o</a:t>
            </a:r>
            <a:r>
              <a:rPr dirty="0" baseline="3472" sz="1200" spc="-52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13131"/>
                </a:solidFill>
                <a:latin typeface="Arial MT"/>
                <a:cs typeface="Arial MT"/>
              </a:rPr>
              <a:t>das</a:t>
            </a:r>
            <a:r>
              <a:rPr dirty="0" baseline="3472" sz="12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F3F3F"/>
                </a:solidFill>
                <a:latin typeface="Arial MT"/>
                <a:cs typeface="Arial MT"/>
              </a:rPr>
              <a:t>Unidades</a:t>
            </a:r>
            <a:endParaRPr baseline="3472" sz="12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baseline="3472" sz="1200">
                <a:solidFill>
                  <a:srgbClr val="343434"/>
                </a:solidFill>
                <a:latin typeface="Arial MT"/>
                <a:cs typeface="Arial MT"/>
              </a:rPr>
              <a:t>DEMAIS</a:t>
            </a:r>
            <a:r>
              <a:rPr dirty="0" baseline="3472" sz="1200" spc="7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F3F3F"/>
                </a:solidFill>
                <a:latin typeface="Arial MT"/>
                <a:cs typeface="Arial MT"/>
              </a:rPr>
              <a:t>SERVI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C</a:t>
            </a:r>
            <a:r>
              <a:rPr dirty="0" baseline="3472" sz="1200" spc="-15">
                <a:solidFill>
                  <a:srgbClr val="3F3F3F"/>
                </a:solidFill>
                <a:latin typeface="Arial MT"/>
                <a:cs typeface="Arial MT"/>
              </a:rPr>
              <a:t>OS</a:t>
            </a:r>
            <a:r>
              <a:rPr dirty="0" baseline="3472" sz="1200" spc="-6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baseline="3472" sz="1200" spc="-44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33333"/>
                </a:solidFill>
                <a:latin typeface="Arial MT"/>
                <a:cs typeface="Arial MT"/>
              </a:rPr>
              <a:t>TERCEIROS</a:t>
            </a:r>
            <a:r>
              <a:rPr dirty="0" baseline="3472" sz="1200" spc="52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r>
              <a:rPr dirty="0" baseline="3472" sz="1200" spc="-7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F3F3F"/>
                </a:solidFill>
                <a:latin typeface="Arial MT"/>
                <a:cs typeface="Arial MT"/>
              </a:rPr>
              <a:t>PESSOA</a:t>
            </a:r>
            <a:r>
              <a:rPr dirty="0" baseline="3472" sz="1200" spc="67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D3D3D"/>
                </a:solidFill>
                <a:latin typeface="Arial MT"/>
                <a:cs typeface="Arial MT"/>
              </a:rPr>
              <a:t>JURÍDICA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4460661" y="4913808"/>
            <a:ext cx="17164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Outras</a:t>
            </a:r>
            <a:r>
              <a:rPr dirty="0" sz="80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Vinculacões</a:t>
            </a:r>
            <a:r>
              <a:rPr dirty="0" sz="80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666666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66666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transferências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6294740" y="4871145"/>
            <a:ext cx="617855" cy="53086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34"/>
              </a:spcBef>
            </a:pP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1.527.000,00</a:t>
            </a:r>
            <a:endParaRPr sz="800">
              <a:latin typeface="Arial MT"/>
              <a:cs typeface="Arial MT"/>
            </a:endParaRPr>
          </a:p>
          <a:p>
            <a:pPr marL="17780">
              <a:lnSpc>
                <a:spcPct val="100000"/>
              </a:lnSpc>
              <a:spcBef>
                <a:spcPts val="335"/>
              </a:spcBef>
            </a:pPr>
            <a:r>
              <a:rPr dirty="0" sz="800" spc="-10" b="1">
                <a:solidFill>
                  <a:srgbClr val="313131"/>
                </a:solidFill>
                <a:latin typeface="Arial"/>
                <a:cs typeface="Arial"/>
              </a:rPr>
              <a:t>1.527.000,00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1.527.000,00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967130" y="5024273"/>
            <a:ext cx="1497965" cy="377825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5"/>
              </a:spcBef>
            </a:pPr>
            <a:r>
              <a:rPr dirty="0" sz="800" b="1">
                <a:solidFill>
                  <a:srgbClr val="383838"/>
                </a:solidFill>
                <a:latin typeface="Arial"/>
                <a:cs typeface="Arial"/>
              </a:rPr>
              <a:t>Total</a:t>
            </a:r>
            <a:r>
              <a:rPr dirty="0" sz="800" spc="-2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D3D3D"/>
                </a:solidFill>
                <a:latin typeface="Arial"/>
                <a:cs typeface="Arial"/>
              </a:rPr>
              <a:t>do</a:t>
            </a:r>
            <a:r>
              <a:rPr dirty="0" sz="800" spc="-45" b="1">
                <a:solidFill>
                  <a:srgbClr val="3D3D3D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A3A3A"/>
                </a:solidFill>
                <a:latin typeface="Arial"/>
                <a:cs typeface="Arial"/>
              </a:rPr>
              <a:t>Projeto</a:t>
            </a:r>
            <a:r>
              <a:rPr dirty="0" sz="800" spc="-5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63636"/>
                </a:solidFill>
                <a:latin typeface="Arial"/>
                <a:cs typeface="Arial"/>
              </a:rPr>
              <a:t>/</a:t>
            </a:r>
            <a:r>
              <a:rPr dirty="0" sz="800" spc="-3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313131"/>
                </a:solidFill>
                <a:latin typeface="Arial"/>
                <a:cs typeface="Arial"/>
              </a:rPr>
              <a:t>Atividade</a:t>
            </a:r>
            <a:r>
              <a:rPr dirty="0" sz="800" spc="5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24242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Total</a:t>
            </a:r>
            <a:r>
              <a:rPr dirty="0" sz="80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da</a:t>
            </a:r>
            <a:r>
              <a:rPr dirty="0" sz="800" spc="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Unidade</a:t>
            </a:r>
            <a:r>
              <a:rPr dirty="0" sz="800" spc="37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421182" y="5434367"/>
          <a:ext cx="6584950" cy="113093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900"/>
                <a:gridCol w="3160395"/>
                <a:gridCol w="1925320"/>
                <a:gridCol w="697865"/>
              </a:tblGrid>
              <a:tr h="143510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01.18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885"/>
                        </a:lnSpc>
                      </a:pP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Secretãria</a:t>
                      </a:r>
                      <a:r>
                        <a:rPr dirty="0" sz="800" spc="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Segurança</a:t>
                      </a:r>
                      <a:r>
                        <a:rPr dirty="0" sz="800" spc="2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3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Ordem</a:t>
                      </a:r>
                      <a:r>
                        <a:rPr dirty="0" sz="800" spc="5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Pública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4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4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3.1.9.0.92.00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2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 spc="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PESSOAL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1.760.063,30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49860">
                <a:tc>
                  <a:txBody>
                    <a:bodyPr/>
                    <a:lstStyle/>
                    <a:p>
                      <a:pPr marL="33655">
                        <a:lnSpc>
                          <a:spcPts val="94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869"/>
                        </a:lnSpc>
                        <a:spcBef>
                          <a:spcPts val="215"/>
                        </a:spcBef>
                      </a:pPr>
                      <a:r>
                        <a:rPr dirty="0" baseline="3472" sz="12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52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52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6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7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7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ts val="94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Royalties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4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995.940,00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91135">
                <a:tc gridSpan="3">
                  <a:txBody>
                    <a:bodyPr/>
                    <a:lstStyle/>
                    <a:p>
                      <a:pPr marL="3556000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34343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2.756.003,30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36830"/>
                </a:tc>
              </a:tr>
              <a:tr h="168910">
                <a:tc gridSpan="3">
                  <a:txBody>
                    <a:bodyPr/>
                    <a:lstStyle/>
                    <a:p>
                      <a:pPr marL="35585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7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2.756.003,30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37795">
                <a:tc gridSpan="3">
                  <a:txBody>
                    <a:bodyPr/>
                    <a:lstStyle/>
                    <a:p>
                      <a:pPr algn="r" marR="434975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5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20" b="1">
                          <a:solidFill>
                            <a:srgbClr val="24242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F4F4F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869"/>
                        </a:lnSpc>
                        <a:spcBef>
                          <a:spcPts val="114"/>
                        </a:spcBef>
                      </a:pPr>
                      <a:r>
                        <a:rPr dirty="0" sz="800" spc="-1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4.283.003,30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773833" y="6619547"/>
            <a:ext cx="5984875" cy="290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9425" marR="5080" indent="-467359">
              <a:lnSpc>
                <a:spcPct val="108700"/>
              </a:lnSpc>
              <a:spcBef>
                <a:spcPts val="100"/>
              </a:spcBef>
            </a:pP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Artigo</a:t>
            </a:r>
            <a:r>
              <a:rPr dirty="0" sz="80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2º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-</a:t>
            </a:r>
            <a:r>
              <a:rPr dirty="0" sz="800" spc="-5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As</a:t>
            </a:r>
            <a:r>
              <a:rPr dirty="0" sz="800" spc="-4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despesas</a:t>
            </a:r>
            <a:r>
              <a:rPr dirty="0" sz="800" spc="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decorrentes</a:t>
            </a:r>
            <a:r>
              <a:rPr dirty="0" sz="800" spc="1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da</a:t>
            </a:r>
            <a:r>
              <a:rPr dirty="0" sz="800" spc="-4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abertura </a:t>
            </a:r>
            <a:r>
              <a:rPr dirty="0" sz="800">
                <a:solidFill>
                  <a:srgbClr val="595959"/>
                </a:solidFill>
                <a:latin typeface="Arial MT"/>
                <a:cs typeface="Arial MT"/>
              </a:rPr>
              <a:t>do</a:t>
            </a:r>
            <a:r>
              <a:rPr dirty="0" sz="800" spc="-4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presente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64646"/>
                </a:solidFill>
                <a:latin typeface="Arial MT"/>
                <a:cs typeface="Arial MT"/>
              </a:rPr>
              <a:t>crédito</a:t>
            </a:r>
            <a:r>
              <a:rPr dirty="0" sz="800" spc="-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suplementar,</a:t>
            </a:r>
            <a:r>
              <a:rPr dirty="0" sz="800" spc="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serão</a:t>
            </a:r>
            <a:r>
              <a:rPr dirty="0" sz="800" spc="-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cobertas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com</a:t>
            </a:r>
            <a:r>
              <a:rPr dirty="0" sz="800" spc="-4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recursos</a:t>
            </a:r>
            <a:r>
              <a:rPr dirty="0" sz="800" spc="-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de</a:t>
            </a:r>
            <a:r>
              <a:rPr dirty="0" sz="800" spc="-2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que</a:t>
            </a:r>
            <a:r>
              <a:rPr dirty="0" sz="800" spc="-3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trata</a:t>
            </a:r>
            <a:r>
              <a:rPr dirty="0" sz="80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80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Artigo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43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Arial MT"/>
                <a:cs typeface="Arial MT"/>
              </a:rPr>
              <a:t>parágrafo</a:t>
            </a:r>
            <a:r>
              <a:rPr dirty="0" sz="800" spc="2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1º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Lei</a:t>
            </a:r>
            <a:r>
              <a:rPr dirty="0" sz="800" spc="-5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Federal</a:t>
            </a:r>
            <a:r>
              <a:rPr dirty="0" sz="800" spc="-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800" spc="-5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4.320/64,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Inciso</a:t>
            </a:r>
            <a:r>
              <a:rPr dirty="0" sz="800" spc="-20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4F4F4F"/>
                </a:solidFill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653462" y="6982941"/>
            <a:ext cx="1650364" cy="377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4300"/>
              </a:lnSpc>
              <a:spcBef>
                <a:spcPts val="100"/>
              </a:spcBef>
            </a:pP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Inciso:</a:t>
            </a:r>
            <a:r>
              <a:rPr dirty="0" sz="800" spc="70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Il</a:t>
            </a:r>
            <a:r>
              <a:rPr dirty="0" sz="800" spc="1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-</a:t>
            </a:r>
            <a:r>
              <a:rPr dirty="0" sz="800" spc="-20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63636"/>
                </a:solidFill>
                <a:latin typeface="Arial MT"/>
                <a:cs typeface="Arial MT"/>
              </a:rPr>
              <a:t>Excesso</a:t>
            </a:r>
            <a:r>
              <a:rPr dirty="0" sz="80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Arrecadação: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III</a:t>
            </a:r>
            <a:r>
              <a:rPr dirty="0" sz="800" spc="-3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25252"/>
                </a:solidFill>
                <a:latin typeface="Arial MT"/>
                <a:cs typeface="Arial MT"/>
              </a:rPr>
              <a:t>-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Anulação</a:t>
            </a:r>
            <a:r>
              <a:rPr dirty="0" sz="80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Arial MT"/>
                <a:cs typeface="Arial MT"/>
              </a:rPr>
              <a:t>Dotação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317788" y="7349584"/>
            <a:ext cx="2698750" cy="36830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2A2A2A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10">
                <a:solidFill>
                  <a:srgbClr val="2A2A2A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313131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solidFill>
                  <a:srgbClr val="313131"/>
                </a:solidFill>
                <a:uFill>
                  <a:solidFill>
                    <a:srgbClr val="4B4B4F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383838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444444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424242"/>
                </a:solidFill>
                <a:latin typeface="Arial"/>
                <a:cs typeface="Arial"/>
              </a:rPr>
              <a:t>DE</a:t>
            </a:r>
            <a:r>
              <a:rPr dirty="0" sz="1000" spc="-20" b="1">
                <a:solidFill>
                  <a:srgbClr val="424242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F2F2F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821873" y="6980655"/>
            <a:ext cx="751205" cy="38227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540"/>
              </a:spcBef>
            </a:pP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R$4.283.003,30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$4.283.003,30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20" name="object 20" descr=""/>
          <p:cNvGraphicFramePr>
            <a:graphicFrameLocks noGrp="1"/>
          </p:cNvGraphicFramePr>
          <p:nvPr/>
        </p:nvGraphicFramePr>
        <p:xfrm>
          <a:off x="422440" y="7738145"/>
          <a:ext cx="6586855" cy="9664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805"/>
                <a:gridCol w="3079114"/>
                <a:gridCol w="2005330"/>
                <a:gridCol w="699770"/>
              </a:tblGrid>
              <a:tr h="151130">
                <a:tc>
                  <a:txBody>
                    <a:bodyPr/>
                    <a:lstStyle/>
                    <a:p>
                      <a:pPr marL="32384">
                        <a:lnSpc>
                          <a:spcPts val="955"/>
                        </a:lnSpc>
                      </a:pPr>
                      <a:r>
                        <a:rPr dirty="0" baseline="3472" sz="1200" spc="-1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0</a:t>
                      </a: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dirty="0" baseline="3472" sz="1200" spc="-1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.04</a:t>
                      </a:r>
                      <a:endParaRPr baseline="3472"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ts val="900"/>
                        </a:lnSpc>
                      </a:pP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2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2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3.3.9.0.14.00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DIÁRIAS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solidFill>
                            <a:srgbClr val="575757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1720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3.6.9.0.36.01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6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2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2476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6891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baseline="3472" sz="12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44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52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52">
                          <a:solidFill>
                            <a:srgbClr val="52525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44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2444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1.045.073,59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36525">
                <a:tc>
                  <a:txBody>
                    <a:bodyPr/>
                    <a:lstStyle/>
                    <a:p>
                      <a:pPr marL="32384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5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244475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ts val="869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26.805,25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21" name="object 21" descr=""/>
          <p:cNvSpPr txBox="1"/>
          <p:nvPr/>
        </p:nvSpPr>
        <p:spPr>
          <a:xfrm>
            <a:off x="3967130" y="8681063"/>
            <a:ext cx="1497965" cy="38671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0"/>
              </a:spcBef>
            </a:pPr>
            <a:r>
              <a:rPr dirty="0" sz="800" b="1">
                <a:solidFill>
                  <a:srgbClr val="363636"/>
                </a:solidFill>
                <a:latin typeface="Arial"/>
                <a:cs typeface="Arial"/>
              </a:rPr>
              <a:t>Total</a:t>
            </a:r>
            <a:r>
              <a:rPr dirty="0" sz="800" spc="-2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83838"/>
                </a:solidFill>
                <a:latin typeface="Arial"/>
                <a:cs typeface="Arial"/>
              </a:rPr>
              <a:t>do</a:t>
            </a:r>
            <a:r>
              <a:rPr dirty="0" sz="800" spc="-4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43434"/>
                </a:solidFill>
                <a:latin typeface="Arial"/>
                <a:cs typeface="Arial"/>
              </a:rPr>
              <a:t>Projeto</a:t>
            </a:r>
            <a:r>
              <a:rPr dirty="0" sz="800" spc="-5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B3B3B"/>
                </a:solidFill>
                <a:latin typeface="Arial"/>
                <a:cs typeface="Arial"/>
              </a:rPr>
              <a:t>/</a:t>
            </a:r>
            <a:r>
              <a:rPr dirty="0" sz="800" spc="-4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82828"/>
                </a:solidFill>
                <a:latin typeface="Arial"/>
                <a:cs typeface="Arial"/>
              </a:rPr>
              <a:t>Atividade</a:t>
            </a:r>
            <a:r>
              <a:rPr dirty="0" sz="800" spc="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800" spc="-25" b="1">
                <a:solidFill>
                  <a:srgbClr val="444444"/>
                </a:solidFill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Total</a:t>
            </a:r>
            <a:r>
              <a:rPr dirty="0" sz="80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Unidade</a:t>
            </a:r>
            <a:r>
              <a:rPr dirty="0" sz="800" spc="3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63636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6294740" y="8681063"/>
            <a:ext cx="612775" cy="386715"/>
          </a:xfrm>
          <a:prstGeom prst="rect">
            <a:avLst/>
          </a:prstGeom>
        </p:spPr>
        <p:txBody>
          <a:bodyPr wrap="square" lIns="0" tIns="71120" rIns="0" bIns="0" rtlCol="0" vert="horz">
            <a:spAutoFit/>
          </a:bodyPr>
          <a:lstStyle/>
          <a:p>
            <a:pPr marL="17780">
              <a:lnSpc>
                <a:spcPct val="100000"/>
              </a:lnSpc>
              <a:spcBef>
                <a:spcPts val="560"/>
              </a:spcBef>
            </a:pPr>
            <a:r>
              <a:rPr dirty="0" sz="800" spc="-10" b="1">
                <a:solidFill>
                  <a:srgbClr val="333333"/>
                </a:solidFill>
                <a:latin typeface="Arial"/>
                <a:cs typeface="Arial"/>
              </a:rPr>
              <a:t>1.111.878,84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1.111.878,84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442518" y="9021601"/>
            <a:ext cx="608965" cy="546735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0"/>
              </a:spcBef>
            </a:pPr>
            <a:r>
              <a:rPr dirty="0" sz="800" spc="-10" b="1">
                <a:solidFill>
                  <a:srgbClr val="282828"/>
                </a:solidFill>
                <a:latin typeface="Arial"/>
                <a:cs typeface="Arial"/>
              </a:rPr>
              <a:t>01.06</a:t>
            </a:r>
            <a:endParaRPr sz="800">
              <a:latin typeface="Arial"/>
              <a:cs typeface="Arial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2.802</a:t>
            </a:r>
            <a:endParaRPr sz="800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242424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1243214" y="9012459"/>
            <a:ext cx="2908300" cy="565150"/>
          </a:xfrm>
          <a:prstGeom prst="rect">
            <a:avLst/>
          </a:prstGeom>
        </p:spPr>
        <p:txBody>
          <a:bodyPr wrap="square" lIns="0" tIns="781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15"/>
              </a:spcBef>
            </a:pPr>
            <a:r>
              <a:rPr dirty="0" sz="800" spc="-10" b="1">
                <a:solidFill>
                  <a:srgbClr val="3B3B3B"/>
                </a:solidFill>
                <a:latin typeface="Arial"/>
                <a:cs typeface="Arial"/>
              </a:rPr>
              <a:t>Secretária</a:t>
            </a:r>
            <a:r>
              <a:rPr dirty="0" sz="800" spc="20" b="1">
                <a:solidFill>
                  <a:srgbClr val="3B3B3B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383838"/>
                </a:solidFill>
                <a:latin typeface="Arial"/>
                <a:cs typeface="Arial"/>
              </a:rPr>
              <a:t>Municipal</a:t>
            </a:r>
            <a:r>
              <a:rPr dirty="0" sz="800" spc="2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800" b="1">
                <a:solidFill>
                  <a:srgbClr val="343434"/>
                </a:solidFill>
                <a:latin typeface="Arial"/>
                <a:cs typeface="Arial"/>
              </a:rPr>
              <a:t>de</a:t>
            </a:r>
            <a:r>
              <a:rPr dirty="0" sz="800" spc="-30" b="1">
                <a:solidFill>
                  <a:srgbClr val="343434"/>
                </a:solidFill>
                <a:latin typeface="Arial"/>
                <a:cs typeface="Arial"/>
              </a:rPr>
              <a:t> </a:t>
            </a:r>
            <a:r>
              <a:rPr dirty="0" sz="800" spc="-10" b="1">
                <a:solidFill>
                  <a:srgbClr val="2F2F2F"/>
                </a:solidFill>
                <a:latin typeface="Arial"/>
                <a:cs typeface="Arial"/>
              </a:rPr>
              <a:t>Administração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35000"/>
              </a:lnSpc>
              <a:spcBef>
                <a:spcPts val="180"/>
              </a:spcBef>
            </a:pPr>
            <a:r>
              <a:rPr dirty="0" baseline="3472" sz="1200" spc="-15">
                <a:solidFill>
                  <a:srgbClr val="3B3B3B"/>
                </a:solidFill>
                <a:latin typeface="Arial MT"/>
                <a:cs typeface="Arial MT"/>
              </a:rPr>
              <a:t>Manutenção</a:t>
            </a:r>
            <a:r>
              <a:rPr dirty="0" baseline="3472" sz="1200" spc="82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44444"/>
                </a:solidFill>
                <a:latin typeface="Arial MT"/>
                <a:cs typeface="Arial MT"/>
              </a:rPr>
              <a:t>e</a:t>
            </a:r>
            <a:r>
              <a:rPr dirty="0" baseline="3472" sz="1200" spc="-7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baseline="3472" sz="1200" spc="-30">
                <a:solidFill>
                  <a:srgbClr val="333333"/>
                </a:solidFill>
                <a:latin typeface="Arial MT"/>
                <a:cs typeface="Arial MT"/>
              </a:rPr>
              <a:t>OPeracionaliza</a:t>
            </a:r>
            <a:r>
              <a:rPr dirty="0" sz="800" spc="-20">
                <a:solidFill>
                  <a:srgbClr val="333333"/>
                </a:solidFill>
                <a:latin typeface="Arial MT"/>
                <a:cs typeface="Arial MT"/>
              </a:rPr>
              <a:t>câ</a:t>
            </a:r>
            <a:r>
              <a:rPr dirty="0" baseline="3472" sz="1200" spc="-30">
                <a:solidFill>
                  <a:srgbClr val="333333"/>
                </a:solidFill>
                <a:latin typeface="Arial MT"/>
                <a:cs typeface="Arial MT"/>
              </a:rPr>
              <a:t>o</a:t>
            </a:r>
            <a:r>
              <a:rPr dirty="0" baseline="3472" sz="1200" spc="-52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43434"/>
                </a:solidFill>
                <a:latin typeface="Arial MT"/>
                <a:cs typeface="Arial MT"/>
              </a:rPr>
              <a:t>das</a:t>
            </a:r>
            <a:r>
              <a:rPr dirty="0" baseline="3472" sz="120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84848"/>
                </a:solidFill>
                <a:latin typeface="Arial MT"/>
                <a:cs typeface="Arial MT"/>
              </a:rPr>
              <a:t>Unidades</a:t>
            </a:r>
            <a:r>
              <a:rPr dirty="0" baseline="3472" sz="1200" spc="82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F2F2F"/>
                </a:solidFill>
                <a:latin typeface="Arial MT"/>
                <a:cs typeface="Arial MT"/>
              </a:rPr>
              <a:t>Arlministrativas </a:t>
            </a:r>
            <a:r>
              <a:rPr dirty="0" baseline="3472" sz="1200">
                <a:solidFill>
                  <a:srgbClr val="363636"/>
                </a:solidFill>
                <a:latin typeface="Arial MT"/>
                <a:cs typeface="Arial MT"/>
              </a:rPr>
              <a:t>DEMAIS</a:t>
            </a:r>
            <a:r>
              <a:rPr dirty="0" baseline="3472" sz="120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83838"/>
                </a:solidFill>
                <a:latin typeface="Arial MT"/>
                <a:cs typeface="Arial MT"/>
              </a:rPr>
              <a:t>SERVI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C</a:t>
            </a:r>
            <a:r>
              <a:rPr dirty="0" baseline="3472" sz="1200" spc="-15">
                <a:solidFill>
                  <a:srgbClr val="383838"/>
                </a:solidFill>
                <a:latin typeface="Arial MT"/>
                <a:cs typeface="Arial MT"/>
              </a:rPr>
              <a:t>OS</a:t>
            </a:r>
            <a:r>
              <a:rPr dirty="0" baseline="3472" sz="1200" spc="-52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F3F3F"/>
                </a:solidFill>
                <a:latin typeface="Arial MT"/>
                <a:cs typeface="Arial MT"/>
              </a:rPr>
              <a:t>DE</a:t>
            </a:r>
            <a:r>
              <a:rPr dirty="0" baseline="3472" sz="1200" spc="-37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2B2B2B"/>
                </a:solidFill>
                <a:latin typeface="Arial MT"/>
                <a:cs typeface="Arial MT"/>
              </a:rPr>
              <a:t>TERCEIROS</a:t>
            </a:r>
            <a:r>
              <a:rPr dirty="0" baseline="3472" sz="1200" spc="6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F3F3F"/>
                </a:solidFill>
                <a:latin typeface="Arial MT"/>
                <a:cs typeface="Arial MT"/>
              </a:rPr>
              <a:t>-</a:t>
            </a:r>
            <a:r>
              <a:rPr dirty="0" baseline="3472" sz="1200" spc="-67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solidFill>
                  <a:srgbClr val="3F3F3F"/>
                </a:solidFill>
                <a:latin typeface="Arial MT"/>
                <a:cs typeface="Arial MT"/>
              </a:rPr>
              <a:t>PESSOA</a:t>
            </a:r>
            <a:r>
              <a:rPr dirty="0" baseline="3472" sz="1200" spc="67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4F4F4F"/>
                </a:solidFill>
                <a:latin typeface="Arial MT"/>
                <a:cs typeface="Arial MT"/>
              </a:rPr>
              <a:t>JUr</a:t>
            </a:r>
            <a:r>
              <a:rPr dirty="0" baseline="3472" sz="1200" spc="442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baseline="3472" sz="1200" spc="-37">
                <a:solidFill>
                  <a:srgbClr val="444444"/>
                </a:solidFill>
                <a:latin typeface="Arial MT"/>
                <a:cs typeface="Arial MT"/>
              </a:rPr>
              <a:t>OUA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4462658" y="9427149"/>
            <a:ext cx="1701164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Recursos</a:t>
            </a:r>
            <a:r>
              <a:rPr dirty="0" sz="750" spc="15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não</a:t>
            </a:r>
            <a:r>
              <a:rPr dirty="0" sz="750" spc="16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Vinculados</a:t>
            </a:r>
            <a:r>
              <a:rPr dirty="0" sz="750" spc="20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750" spc="10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Imposto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384239" y="9427149"/>
            <a:ext cx="52641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3D3D3D"/>
                </a:solidFill>
                <a:latin typeface="Arial MT"/>
                <a:cs typeface="Arial MT"/>
              </a:rPr>
              <a:t>898.003,30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0613" y="153162"/>
            <a:ext cx="733805" cy="733805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77368" y="9686544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2192">
            <a:solidFill>
              <a:srgbClr val="4F545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68224" y="1069848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12192">
            <a:solidFill>
              <a:srgbClr val="424242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190078" y="102361"/>
            <a:ext cx="3174365" cy="570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363636"/>
                </a:solidFill>
                <a:latin typeface="Arial"/>
                <a:cs typeface="Arial"/>
              </a:rPr>
              <a:t>PREFEITURA</a:t>
            </a:r>
            <a:r>
              <a:rPr dirty="0" sz="1200" spc="90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1200" spc="5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525252"/>
                </a:solidFill>
                <a:latin typeface="Arial"/>
                <a:cs typeface="Arial"/>
              </a:rPr>
              <a:t>DE</a:t>
            </a:r>
            <a:r>
              <a:rPr dirty="0" sz="1200" spc="-30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4695">
              <a:lnSpc>
                <a:spcPct val="123800"/>
              </a:lnSpc>
              <a:spcBef>
                <a:spcPts val="475"/>
              </a:spcBef>
            </a:pP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Rua</a:t>
            </a:r>
            <a:r>
              <a:rPr dirty="0" sz="800" spc="8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Maria</a:t>
            </a:r>
            <a:r>
              <a:rPr dirty="0" sz="800" spc="10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24242"/>
                </a:solidFill>
                <a:latin typeface="Arial MT"/>
                <a:cs typeface="Arial MT"/>
              </a:rPr>
              <a:t>Lourenço,</a:t>
            </a:r>
            <a:r>
              <a:rPr dirty="0" sz="800" spc="114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Fazenda</a:t>
            </a:r>
            <a:r>
              <a:rPr dirty="0" sz="800" spc="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13131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61951" y="9702398"/>
            <a:ext cx="296545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solidFill>
                  <a:srgbClr val="343434"/>
                </a:solidFill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>
                <a:solidFill>
                  <a:srgbClr val="383838"/>
                </a:solidFill>
              </a:rPr>
              <a:t>Pàgina</a:t>
            </a:r>
            <a:r>
              <a:rPr dirty="0" spc="20">
                <a:solidFill>
                  <a:srgbClr val="383838"/>
                </a:solidFill>
              </a:rPr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2</a:t>
            </a:fld>
            <a:r>
              <a:rPr dirty="0" spc="-15">
                <a:solidFill>
                  <a:srgbClr val="3B3B3B"/>
                </a:solidFill>
              </a:rPr>
              <a:t> </a:t>
            </a:r>
            <a:r>
              <a:rPr dirty="0">
                <a:solidFill>
                  <a:srgbClr val="3D3D3D"/>
                </a:solidFill>
              </a:rPr>
              <a:t>de</a:t>
            </a:r>
            <a:r>
              <a:rPr dirty="0" spc="-10">
                <a:solidFill>
                  <a:srgbClr val="3D3D3D"/>
                </a:solidFill>
              </a:rPr>
              <a:t> </a:t>
            </a:r>
            <a:r>
              <a:rPr dirty="0" spc="-50">
                <a:solidFill>
                  <a:srgbClr val="383838"/>
                </a:solidFill>
              </a:rPr>
              <a:t>3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311420" y="1866391"/>
            <a:ext cx="2697480" cy="368935"/>
          </a:xfrm>
          <a:prstGeom prst="rect">
            <a:avLst/>
          </a:prstGeom>
        </p:spPr>
        <p:txBody>
          <a:bodyPr wrap="square" lIns="0" tIns="450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5"/>
              </a:spcBef>
            </a:pPr>
            <a:r>
              <a:rPr dirty="0" u="sng" sz="750" spc="20">
                <a:solidFill>
                  <a:srgbClr val="18181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Dotaçües</a:t>
            </a:r>
            <a:r>
              <a:rPr dirty="0" u="sng" sz="750" spc="295">
                <a:solidFill>
                  <a:srgbClr val="181818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363636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62230">
              <a:lnSpc>
                <a:spcPct val="100000"/>
              </a:lnSpc>
              <a:spcBef>
                <a:spcPts val="345"/>
              </a:spcBef>
            </a:pPr>
            <a:r>
              <a:rPr dirty="0" sz="1000">
                <a:solidFill>
                  <a:srgbClr val="363636"/>
                </a:solidFill>
                <a:latin typeface="Arial MT"/>
                <a:cs typeface="Arial MT"/>
              </a:rPr>
              <a:t>PREFEITURA</a:t>
            </a:r>
            <a:r>
              <a:rPr dirty="0" sz="1000" spc="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000" spc="-10" b="1">
                <a:solidFill>
                  <a:srgbClr val="3F3F3F"/>
                </a:solidFill>
                <a:latin typeface="Arial"/>
                <a:cs typeface="Arial"/>
              </a:rPr>
              <a:t>MUNICIPAL</a:t>
            </a:r>
            <a:r>
              <a:rPr dirty="0" sz="1000" spc="4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414141"/>
                </a:solidFill>
                <a:latin typeface="Arial"/>
                <a:cs typeface="Arial"/>
              </a:rPr>
              <a:t>DE</a:t>
            </a:r>
            <a:r>
              <a:rPr dirty="0" sz="1000" spc="-55" b="1">
                <a:solidFill>
                  <a:srgbClr val="414141"/>
                </a:solidFill>
                <a:latin typeface="Arial"/>
                <a:cs typeface="Arial"/>
              </a:rPr>
              <a:t> </a:t>
            </a:r>
            <a:r>
              <a:rPr dirty="0" sz="1000" spc="-10">
                <a:solidFill>
                  <a:srgbClr val="313131"/>
                </a:solidFill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11010" y="2255746"/>
          <a:ext cx="6588759" cy="5756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805"/>
                <a:gridCol w="5091430"/>
                <a:gridCol w="694690"/>
              </a:tblGrid>
              <a:tr h="145415">
                <a:tc>
                  <a:txBody>
                    <a:bodyPr/>
                    <a:lstStyle/>
                    <a:p>
                      <a:pPr marL="368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01.06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2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9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Administração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2.802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3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6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Black"/>
                          <a:cs typeface="Arial Black"/>
                        </a:rPr>
                        <a:t>898.003,30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1115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6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898.003,30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</a:tr>
              <a:tr h="16637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01.08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6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6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4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pavimentaCão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245"/>
                        </a:spcBef>
                        <a:tabLst>
                          <a:tab pos="3330575" algn="l"/>
                        </a:tabLst>
                      </a:pPr>
                      <a:r>
                        <a:rPr dirty="0" baseline="3472" sz="12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472" sz="1200" spc="-3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75">
                          <a:solidFill>
                            <a:srgbClr val="6B6B6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INSTAL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AC</a:t>
                      </a:r>
                      <a:r>
                        <a:rPr dirty="0" baseline="3472" sz="12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472" sz="12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Royalties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50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1.000.000,00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9209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7815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8484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5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1.000.000,00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59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50" spc="-4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50" spc="18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209"/>
                        </a:spcBef>
                      </a:pPr>
                      <a:r>
                        <a:rPr dirty="0" sz="800" spc="-5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1.000.000,00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6669"/>
                </a:tc>
              </a:tr>
              <a:tr h="16065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 marL="11430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00" spc="-10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15" b="1">
                          <a:solidFill>
                            <a:srgbClr val="46464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50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2.037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Ilumiñaçáo</a:t>
                      </a:r>
                      <a:r>
                        <a:rPr dirty="0" sz="80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20"/>
                        </a:spcBef>
                        <a:tabLst>
                          <a:tab pos="3331845" algn="l"/>
                        </a:tabLst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2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3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COSIP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0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200.000.00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0480"/>
                </a:tc>
              </a:tr>
              <a:tr h="1854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59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1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7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0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200.000,00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6319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2.039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solidFill>
                            <a:srgbClr val="64646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Limpeza</a:t>
                      </a:r>
                      <a:r>
                        <a:rPr dirty="0" sz="8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Púlica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26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75"/>
                        </a:spcBef>
                        <a:tabLst>
                          <a:tab pos="3328670" algn="l"/>
                        </a:tabLst>
                      </a:pPr>
                      <a:r>
                        <a:rPr dirty="0" baseline="3472" sz="12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baseline="3472" sz="1200" spc="2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37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492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200.000,00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3048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59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2D2D2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2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14141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200.000,00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4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7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0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400.000,00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5400"/>
                </a:tc>
              </a:tr>
              <a:tr h="16129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50"/>
                        </a:spcBef>
                      </a:pP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Segurança</a:t>
                      </a:r>
                      <a:r>
                        <a:rPr dirty="0" sz="800" spc="1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3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Ordem</a:t>
                      </a:r>
                      <a:r>
                        <a:rPr dirty="0" sz="800" spc="8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Pública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5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6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84"/>
                        </a:spcBef>
                        <a:tabLst>
                          <a:tab pos="3329304" algn="l"/>
                        </a:tabLst>
                      </a:pPr>
                      <a:r>
                        <a:rPr dirty="0" baseline="3472" sz="1200" spc="-1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37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52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-2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37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baseline="3472" sz="12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baseline="3472" sz="1200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6194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20.000,00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6670"/>
                </a:tc>
              </a:tr>
              <a:tr h="16891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329304" algn="l"/>
                        </a:tabLst>
                      </a:pPr>
                      <a:r>
                        <a:rPr dirty="0" baseline="3472" sz="120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472" sz="1200" spc="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67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22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44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6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52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baseline="3472" sz="120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baseline="3472" sz="1200" spc="-7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120.000,00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565656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Black"/>
                          <a:cs typeface="Arial Black"/>
                        </a:rPr>
                        <a:t>140.000,00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790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7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>
                  <a:txBody>
                    <a:bodyPr/>
                    <a:lstStyle/>
                    <a:p>
                      <a:pPr algn="r" marR="3429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140.000,00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6510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01.35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800" spc="1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6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6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800" spc="9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2.018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3472" sz="12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baseline="3472" sz="12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O, </a:t>
                      </a:r>
                      <a:r>
                        <a:rPr dirty="0" baseline="3472" sz="120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ADMINISTR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ACA</a:t>
                      </a:r>
                      <a:r>
                        <a:rPr dirty="0" baseline="3472" sz="1200" spc="-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7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baseline="3472" sz="120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CÂ</a:t>
                      </a:r>
                      <a:r>
                        <a:rPr dirty="0" baseline="3472" sz="1200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3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SUBSECRETARIA</a:t>
                      </a:r>
                      <a:r>
                        <a:rPr dirty="0" baseline="3472" sz="1200" spc="21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7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baseline="3472" sz="1200" spc="157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CIVIL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04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8670" algn="l"/>
                        </a:tabLst>
                      </a:pPr>
                      <a:r>
                        <a:rPr dirty="0" baseline="3472" sz="1200" spc="-1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472" sz="1200" spc="82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472" sz="1200" spc="-1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472" sz="1200" spc="-44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37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472" sz="1200" spc="22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472" sz="1200" spc="-44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472" sz="1200" spc="60">
                          <a:solidFill>
                            <a:srgbClr val="4B4B4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baseline="3472" sz="120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472" sz="12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472" sz="1200" spc="-22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-67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baseline="3472" sz="1200" spc="3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472" sz="1200" spc="3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415.121,16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Projeto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4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B4B4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 b="1">
                          <a:solidFill>
                            <a:srgbClr val="3F3F3F"/>
                          </a:solidFill>
                          <a:latin typeface="Arial"/>
                          <a:cs typeface="Arial"/>
                        </a:rPr>
                        <a:t>415.121,16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4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800" spc="37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415.121,16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70180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01.90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00" spc="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30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Contigência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9.999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00" spc="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Contiqência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9.9.9.9.99.99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8670" algn="l"/>
                        </a:tabLst>
                      </a:pPr>
                      <a:r>
                        <a:rPr dirty="0" sz="800" spc="-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RESERVA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CONTINGÊNCIA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318.000,00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00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solidFill>
                            <a:srgbClr val="3A3A3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45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0" b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 b="1">
                          <a:solidFill>
                            <a:srgbClr val="2F2F2F"/>
                          </a:solidFill>
                          <a:latin typeface="Arial"/>
                          <a:cs typeface="Arial"/>
                        </a:rPr>
                        <a:t>318.000,00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</a:tr>
              <a:tr h="1841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3337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50" spc="-114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3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4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55">
                          <a:solidFill>
                            <a:srgbClr val="3B3B3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55">
                          <a:solidFill>
                            <a:srgbClr val="24242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414141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4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50" spc="-35">
                          <a:solidFill>
                            <a:srgbClr val="2F2F2F"/>
                          </a:solidFill>
                          <a:latin typeface="Arial Black"/>
                          <a:cs typeface="Arial Black"/>
                        </a:rPr>
                        <a:t>318.000,00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4"/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8784">
                        <a:lnSpc>
                          <a:spcPts val="930"/>
                        </a:lnSpc>
                        <a:spcBef>
                          <a:spcPts val="25"/>
                        </a:spcBef>
                      </a:pP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850" spc="-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30"/>
                        </a:lnSpc>
                        <a:spcBef>
                          <a:spcPts val="25"/>
                        </a:spcBef>
                      </a:pPr>
                      <a:r>
                        <a:rPr dirty="0" sz="850" spc="-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4.283.003,30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17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42616" y="1679837"/>
            <a:ext cx="2105406" cy="144671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7472" y="155413"/>
            <a:ext cx="738378" cy="735928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92608" y="9683635"/>
            <a:ext cx="6669405" cy="0"/>
          </a:xfrm>
          <a:custGeom>
            <a:avLst/>
            <a:gdLst/>
            <a:ahLst/>
            <a:cxnLst/>
            <a:rect l="l" t="t" r="r" b="b"/>
            <a:pathLst>
              <a:path w="6669405" h="0">
                <a:moveTo>
                  <a:pt x="0" y="0"/>
                </a:moveTo>
                <a:lnTo>
                  <a:pt x="6669024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83463" y="1071895"/>
            <a:ext cx="6666230" cy="0"/>
          </a:xfrm>
          <a:custGeom>
            <a:avLst/>
            <a:gdLst/>
            <a:ahLst/>
            <a:cxnLst/>
            <a:rect l="l" t="t" r="r" b="b"/>
            <a:pathLst>
              <a:path w="6666230" h="0">
                <a:moveTo>
                  <a:pt x="0" y="0"/>
                </a:moveTo>
                <a:lnTo>
                  <a:pt x="6665976" y="0"/>
                </a:lnTo>
              </a:path>
            </a:pathLst>
          </a:custGeom>
          <a:ln w="18283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97571" y="96495"/>
            <a:ext cx="3172460" cy="5822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0" spc="-60">
                <a:solidFill>
                  <a:srgbClr val="383838"/>
                </a:solidFill>
                <a:latin typeface="Arial MT"/>
                <a:cs typeface="Arial MT"/>
              </a:rPr>
              <a:t>PREFEITURA</a:t>
            </a:r>
            <a:r>
              <a:rPr dirty="0" sz="1300" spc="-3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300" spc="-50">
                <a:solidFill>
                  <a:srgbClr val="2D2D2D"/>
                </a:solidFill>
                <a:latin typeface="Arial MT"/>
                <a:cs typeface="Arial MT"/>
              </a:rPr>
              <a:t>MUNICIPAL</a:t>
            </a:r>
            <a:r>
              <a:rPr dirty="0" sz="13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300" spc="-65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1300" spc="-2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1300" spc="-70">
                <a:solidFill>
                  <a:srgbClr val="2A2A2A"/>
                </a:solidFill>
                <a:latin typeface="Arial MT"/>
                <a:cs typeface="Arial MT"/>
              </a:rPr>
              <a:t>SEROPEDICA</a:t>
            </a:r>
            <a:endParaRPr sz="1300">
              <a:latin typeface="Arial MT"/>
              <a:cs typeface="Arial MT"/>
            </a:endParaRPr>
          </a:p>
          <a:p>
            <a:pPr marL="13970" marR="2000885">
              <a:lnSpc>
                <a:spcPct val="116399"/>
              </a:lnSpc>
              <a:spcBef>
                <a:spcPts val="450"/>
              </a:spcBef>
            </a:pPr>
            <a:r>
              <a:rPr dirty="0" sz="850" spc="-10">
                <a:solidFill>
                  <a:srgbClr val="3D3D3D"/>
                </a:solidFill>
                <a:latin typeface="Arial MT"/>
                <a:cs typeface="Arial MT"/>
              </a:rPr>
              <a:t>Rua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D3D3D"/>
                </a:solidFill>
                <a:latin typeface="Arial MT"/>
                <a:cs typeface="Arial MT"/>
              </a:rPr>
              <a:t>Maria</a:t>
            </a:r>
            <a:r>
              <a:rPr dirty="0" sz="85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A3A3A"/>
                </a:solidFill>
                <a:latin typeface="Arial MT"/>
                <a:cs typeface="Arial MT"/>
              </a:rPr>
              <a:t>Lourenşo,</a:t>
            </a:r>
            <a:r>
              <a:rPr dirty="0" sz="850" spc="-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F3F3F"/>
                </a:solidFill>
                <a:latin typeface="Arial MT"/>
                <a:cs typeface="Arial MT"/>
              </a:rPr>
              <a:t>18 Fazenda</a:t>
            </a:r>
            <a:r>
              <a:rPr dirty="0" sz="85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383838"/>
                </a:solidFill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4445" rIns="0" bIns="0" rtlCol="0" vert="horz">
            <a:spAutoFit/>
          </a:bodyPr>
          <a:lstStyle/>
          <a:p>
            <a:pPr marL="26034">
              <a:lnSpc>
                <a:spcPct val="100000"/>
              </a:lnSpc>
              <a:spcBef>
                <a:spcPts val="35"/>
              </a:spcBef>
            </a:pPr>
            <a:r>
              <a:rPr dirty="0" spc="-35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28575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</a:t>
            </a:r>
            <a:r>
              <a:rPr dirty="0" spc="15"/>
              <a:t> </a:t>
            </a:r>
            <a:fld id="{81D60167-4931-47E6-BA6A-407CBD079E47}" type="slidenum">
              <a:rPr dirty="0">
                <a:solidFill>
                  <a:srgbClr val="2F2F2F"/>
                </a:solidFill>
              </a:rPr>
              <a:t>3</a:t>
            </a:fld>
            <a:r>
              <a:rPr dirty="0" spc="-15">
                <a:solidFill>
                  <a:srgbClr val="2F2F2F"/>
                </a:solidFill>
              </a:rPr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50">
                <a:solidFill>
                  <a:srgbClr val="4B4B4B"/>
                </a:solidFill>
              </a:rPr>
              <a:t>3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661819" y="1138172"/>
            <a:ext cx="4718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Artigo</a:t>
            </a:r>
            <a:r>
              <a:rPr dirty="0" sz="800" spc="-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3º</a:t>
            </a:r>
            <a:r>
              <a:rPr dirty="0" sz="800" spc="-6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494949"/>
                </a:solidFill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66330" y="1138172"/>
            <a:ext cx="34512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solidFill>
                  <a:srgbClr val="383838"/>
                </a:solidFill>
                <a:latin typeface="Arial MT"/>
                <a:cs typeface="Arial MT"/>
              </a:rPr>
              <a:t>Revogadas</a:t>
            </a:r>
            <a:r>
              <a:rPr dirty="0" sz="800" spc="4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B4B4B"/>
                </a:solidFill>
                <a:latin typeface="Arial MT"/>
                <a:cs typeface="Arial MT"/>
              </a:rPr>
              <a:t>as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disposições</a:t>
            </a:r>
            <a:r>
              <a:rPr dirty="0" sz="800" spc="8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em </a:t>
            </a:r>
            <a:r>
              <a:rPr dirty="0" sz="800" spc="-10">
                <a:solidFill>
                  <a:srgbClr val="383838"/>
                </a:solidFill>
                <a:latin typeface="Arial MT"/>
                <a:cs typeface="Arial MT"/>
              </a:rPr>
              <a:t>contrário.</a:t>
            </a:r>
            <a:r>
              <a:rPr dirty="0" sz="800" spc="3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Publique-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se,</a:t>
            </a:r>
            <a:r>
              <a:rPr dirty="0" sz="800" spc="7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Arial MT"/>
                <a:cs typeface="Arial MT"/>
              </a:rPr>
              <a:t>afixe-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se</a:t>
            </a:r>
            <a:r>
              <a:rPr dirty="0" sz="80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B3B3B"/>
                </a:solidFill>
                <a:latin typeface="Arial MT"/>
                <a:cs typeface="Arial MT"/>
              </a:rPr>
              <a:t>e</a:t>
            </a:r>
            <a:r>
              <a:rPr dirty="0" sz="800" spc="-3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cumpra-</a:t>
            </a:r>
            <a:r>
              <a:rPr dirty="0" sz="800" spc="-25">
                <a:solidFill>
                  <a:srgbClr val="3A3A3A"/>
                </a:solidFill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2025-09-04T19:12:47Z</dcterms:created>
  <dcterms:modified xsi:type="dcterms:W3CDTF">2025-09-04T19:12:47Z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