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54694" y="9557270"/>
            <a:ext cx="481838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82828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0050" y="404622"/>
            <a:ext cx="710945" cy="6972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56615" y="9534144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35279" y="1272540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5240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63230" y="298957"/>
            <a:ext cx="3051810" cy="549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200" spc="-3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84848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 marR="1929130">
              <a:lnSpc>
                <a:spcPct val="128000"/>
              </a:lnSpc>
              <a:spcBef>
                <a:spcPts val="375"/>
              </a:spcBef>
            </a:pP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Maria</a:t>
            </a:r>
            <a:r>
              <a:rPr dirty="0" sz="750" spc="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Fazenda</a:t>
            </a:r>
            <a:r>
              <a:rPr dirty="0" sz="750" spc="1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839375" y="9554984"/>
            <a:ext cx="28448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13131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262626"/>
                </a:solidFill>
              </a:rPr>
              <a:t>Página</a:t>
            </a:r>
            <a:r>
              <a:rPr dirty="0" spc="70">
                <a:solidFill>
                  <a:srgbClr val="26262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1</a:t>
            </a:fld>
            <a:r>
              <a:rPr dirty="0" spc="25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44444"/>
                </a:solidFill>
              </a:rPr>
              <a:t>de</a:t>
            </a:r>
            <a:r>
              <a:rPr dirty="0" spc="65">
                <a:solidFill>
                  <a:srgbClr val="444444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08566" y="1492250"/>
            <a:ext cx="18237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Decreto</a:t>
            </a:r>
            <a:r>
              <a:rPr dirty="0" sz="75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N°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2540</a:t>
            </a:r>
            <a:r>
              <a:rPr dirty="0" sz="7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24</a:t>
            </a:r>
            <a:r>
              <a:rPr dirty="0" sz="750" spc="4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2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janeiro,</a:t>
            </a:r>
            <a:r>
              <a:rPr dirty="0" sz="750" spc="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86332" y="1910588"/>
            <a:ext cx="2809875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880"/>
              </a:lnSpc>
              <a:spcBef>
                <a:spcPts val="145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Abre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75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750" spc="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75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valor</a:t>
            </a:r>
            <a:r>
              <a:rPr dirty="0" sz="75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75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R$1.177.387,48,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fins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750" spc="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especifica</a:t>
            </a:r>
            <a:r>
              <a:rPr dirty="0" sz="750" spc="7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outras</a:t>
            </a:r>
            <a:r>
              <a:rPr dirty="0" sz="750" spc="8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8006" y="2637535"/>
            <a:ext cx="6229985" cy="919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88670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PREFEITO</a:t>
            </a:r>
            <a:r>
              <a:rPr dirty="0" sz="750" spc="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MUNICIPAL,</a:t>
            </a:r>
            <a:r>
              <a:rPr dirty="0" sz="750" spc="1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suas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atribuições</a:t>
            </a:r>
            <a:r>
              <a:rPr dirty="0" sz="750" spc="8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legais,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constitucionais</a:t>
            </a:r>
            <a:r>
              <a:rPr dirty="0" sz="7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7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750" spc="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lhe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confere</a:t>
            </a:r>
            <a:r>
              <a:rPr dirty="0" sz="75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art.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8º</a:t>
            </a:r>
            <a:r>
              <a:rPr dirty="0" sz="750" spc="2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LEI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823/2023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datada</a:t>
            </a:r>
            <a:r>
              <a:rPr dirty="0" sz="750" spc="7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21/12/2023,</a:t>
            </a:r>
            <a:r>
              <a:rPr dirty="0" sz="750" spc="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750" spc="2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1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3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1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50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6464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0">
                <a:solidFill>
                  <a:srgbClr val="46464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D3D3D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750" spc="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8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aberto</a:t>
            </a:r>
            <a:r>
              <a:rPr dirty="0" sz="75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seguintes</a:t>
            </a:r>
            <a:r>
              <a:rPr dirty="0" sz="75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0000" y="4271745"/>
            <a:ext cx="2594610" cy="3581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295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950" spc="1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94949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9935" y="4573777"/>
            <a:ext cx="587375" cy="51943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01.06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2.802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3.3.9.0.92.00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69254" y="4573777"/>
            <a:ext cx="2799080" cy="51943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Secretária</a:t>
            </a:r>
            <a:r>
              <a:rPr dirty="0" sz="750" spc="2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750" spc="1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750" spc="1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Administração</a:t>
            </a:r>
            <a:endParaRPr sz="750">
              <a:latin typeface="Arial MT"/>
              <a:cs typeface="Arial MT"/>
            </a:endParaRPr>
          </a:p>
          <a:p>
            <a:pPr marL="12700" marR="5080">
              <a:lnSpc>
                <a:spcPct val="136000"/>
              </a:lnSpc>
              <a:spcBef>
                <a:spcPts val="110"/>
              </a:spcBef>
            </a:pP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ManutenCão</a:t>
            </a:r>
            <a:r>
              <a:rPr dirty="0" sz="750" spc="1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Operacionalização</a:t>
            </a:r>
            <a:r>
              <a:rPr dirty="0" sz="7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das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Unidades</a:t>
            </a:r>
            <a:r>
              <a:rPr dirty="0" sz="750" spc="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Administrativas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DESPESAS</a:t>
            </a:r>
            <a:r>
              <a:rPr dirty="0" sz="750" spc="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EXERCÍCIOS</a:t>
            </a:r>
            <a:r>
              <a:rPr dirty="0" sz="750" spc="10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ANTERIORES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80885" y="5137282"/>
          <a:ext cx="6339205" cy="241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242820"/>
                <a:gridCol w="2652395"/>
                <a:gridCol w="668020"/>
              </a:tblGrid>
              <a:tr h="137160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065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94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1174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20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2.050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750" spc="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Escolar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R="41655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1638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57.000,00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ts val="880"/>
                        </a:lnSpc>
                        <a:spcBef>
                          <a:spcPts val="175"/>
                        </a:spcBef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168275">
                        <a:lnSpc>
                          <a:spcPts val="880"/>
                        </a:lnSpc>
                        <a:spcBef>
                          <a:spcPts val="175"/>
                        </a:spcBef>
                      </a:pPr>
                      <a:r>
                        <a:rPr dirty="0" sz="750" spc="-2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57.000,00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968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750" spc="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750" spc="8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750" spc="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3200400" algn="l"/>
                        </a:tabLst>
                      </a:pP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5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0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baseline="3703" sz="1125" spc="89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19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518.387,48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47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518.387,48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4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7225" algn="l"/>
                        </a:tabLst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750" spc="11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739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92.000,00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002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9130" algn="l"/>
                        </a:tabLst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1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746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47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87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102.000,00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22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8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81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677.387,48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0832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1.177.387,48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4362074" y="4953254"/>
            <a:ext cx="16433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Recursos</a:t>
            </a:r>
            <a:r>
              <a:rPr dirty="0" sz="7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não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Vinculados</a:t>
            </a:r>
            <a:r>
              <a:rPr dirty="0" sz="750" spc="1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14982" y="4953254"/>
            <a:ext cx="5067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24115" y="7609585"/>
            <a:ext cx="575437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10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-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despesas</a:t>
            </a:r>
            <a:r>
              <a:rPr dirty="0" sz="750" spc="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75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da</a:t>
            </a:r>
            <a:r>
              <a:rPr dirty="0" sz="7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abertura</a:t>
            </a:r>
            <a:r>
              <a:rPr dirty="0" sz="7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presente</a:t>
            </a:r>
            <a:r>
              <a:rPr dirty="0" sz="750" spc="6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suplementar,</a:t>
            </a:r>
            <a:r>
              <a:rPr dirty="0" sz="75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serão</a:t>
            </a:r>
            <a:r>
              <a:rPr dirty="0" sz="7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cobertas</a:t>
            </a:r>
            <a:r>
              <a:rPr dirty="0" sz="75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7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trata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o</a:t>
            </a:r>
            <a:r>
              <a:rPr dirty="0" sz="7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75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Lei</a:t>
            </a:r>
            <a:r>
              <a:rPr dirty="0" sz="750" spc="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Federal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4.320/64,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Inciso</a:t>
            </a:r>
            <a:r>
              <a:rPr dirty="0" sz="75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F4F4F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67770" y="7952485"/>
            <a:ext cx="1588770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715" indent="-318135">
              <a:lnSpc>
                <a:spcPct val="148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Inciso:</a:t>
            </a:r>
            <a:r>
              <a:rPr dirty="0" sz="750" spc="114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II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75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Excesso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III</a:t>
            </a:r>
            <a:r>
              <a:rPr dirty="0" sz="7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Anulação</a:t>
            </a:r>
            <a:r>
              <a:rPr dirty="0" sz="7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2286" y="8303286"/>
            <a:ext cx="2594610" cy="34988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75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310">
                <a:solidFill>
                  <a:srgbClr val="2A2A2A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285"/>
              </a:spcBef>
            </a:pP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950" spc="2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51712" y="7947914"/>
            <a:ext cx="72390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R$1.177.387,48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$1.177.387,48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01114" y="8594852"/>
            <a:ext cx="588010" cy="53530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01.06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2.802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75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69535" y="8594852"/>
            <a:ext cx="2800985" cy="54229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65"/>
              </a:spcBef>
            </a:pPr>
            <a:r>
              <a:rPr dirty="0" sz="750" spc="10">
                <a:solidFill>
                  <a:srgbClr val="3D3D3D"/>
                </a:solidFill>
                <a:latin typeface="Arial MT"/>
                <a:cs typeface="Arial MT"/>
              </a:rPr>
              <a:t>Secretária</a:t>
            </a:r>
            <a:r>
              <a:rPr dirty="0" sz="750" spc="1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Municipal</a:t>
            </a:r>
            <a:r>
              <a:rPr dirty="0" sz="750" spc="19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1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Administração</a:t>
            </a:r>
            <a:endParaRPr sz="750">
              <a:latin typeface="Arial MT"/>
              <a:cs typeface="Arial MT"/>
            </a:endParaRPr>
          </a:p>
          <a:p>
            <a:pPr marL="14604" marR="5080" indent="-2540">
              <a:lnSpc>
                <a:spcPct val="148000"/>
              </a:lnSpc>
              <a:spcBef>
                <a:spcPts val="4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Manutenção</a:t>
            </a:r>
            <a:r>
              <a:rPr dirty="0" sz="750" spc="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OPeracionaliza6ão</a:t>
            </a:r>
            <a:r>
              <a:rPr dirty="0" sz="7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das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Unidades</a:t>
            </a:r>
            <a:r>
              <a:rPr dirty="0" sz="750" spc="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Administrativas </a:t>
            </a:r>
            <a:r>
              <a:rPr dirty="0" baseline="3703" sz="1125">
                <a:solidFill>
                  <a:srgbClr val="313131"/>
                </a:solidFill>
                <a:latin typeface="Arial MT"/>
                <a:cs typeface="Arial MT"/>
              </a:rPr>
              <a:t>DEMAIS</a:t>
            </a:r>
            <a:r>
              <a:rPr dirty="0" baseline="3703" sz="1125" spc="1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SERVI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OS</a:t>
            </a:r>
            <a:r>
              <a:rPr dirty="0" baseline="3703" sz="1125" spc="22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baseline="3703" sz="1125" spc="44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TERCEIROS</a:t>
            </a:r>
            <a:r>
              <a:rPr dirty="0" baseline="3703" sz="1125" spc="89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baseline="3703" sz="1125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F3F3F"/>
                </a:solidFill>
                <a:latin typeface="Arial MT"/>
                <a:cs typeface="Arial MT"/>
              </a:rPr>
              <a:t>PESSOA</a:t>
            </a:r>
            <a:r>
              <a:rPr dirty="0" baseline="3703" sz="1125" spc="97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313131"/>
                </a:solidFill>
                <a:latin typeface="Arial MT"/>
                <a:cs typeface="Arial MT"/>
              </a:rPr>
              <a:t>JURÍDICA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364359" y="8990330"/>
            <a:ext cx="16433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750" spc="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não</a:t>
            </a:r>
            <a:r>
              <a:rPr dirty="0" sz="750" spc="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Vinculados</a:t>
            </a:r>
            <a:r>
              <a:rPr dirty="0" sz="750" spc="1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17268" y="8940038"/>
            <a:ext cx="506730" cy="52197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415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91841" y="9102344"/>
            <a:ext cx="1440815" cy="359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000"/>
              </a:lnSpc>
              <a:spcBef>
                <a:spcPts val="100"/>
              </a:spcBef>
            </a:pP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750" spc="1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75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Projeto</a:t>
            </a:r>
            <a:r>
              <a:rPr dirty="0" sz="750" spc="1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750" spc="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Atividade</a:t>
            </a:r>
            <a:r>
              <a:rPr dirty="0" sz="750" spc="1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Total</a:t>
            </a:r>
            <a:r>
              <a:rPr dirty="0" sz="750" spc="1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 spc="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Unidade</a:t>
            </a:r>
            <a:r>
              <a:rPr dirty="0" sz="750" spc="4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Arial MT"/>
                <a:cs typeface="Arial MT"/>
              </a:rPr>
              <a:t>RJ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06039" y="5175503"/>
            <a:ext cx="2107691" cy="149047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908" y="425196"/>
            <a:ext cx="704087" cy="66979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47472" y="9534144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44424" y="1267968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2192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24835" y="341883"/>
            <a:ext cx="3051810" cy="546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150" spc="1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150" spc="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1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82828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7860" indent="2540">
              <a:lnSpc>
                <a:spcPct val="120000"/>
              </a:lnSpc>
              <a:spcBef>
                <a:spcPts val="415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Lourenço,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Fazenda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29947" y="9546949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313131"/>
                </a:solidFill>
                <a:latin typeface="Arial MT"/>
                <a:cs typeface="Arial MT"/>
              </a:rPr>
              <a:t>Sewaux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Pãglna</a:t>
            </a:r>
            <a:r>
              <a:rPr dirty="0" spc="75"/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2</a:t>
            </a:fld>
            <a:r>
              <a:rPr dirty="0" spc="25">
                <a:solidFill>
                  <a:srgbClr val="343434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4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381796" y="2019460"/>
            <a:ext cx="2593975" cy="36512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solidFill>
                  <a:srgbClr val="343434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83838"/>
                </a:solidFill>
                <a:latin typeface="Arial MT"/>
                <a:cs typeface="Arial MT"/>
              </a:rPr>
              <a:t>MUNICIPAL</a:t>
            </a:r>
            <a:r>
              <a:rPr dirty="0" sz="95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79590" y="2404336"/>
          <a:ext cx="6337935" cy="2453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4860925"/>
                <a:gridCol w="669925"/>
              </a:tblGrid>
              <a:tr h="143510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167380" algn="l"/>
                        </a:tabLst>
                      </a:pPr>
                      <a:r>
                        <a:rPr dirty="0" baseline="3472" sz="1200" spc="-44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PNATE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164840" algn="l"/>
                        </a:tabLst>
                      </a:pPr>
                      <a:r>
                        <a:rPr dirty="0" baseline="3472" sz="1200" spc="-4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INDENIZA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 spc="-6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82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RESTITUI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PNATE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67380" algn="l"/>
                        </a:tabLst>
                      </a:pPr>
                      <a:r>
                        <a:rPr dirty="0" baseline="3472" sz="1200" spc="-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EOUIPAMENTOS</a:t>
                      </a:r>
                      <a:r>
                        <a:rPr dirty="0" baseline="3472" sz="1200" spc="14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6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i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1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166745" algn="l"/>
                        </a:tabLst>
                      </a:pPr>
                      <a:r>
                        <a:rPr dirty="0" baseline="3472" sz="1200" spc="-5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2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04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3472" sz="1200" spc="-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baseline="3472" sz="12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2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baseline="3472" sz="120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InstalaCões,</a:t>
                      </a:r>
                      <a:r>
                        <a:rPr dirty="0" baseline="3472" sz="1200" spc="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30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baseline="3472" sz="120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Distribui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cá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baseline="3472" sz="1200" spc="2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OSE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166110" algn="l"/>
                        </a:tabLst>
                      </a:pP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626.387,48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04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626.387,48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04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677.387,48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1.177.387,48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47955">
                <a:tc>
                  <a:txBody>
                    <a:bodyPr/>
                    <a:lstStyle/>
                    <a:p>
                      <a:pPr marL="235585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em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2025-09-04T19:08:55Z</dcterms:created>
  <dcterms:modified xsi:type="dcterms:W3CDTF">2025-09-04T19:08:55Z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