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jpg"/><Relationship Id="rId6" Type="http://schemas.openxmlformats.org/officeDocument/2006/relationships/image" Target="../media/image1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Relationship Id="rId3" Type="http://schemas.openxmlformats.org/officeDocument/2006/relationships/image" Target="../media/image13.jpg"/><Relationship Id="rId4" Type="http://schemas.openxmlformats.org/officeDocument/2006/relationships/image" Target="../media/image1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62029" y="9415101"/>
            <a:ext cx="819376" cy="67341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36964" y="279529"/>
            <a:ext cx="901949" cy="81318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32219" y="698826"/>
            <a:ext cx="82572" cy="31764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54692" y="571768"/>
            <a:ext cx="990874" cy="330354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4865446" y="330353"/>
            <a:ext cx="1835785" cy="699135"/>
            <a:chOff x="4865446" y="330353"/>
            <a:chExt cx="1835785" cy="699135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65446" y="330353"/>
              <a:ext cx="806673" cy="53364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41828" y="743296"/>
              <a:ext cx="1359275" cy="285883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2076394" y="444979"/>
            <a:ext cx="2485390" cy="5480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1905">
              <a:lnSpc>
                <a:spcPct val="92900"/>
              </a:lnSpc>
              <a:spcBef>
                <a:spcPts val="200"/>
              </a:spcBef>
            </a:pPr>
            <a:r>
              <a:rPr dirty="0" sz="1200" spc="-135">
                <a:solidFill>
                  <a:srgbClr val="505050"/>
                </a:solidFill>
                <a:latin typeface="Arial Black"/>
                <a:cs typeface="Arial Black"/>
              </a:rPr>
              <a:t>Estado</a:t>
            </a:r>
            <a:r>
              <a:rPr dirty="0" sz="1200" spc="-25">
                <a:solidFill>
                  <a:srgbClr val="505050"/>
                </a:solidFill>
                <a:latin typeface="Arial Black"/>
                <a:cs typeface="Arial Black"/>
              </a:rPr>
              <a:t> </a:t>
            </a:r>
            <a:r>
              <a:rPr dirty="0" sz="1200" spc="-90">
                <a:solidFill>
                  <a:srgbClr val="525252"/>
                </a:solidFill>
                <a:latin typeface="Arial Black"/>
                <a:cs typeface="Arial Black"/>
              </a:rPr>
              <a:t>do</a:t>
            </a:r>
            <a:r>
              <a:rPr dirty="0" sz="1200" spc="-8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1200" spc="-100">
                <a:solidFill>
                  <a:srgbClr val="444444"/>
                </a:solidFill>
                <a:latin typeface="Arial Black"/>
                <a:cs typeface="Arial Black"/>
              </a:rPr>
              <a:t>Rio</a:t>
            </a:r>
            <a:r>
              <a:rPr dirty="0" sz="1200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1200" spc="-145">
                <a:solidFill>
                  <a:srgbClr val="4B4B4B"/>
                </a:solidFill>
                <a:latin typeface="Arial Black"/>
                <a:cs typeface="Arial Black"/>
              </a:rPr>
              <a:t>de</a:t>
            </a:r>
            <a:r>
              <a:rPr dirty="0" sz="1200" spc="-45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Arial Black"/>
                <a:cs typeface="Arial Black"/>
              </a:rPr>
              <a:t>Janeiro </a:t>
            </a:r>
            <a:r>
              <a:rPr dirty="0" sz="1200" spc="-135">
                <a:solidFill>
                  <a:srgbClr val="464646"/>
                </a:solidFill>
                <a:latin typeface="Arial Black"/>
                <a:cs typeface="Arial Black"/>
              </a:rPr>
              <a:t>Prefeitura</a:t>
            </a:r>
            <a:r>
              <a:rPr dirty="0" sz="1200" spc="5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00" spc="-125">
                <a:solidFill>
                  <a:srgbClr val="464646"/>
                </a:solidFill>
                <a:latin typeface="Arial Black"/>
                <a:cs typeface="Arial Black"/>
              </a:rPr>
              <a:t>Municipal</a:t>
            </a:r>
            <a:r>
              <a:rPr dirty="0" sz="1200" spc="75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00" spc="-180">
                <a:solidFill>
                  <a:srgbClr val="4D4D4D"/>
                </a:solidFill>
                <a:latin typeface="Arial Black"/>
                <a:cs typeface="Arial Black"/>
              </a:rPr>
              <a:t>de</a:t>
            </a:r>
            <a:r>
              <a:rPr dirty="0" sz="1200" spc="10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200" spc="-105">
                <a:solidFill>
                  <a:srgbClr val="494949"/>
                </a:solidFill>
                <a:latin typeface="Arial Black"/>
                <a:cs typeface="Arial Black"/>
              </a:rPr>
              <a:t>Seropúdica </a:t>
            </a:r>
            <a:r>
              <a:rPr dirty="0" sz="1200" spc="-140">
                <a:solidFill>
                  <a:srgbClr val="484848"/>
                </a:solidFill>
                <a:latin typeface="Arial Black"/>
                <a:cs typeface="Arial Black"/>
              </a:rPr>
              <a:t>Gabinete</a:t>
            </a:r>
            <a:r>
              <a:rPr dirty="0" sz="1200" spc="60">
                <a:solidFill>
                  <a:srgbClr val="484848"/>
                </a:solidFill>
                <a:latin typeface="Arial Black"/>
                <a:cs typeface="Arial Black"/>
              </a:rPr>
              <a:t> </a:t>
            </a:r>
            <a:r>
              <a:rPr dirty="0" sz="1200" spc="-114">
                <a:solidFill>
                  <a:srgbClr val="4D4D4D"/>
                </a:solidFill>
                <a:latin typeface="Arial Black"/>
                <a:cs typeface="Arial Black"/>
              </a:rPr>
              <a:t>do</a:t>
            </a:r>
            <a:r>
              <a:rPr dirty="0" sz="1200" spc="-80">
                <a:solidFill>
                  <a:srgbClr val="4D4D4D"/>
                </a:solidFill>
                <a:latin typeface="Arial Black"/>
                <a:cs typeface="Arial Black"/>
              </a:rPr>
              <a:t> </a:t>
            </a:r>
            <a:r>
              <a:rPr dirty="0" sz="1200" spc="-10">
                <a:solidFill>
                  <a:srgbClr val="383838"/>
                </a:solidFill>
                <a:latin typeface="Arial Black"/>
                <a:cs typeface="Arial Black"/>
              </a:rPr>
              <a:t>Prefeito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04917" y="1293098"/>
            <a:ext cx="5278120" cy="4242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95"/>
              </a:spcBef>
            </a:pPr>
            <a:r>
              <a:rPr dirty="0" sz="1200" spc="-40" b="1">
                <a:solidFill>
                  <a:srgbClr val="4F4F4F"/>
                </a:solidFill>
                <a:latin typeface="Times New Roman"/>
                <a:cs typeface="Times New Roman"/>
              </a:rPr>
              <a:t>DECRETO</a:t>
            </a:r>
            <a:r>
              <a:rPr dirty="0" sz="1200" spc="65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565656"/>
                </a:solidFill>
                <a:latin typeface="Times New Roman"/>
                <a:cs typeface="Times New Roman"/>
              </a:rPr>
              <a:t>N‘</a:t>
            </a:r>
            <a:r>
              <a:rPr dirty="0" sz="1200" spc="-75" b="1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B4B4B"/>
                </a:solidFill>
                <a:latin typeface="Times New Roman"/>
                <a:cs typeface="Times New Roman"/>
              </a:rPr>
              <a:t>2523</a:t>
            </a:r>
            <a:r>
              <a:rPr dirty="0" sz="1200" spc="-2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30" b="1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00" spc="-40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B4B4B"/>
                </a:solidFill>
                <a:latin typeface="Times New Roman"/>
                <a:cs typeface="Times New Roman"/>
              </a:rPr>
              <a:t>04</a:t>
            </a:r>
            <a:r>
              <a:rPr dirty="0" sz="1200" spc="-7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00" spc="-60" b="1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30" b="1">
                <a:solidFill>
                  <a:srgbClr val="4F4F4F"/>
                </a:solidFill>
                <a:latin typeface="Times New Roman"/>
                <a:cs typeface="Times New Roman"/>
              </a:rPr>
              <a:t>JANEIRO</a:t>
            </a:r>
            <a:r>
              <a:rPr dirty="0" sz="1200" spc="80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00" spc="-65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F4F4F"/>
                </a:solidFill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 algn="just" marL="2110740" marR="5080" indent="4445">
              <a:lnSpc>
                <a:spcPct val="89900"/>
              </a:lnSpc>
              <a:spcBef>
                <a:spcPts val="1265"/>
              </a:spcBef>
            </a:pPr>
            <a:r>
              <a:rPr dirty="0" sz="1250" spc="-40">
                <a:solidFill>
                  <a:srgbClr val="505050"/>
                </a:solidFill>
                <a:latin typeface="Times New Roman"/>
                <a:cs typeface="Times New Roman"/>
              </a:rPr>
              <a:t>Aprova </a:t>
            </a:r>
            <a:r>
              <a:rPr dirty="0" sz="1250">
                <a:solidFill>
                  <a:srgbClr val="5D5D5D"/>
                </a:solidFill>
                <a:latin typeface="Times New Roman"/>
                <a:cs typeface="Times New Roman"/>
              </a:rPr>
              <a:t>as</a:t>
            </a:r>
            <a:r>
              <a:rPr dirty="0" sz="1250" spc="-7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minutas-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padrào</a:t>
            </a:r>
            <a:r>
              <a:rPr dirty="0" sz="1250" spc="-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D5D5D"/>
                </a:solidFill>
                <a:latin typeface="Times New Roman"/>
                <a:cs typeface="Times New Roman"/>
              </a:rPr>
              <a:t>que</a:t>
            </a:r>
            <a:r>
              <a:rPr dirty="0" sz="1250" spc="-3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menciona,</a:t>
            </a:r>
            <a:r>
              <a:rPr dirty="0" sz="1250" spc="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no</a:t>
            </a:r>
            <a:r>
              <a:rPr dirty="0" sz="1250" spc="-1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âmbito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da</a:t>
            </a:r>
            <a:r>
              <a:rPr dirty="0" sz="1250" spc="35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44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Pública</a:t>
            </a:r>
            <a:r>
              <a:rPr dirty="0" sz="1250" spc="37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D5D5D"/>
                </a:solidFill>
                <a:latin typeface="Times New Roman"/>
                <a:cs typeface="Times New Roman"/>
              </a:rPr>
              <a:t>direta,</a:t>
            </a:r>
            <a:r>
              <a:rPr dirty="0" sz="1250" spc="35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autárquica</a:t>
            </a:r>
            <a:r>
              <a:rPr dirty="0" sz="1250" spc="39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D5D5D"/>
                </a:solidFill>
                <a:latin typeface="Times New Roman"/>
                <a:cs typeface="Times New Roman"/>
              </a:rPr>
              <a:t>e </a:t>
            </a:r>
            <a:r>
              <a:rPr dirty="0" sz="1250" spc="-35">
                <a:solidFill>
                  <a:srgbClr val="525252"/>
                </a:solidFill>
                <a:latin typeface="Times New Roman"/>
                <a:cs typeface="Times New Roman"/>
              </a:rPr>
              <a:t>fundacional</a:t>
            </a:r>
            <a:r>
              <a:rPr dirty="0" sz="1250" spc="1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do</a:t>
            </a:r>
            <a:r>
              <a:rPr dirty="0" sz="1250" spc="-2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do</a:t>
            </a:r>
            <a:r>
              <a:rPr dirty="0" sz="1250" spc="-8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Seropédica</a:t>
            </a:r>
            <a:r>
              <a:rPr dirty="0" sz="1250" spc="2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e</a:t>
            </a:r>
            <a:r>
              <a:rPr dirty="0" sz="1250" spc="-8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26262"/>
                </a:solidFill>
                <a:latin typeface="Times New Roman"/>
                <a:cs typeface="Times New Roman"/>
              </a:rPr>
              <a:t>dá</a:t>
            </a:r>
            <a:r>
              <a:rPr dirty="0" sz="1250" spc="-55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D4D4D"/>
                </a:solidFill>
                <a:latin typeface="Times New Roman"/>
                <a:cs typeface="Times New Roman"/>
              </a:rPr>
              <a:t>outras </a:t>
            </a:r>
            <a:r>
              <a:rPr dirty="0" sz="1200" spc="-10">
                <a:solidFill>
                  <a:srgbClr val="4B4B4B"/>
                </a:solidFill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 algn="just" marL="15240" marR="14604" indent="-1270">
              <a:lnSpc>
                <a:spcPts val="1350"/>
              </a:lnSpc>
              <a:spcBef>
                <a:spcPts val="1380"/>
              </a:spcBef>
            </a:pPr>
            <a:r>
              <a:rPr dirty="0" sz="1200" b="1">
                <a:solidFill>
                  <a:srgbClr val="545454"/>
                </a:solidFill>
                <a:latin typeface="Times New Roman"/>
                <a:cs typeface="Times New Roman"/>
              </a:rPr>
              <a:t>O</a:t>
            </a:r>
            <a:r>
              <a:rPr dirty="0" sz="1200" spc="345" b="1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D4D4D"/>
                </a:solidFill>
                <a:latin typeface="Times New Roman"/>
                <a:cs typeface="Times New Roman"/>
              </a:rPr>
              <a:t>PREFEITO</a:t>
            </a:r>
            <a:r>
              <a:rPr dirty="0" sz="1200" spc="440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D4D4D"/>
                </a:solidFill>
                <a:latin typeface="Times New Roman"/>
                <a:cs typeface="Times New Roman"/>
              </a:rPr>
              <a:t>DA</a:t>
            </a:r>
            <a:r>
              <a:rPr dirty="0" sz="1200" spc="335" b="1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B4B4B"/>
                </a:solidFill>
                <a:latin typeface="Times New Roman"/>
                <a:cs typeface="Times New Roman"/>
              </a:rPr>
              <a:t>CIDADE</a:t>
            </a:r>
            <a:r>
              <a:rPr dirty="0" sz="1200" spc="434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00" spc="290" b="1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b="1">
                <a:solidFill>
                  <a:srgbClr val="464646"/>
                </a:solidFill>
                <a:latin typeface="Times New Roman"/>
                <a:cs typeface="Times New Roman"/>
              </a:rPr>
              <a:t>SEROPÉDICA,</a:t>
            </a:r>
            <a:r>
              <a:rPr dirty="0" sz="1200" spc="459" b="1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B5B5B"/>
                </a:solidFill>
                <a:latin typeface="Times New Roman"/>
                <a:cs typeface="Times New Roman"/>
              </a:rPr>
              <a:t>no</a:t>
            </a:r>
            <a:r>
              <a:rPr dirty="0" sz="1200" spc="34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D5D5D"/>
                </a:solidFill>
                <a:latin typeface="Times New Roman"/>
                <a:cs typeface="Times New Roman"/>
              </a:rPr>
              <a:t>uso</a:t>
            </a:r>
            <a:r>
              <a:rPr dirty="0" sz="1200" spc="31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75757"/>
                </a:solidFill>
                <a:latin typeface="Times New Roman"/>
                <a:cs typeface="Times New Roman"/>
              </a:rPr>
              <a:t>de</a:t>
            </a:r>
            <a:r>
              <a:rPr dirty="0" sz="1200" spc="295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suas</a:t>
            </a:r>
            <a:r>
              <a:rPr dirty="0" sz="1200" spc="32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atribuiç6es </a:t>
            </a:r>
            <a:r>
              <a:rPr dirty="0" sz="1200" spc="-25">
                <a:solidFill>
                  <a:srgbClr val="444444"/>
                </a:solidFill>
                <a:latin typeface="Times New Roman"/>
                <a:cs typeface="Times New Roman"/>
              </a:rPr>
              <a:t>constitucionais</a:t>
            </a:r>
            <a:r>
              <a:rPr dirty="0" sz="1200" spc="-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B5B5B"/>
                </a:solidFill>
                <a:latin typeface="Times New Roman"/>
                <a:cs typeface="Times New Roman"/>
              </a:rPr>
              <a:t>e</a:t>
            </a:r>
            <a:r>
              <a:rPr dirty="0" sz="1200" spc="5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95959"/>
                </a:solidFill>
                <a:latin typeface="Times New Roman"/>
                <a:cs typeface="Times New Roman"/>
              </a:rPr>
              <a:t>legais,</a:t>
            </a:r>
            <a:endParaRPr sz="1200">
              <a:latin typeface="Times New Roman"/>
              <a:cs typeface="Times New Roman"/>
            </a:endParaRPr>
          </a:p>
          <a:p>
            <a:pPr algn="just" marL="19685" marR="13970" indent="-4445">
              <a:lnSpc>
                <a:spcPts val="1350"/>
              </a:lnSpc>
              <a:spcBef>
                <a:spcPts val="1330"/>
              </a:spcBef>
            </a:pP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CONSIDERANDO</a:t>
            </a:r>
            <a:r>
              <a:rPr dirty="0" sz="1200" spc="2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75757"/>
                </a:solidFill>
                <a:latin typeface="Times New Roman"/>
                <a:cs typeface="Times New Roman"/>
              </a:rPr>
              <a:t>a</a:t>
            </a:r>
            <a:r>
              <a:rPr dirty="0" sz="1200" spc="8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Lei</a:t>
            </a:r>
            <a:r>
              <a:rPr dirty="0" sz="1200" spc="8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Federal</a:t>
            </a:r>
            <a:r>
              <a:rPr dirty="0" sz="1200" spc="12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B5B5B"/>
                </a:solidFill>
                <a:latin typeface="Times New Roman"/>
                <a:cs typeface="Times New Roman"/>
              </a:rPr>
              <a:t>n°</a:t>
            </a:r>
            <a:r>
              <a:rPr dirty="0" sz="1200" spc="8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14.133,</a:t>
            </a:r>
            <a:r>
              <a:rPr dirty="0" sz="1200" spc="1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00" spc="10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76767"/>
                </a:solidFill>
                <a:latin typeface="Times New Roman"/>
                <a:cs typeface="Times New Roman"/>
              </a:rPr>
              <a:t>1°</a:t>
            </a:r>
            <a:r>
              <a:rPr dirty="0" sz="1200" spc="9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05050"/>
                </a:solidFill>
                <a:latin typeface="Times New Roman"/>
                <a:cs typeface="Times New Roman"/>
              </a:rPr>
              <a:t>de</a:t>
            </a:r>
            <a:r>
              <a:rPr dirty="0" sz="1200" spc="10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B5B5B"/>
                </a:solidFill>
                <a:latin typeface="Times New Roman"/>
                <a:cs typeface="Times New Roman"/>
              </a:rPr>
              <a:t>abril</a:t>
            </a:r>
            <a:r>
              <a:rPr dirty="0" sz="1200" spc="12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00" spc="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65656"/>
                </a:solidFill>
                <a:latin typeface="Times New Roman"/>
                <a:cs typeface="Times New Roman"/>
              </a:rPr>
              <a:t>2021,</a:t>
            </a:r>
            <a:r>
              <a:rPr dirty="0" sz="1200" spc="9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que</a:t>
            </a:r>
            <a:r>
              <a:rPr dirty="0" sz="1200" spc="10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estabelece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normas</a:t>
            </a:r>
            <a:r>
              <a:rPr dirty="0" sz="1200" spc="3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gerais</a:t>
            </a:r>
            <a:r>
              <a:rPr dirty="0" sz="1200" spc="37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00" spc="35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licitação</a:t>
            </a:r>
            <a:r>
              <a:rPr dirty="0" sz="1200" spc="38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00" spc="3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65656"/>
                </a:solidFill>
                <a:latin typeface="Times New Roman"/>
                <a:cs typeface="Times New Roman"/>
              </a:rPr>
              <a:t>contratação</a:t>
            </a:r>
            <a:r>
              <a:rPr dirty="0" sz="1200" spc="42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95959"/>
                </a:solidFill>
                <a:latin typeface="Times New Roman"/>
                <a:cs typeface="Times New Roman"/>
              </a:rPr>
              <a:t>para</a:t>
            </a:r>
            <a:r>
              <a:rPr dirty="0" sz="1200" spc="34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z="1200" spc="34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Administração</a:t>
            </a:r>
            <a:r>
              <a:rPr dirty="0" sz="1200" spc="44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Pública</a:t>
            </a:r>
            <a:r>
              <a:rPr dirty="0" sz="1200" spc="39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Direta, </a:t>
            </a:r>
            <a:r>
              <a:rPr dirty="0" sz="1200" spc="-30">
                <a:solidFill>
                  <a:srgbClr val="4F4F4F"/>
                </a:solidFill>
                <a:latin typeface="Times New Roman"/>
                <a:cs typeface="Times New Roman"/>
              </a:rPr>
              <a:t>Autárquica</a:t>
            </a:r>
            <a:r>
              <a:rPr dirty="0" sz="1200" spc="-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1200" spc="-4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4F4F4F"/>
                </a:solidFill>
                <a:latin typeface="Times New Roman"/>
                <a:cs typeface="Times New Roman"/>
              </a:rPr>
              <a:t>Fundacional</a:t>
            </a:r>
            <a:r>
              <a:rPr dirty="0" sz="1200" spc="10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65656"/>
                </a:solidFill>
                <a:latin typeface="Times New Roman"/>
                <a:cs typeface="Times New Roman"/>
              </a:rPr>
              <a:t>da</a:t>
            </a:r>
            <a:r>
              <a:rPr dirty="0" sz="1200" spc="-3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525252"/>
                </a:solidFill>
                <a:latin typeface="Times New Roman"/>
                <a:cs typeface="Times New Roman"/>
              </a:rPr>
              <a:t>União,</a:t>
            </a:r>
            <a:r>
              <a:rPr dirty="0" sz="1200" spc="-4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dos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25252"/>
                </a:solidFill>
                <a:latin typeface="Times New Roman"/>
                <a:cs typeface="Times New Roman"/>
              </a:rPr>
              <a:t>Estados,</a:t>
            </a:r>
            <a:r>
              <a:rPr dirty="0" sz="1200" spc="1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95959"/>
                </a:solidFill>
                <a:latin typeface="Times New Roman"/>
                <a:cs typeface="Times New Roman"/>
              </a:rPr>
              <a:t>do</a:t>
            </a:r>
            <a:r>
              <a:rPr dirty="0" sz="1200" spc="-4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Distrito</a:t>
            </a:r>
            <a:r>
              <a:rPr dirty="0" sz="1200" spc="6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4F4F4F"/>
                </a:solidFill>
                <a:latin typeface="Times New Roman"/>
                <a:cs typeface="Times New Roman"/>
              </a:rPr>
              <a:t>Federal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e</a:t>
            </a:r>
            <a:r>
              <a:rPr dirty="0" sz="1200" spc="-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dos</a:t>
            </a:r>
            <a:r>
              <a:rPr dirty="0" sz="1200" spc="-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Times New Roman"/>
                <a:cs typeface="Times New Roman"/>
              </a:rPr>
              <a:t>Municípios;</a:t>
            </a:r>
            <a:endParaRPr sz="1200">
              <a:latin typeface="Times New Roman"/>
              <a:cs typeface="Times New Roman"/>
            </a:endParaRPr>
          </a:p>
          <a:p>
            <a:pPr algn="just" marL="14604" marR="12700" indent="635">
              <a:lnSpc>
                <a:spcPct val="90500"/>
              </a:lnSpc>
              <a:spcBef>
                <a:spcPts val="1285"/>
              </a:spcBef>
            </a:pPr>
            <a:r>
              <a:rPr dirty="0" sz="1150">
                <a:solidFill>
                  <a:srgbClr val="464646"/>
                </a:solidFill>
                <a:latin typeface="Times New Roman"/>
                <a:cs typeface="Times New Roman"/>
              </a:rPr>
              <a:t>CONSIDERANDO</a:t>
            </a:r>
            <a:r>
              <a:rPr dirty="0" sz="1150" spc="18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646464"/>
                </a:solidFill>
                <a:latin typeface="Times New Roman"/>
                <a:cs typeface="Times New Roman"/>
              </a:rPr>
              <a:t>a</a:t>
            </a:r>
            <a:r>
              <a:rPr dirty="0" sz="1150" spc="35">
                <a:solidFill>
                  <a:srgbClr val="646464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94949"/>
                </a:solidFill>
                <a:latin typeface="Times New Roman"/>
                <a:cs typeface="Times New Roman"/>
              </a:rPr>
              <a:t>necessidade</a:t>
            </a:r>
            <a:r>
              <a:rPr dirty="0" sz="1150" spc="18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150" spc="6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regulamentação</a:t>
            </a:r>
            <a:r>
              <a:rPr dirty="0" sz="1150" spc="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das</a:t>
            </a:r>
            <a:r>
              <a:rPr dirty="0" sz="1150" spc="6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referidas</a:t>
            </a:r>
            <a:r>
              <a:rPr dirty="0" sz="1150" spc="1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F4F4F"/>
                </a:solidFill>
                <a:latin typeface="Times New Roman"/>
                <a:cs typeface="Times New Roman"/>
              </a:rPr>
              <a:t>normas</a:t>
            </a:r>
            <a:r>
              <a:rPr dirty="0" sz="1150" spc="8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gerais,</a:t>
            </a:r>
            <a:r>
              <a:rPr dirty="0" sz="1150" spc="1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 spc="-20">
                <a:solidFill>
                  <a:srgbClr val="545454"/>
                </a:solidFill>
                <a:latin typeface="Times New Roman"/>
                <a:cs typeface="Times New Roman"/>
              </a:rPr>
              <a:t>para </a:t>
            </a:r>
            <a:r>
              <a:rPr dirty="0" sz="1250">
                <a:solidFill>
                  <a:srgbClr val="595959"/>
                </a:solidFill>
                <a:latin typeface="Times New Roman"/>
                <a:cs typeface="Times New Roman"/>
              </a:rPr>
              <a:t>fins</a:t>
            </a:r>
            <a:r>
              <a:rPr dirty="0" sz="1250" spc="-2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sua</a:t>
            </a:r>
            <a:r>
              <a:rPr dirty="0" sz="1250" spc="-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aplicação</a:t>
            </a:r>
            <a:r>
              <a:rPr dirty="0" sz="1250" spc="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plena</a:t>
            </a:r>
            <a:r>
              <a:rPr dirty="0" sz="1250" spc="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no</a:t>
            </a:r>
            <a:r>
              <a:rPr dirty="0" sz="1250" spc="-1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F4F4F"/>
                </a:solidFill>
                <a:latin typeface="Times New Roman"/>
                <a:cs typeface="Times New Roman"/>
              </a:rPr>
              <a:t>âmbito</a:t>
            </a:r>
            <a:r>
              <a:rPr dirty="0" sz="1250" spc="-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da</a:t>
            </a:r>
            <a:r>
              <a:rPr dirty="0" sz="1250" spc="1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494949"/>
                </a:solidFill>
                <a:latin typeface="Times New Roman"/>
                <a:cs typeface="Times New Roman"/>
              </a:rPr>
              <a:t>Administração</a:t>
            </a:r>
            <a:r>
              <a:rPr dirty="0" sz="1250" spc="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Pública</a:t>
            </a:r>
            <a:r>
              <a:rPr dirty="0" sz="1250" spc="2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direta,</a:t>
            </a:r>
            <a:r>
              <a:rPr dirty="0" sz="1250" spc="-3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autárquica</a:t>
            </a:r>
            <a:r>
              <a:rPr dirty="0" sz="1250" spc="4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5B5B5B"/>
                </a:solidFill>
                <a:latin typeface="Times New Roman"/>
                <a:cs typeface="Times New Roman"/>
              </a:rPr>
              <a:t>e </a:t>
            </a:r>
            <a:r>
              <a:rPr dirty="0" sz="1200" spc="-30">
                <a:solidFill>
                  <a:srgbClr val="4D4D4D"/>
                </a:solidFill>
                <a:latin typeface="Times New Roman"/>
                <a:cs typeface="Times New Roman"/>
              </a:rPr>
              <a:t>fundacional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75757"/>
                </a:solidFill>
                <a:latin typeface="Times New Roman"/>
                <a:cs typeface="Times New Roman"/>
              </a:rPr>
              <a:t>do</a:t>
            </a:r>
            <a:r>
              <a:rPr dirty="0" sz="1200" spc="-2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Município</a:t>
            </a:r>
            <a:r>
              <a:rPr dirty="0" sz="1200" spc="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05050"/>
                </a:solidFill>
                <a:latin typeface="Times New Roman"/>
                <a:cs typeface="Times New Roman"/>
              </a:rPr>
              <a:t>de</a:t>
            </a:r>
            <a:r>
              <a:rPr dirty="0" sz="1200" spc="-2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Seropédica;</a:t>
            </a:r>
            <a:endParaRPr sz="1200">
              <a:latin typeface="Times New Roman"/>
              <a:cs typeface="Times New Roman"/>
            </a:endParaRPr>
          </a:p>
          <a:p>
            <a:pPr algn="just" marL="17145" marR="14604" indent="-2540">
              <a:lnSpc>
                <a:spcPts val="1330"/>
              </a:lnSpc>
              <a:spcBef>
                <a:spcPts val="1375"/>
              </a:spcBef>
            </a:pP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CONSIDERANDO</a:t>
            </a:r>
            <a:r>
              <a:rPr dirty="0" sz="1200" spc="23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o</a:t>
            </a:r>
            <a:r>
              <a:rPr dirty="0" sz="1200" spc="5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disposto</a:t>
            </a:r>
            <a:r>
              <a:rPr dirty="0" sz="1200" spc="1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D5D5D"/>
                </a:solidFill>
                <a:latin typeface="Times New Roman"/>
                <a:cs typeface="Times New Roman"/>
              </a:rPr>
              <a:t>no</a:t>
            </a:r>
            <a:r>
              <a:rPr dirty="0" sz="1200" spc="114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Decreto</a:t>
            </a:r>
            <a:r>
              <a:rPr dirty="0" sz="1200" spc="10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Seropédica</a:t>
            </a:r>
            <a:r>
              <a:rPr dirty="0" sz="1200" spc="15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E5E5E"/>
                </a:solidFill>
                <a:latin typeface="Times New Roman"/>
                <a:cs typeface="Times New Roman"/>
              </a:rPr>
              <a:t>n°</a:t>
            </a:r>
            <a:r>
              <a:rPr dirty="0" sz="1200" spc="60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2518,</a:t>
            </a:r>
            <a:r>
              <a:rPr dirty="0" sz="1200" spc="10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95959"/>
                </a:solidFill>
                <a:latin typeface="Times New Roman"/>
                <a:cs typeface="Times New Roman"/>
              </a:rPr>
              <a:t>de</a:t>
            </a:r>
            <a:r>
              <a:rPr dirty="0" sz="1200" spc="1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B5B5B"/>
                </a:solidFill>
                <a:latin typeface="Times New Roman"/>
                <a:cs typeface="Times New Roman"/>
              </a:rPr>
              <a:t>02</a:t>
            </a:r>
            <a:r>
              <a:rPr dirty="0" sz="1200" spc="13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75757"/>
                </a:solidFill>
                <a:latin typeface="Times New Roman"/>
                <a:cs typeface="Times New Roman"/>
              </a:rPr>
              <a:t>de</a:t>
            </a:r>
            <a:r>
              <a:rPr dirty="0" sz="1200" spc="9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janeiro</a:t>
            </a:r>
            <a:r>
              <a:rPr dirty="0" sz="1200" spc="10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545454"/>
                </a:solidFill>
                <a:latin typeface="Times New Roman"/>
                <a:cs typeface="Times New Roman"/>
              </a:rPr>
              <a:t>de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2024,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dirty="0" sz="1150" spc="-10" b="1">
                <a:solidFill>
                  <a:srgbClr val="484848"/>
                </a:solidFill>
                <a:latin typeface="Times New Roman"/>
                <a:cs typeface="Times New Roman"/>
              </a:rPr>
              <a:t>DECRETA:</a:t>
            </a:r>
            <a:endParaRPr sz="1150">
              <a:latin typeface="Times New Roman"/>
              <a:cs typeface="Times New Roman"/>
            </a:endParaRPr>
          </a:p>
          <a:p>
            <a:pPr algn="ctr" marR="5715">
              <a:lnSpc>
                <a:spcPts val="1370"/>
              </a:lnSpc>
              <a:spcBef>
                <a:spcPts val="1145"/>
              </a:spcBef>
            </a:pPr>
            <a:r>
              <a:rPr dirty="0" sz="1200" spc="-25" b="1">
                <a:solidFill>
                  <a:srgbClr val="484848"/>
                </a:solidFill>
                <a:latin typeface="Times New Roman"/>
                <a:cs typeface="Times New Roman"/>
              </a:rPr>
              <a:t>CAPÍTULO</a:t>
            </a:r>
            <a:r>
              <a:rPr dirty="0" sz="1200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525252"/>
                </a:solidFill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  <a:p>
            <a:pPr algn="ctr" marR="635">
              <a:lnSpc>
                <a:spcPts val="1370"/>
              </a:lnSpc>
            </a:pPr>
            <a:r>
              <a:rPr dirty="0" sz="1200" spc="-45" b="1">
                <a:solidFill>
                  <a:srgbClr val="4F4F4F"/>
                </a:solidFill>
                <a:latin typeface="Times New Roman"/>
                <a:cs typeface="Times New Roman"/>
              </a:rPr>
              <a:t>DAS</a:t>
            </a:r>
            <a:r>
              <a:rPr dirty="0" sz="1200" spc="-30" b="1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0" b="1">
                <a:solidFill>
                  <a:srgbClr val="484848"/>
                </a:solidFill>
                <a:latin typeface="Times New Roman"/>
                <a:cs typeface="Times New Roman"/>
              </a:rPr>
              <a:t>DISPOSIÇOES</a:t>
            </a:r>
            <a:r>
              <a:rPr dirty="0" sz="1200" spc="-10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 spc="-10" b="1">
                <a:solidFill>
                  <a:srgbClr val="4F4F4F"/>
                </a:solidFill>
                <a:latin typeface="Times New Roman"/>
                <a:cs typeface="Times New Roman"/>
              </a:rPr>
              <a:t>GERAIS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04730" y="6159475"/>
            <a:ext cx="5280025" cy="27355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9685">
              <a:lnSpc>
                <a:spcPct val="100000"/>
              </a:lnSpc>
              <a:spcBef>
                <a:spcPts val="95"/>
              </a:spcBef>
            </a:pP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Art.</a:t>
            </a:r>
            <a:r>
              <a:rPr dirty="0" sz="1200" spc="-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1‘</a:t>
            </a:r>
            <a:r>
              <a:rPr dirty="0" sz="1200" spc="-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25252"/>
                </a:solidFill>
                <a:latin typeface="Times New Roman"/>
                <a:cs typeface="Times New Roman"/>
              </a:rPr>
              <a:t>Este</a:t>
            </a:r>
            <a:r>
              <a:rPr dirty="0" sz="1200" spc="6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525252"/>
                </a:solidFill>
                <a:latin typeface="Times New Roman"/>
                <a:cs typeface="Times New Roman"/>
              </a:rPr>
              <a:t>Decreto</a:t>
            </a:r>
            <a:r>
              <a:rPr dirty="0" sz="1200" spc="1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25252"/>
                </a:solidFill>
                <a:latin typeface="Times New Roman"/>
                <a:cs typeface="Times New Roman"/>
              </a:rPr>
              <a:t>dispõe</a:t>
            </a:r>
            <a:r>
              <a:rPr dirty="0" sz="1200" spc="1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sobre:</a:t>
            </a:r>
            <a:endParaRPr sz="1200">
              <a:latin typeface="Times New Roman"/>
              <a:cs typeface="Times New Roman"/>
            </a:endParaRPr>
          </a:p>
          <a:p>
            <a:pPr algn="just" marL="15240" marR="6985" indent="93980">
              <a:lnSpc>
                <a:spcPts val="1330"/>
              </a:lnSpc>
              <a:spcBef>
                <a:spcPts val="1325"/>
              </a:spcBef>
              <a:buClr>
                <a:srgbClr val="525252"/>
              </a:buClr>
              <a:buAutoNum type="romanUcPeriod"/>
              <a:tabLst>
                <a:tab pos="109220" algn="l"/>
              </a:tabLst>
            </a:pPr>
            <a:r>
              <a:rPr dirty="0" sz="1200">
                <a:solidFill>
                  <a:srgbClr val="5D5D5D"/>
                </a:solidFill>
                <a:latin typeface="Times New Roman"/>
                <a:cs typeface="Times New Roman"/>
              </a:rPr>
              <a:t>-</a:t>
            </a:r>
            <a:r>
              <a:rPr dirty="0" sz="1200" spc="-4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95959"/>
                </a:solidFill>
                <a:latin typeface="Times New Roman"/>
                <a:cs typeface="Times New Roman"/>
              </a:rPr>
              <a:t>a</a:t>
            </a:r>
            <a:r>
              <a:rPr dirty="0" sz="1200" spc="-4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aprovação</a:t>
            </a:r>
            <a:r>
              <a:rPr dirty="0" sz="1200" spc="6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das</a:t>
            </a:r>
            <a:r>
              <a:rPr dirty="0" sz="1200" spc="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494949"/>
                </a:solidFill>
                <a:latin typeface="Times New Roman"/>
                <a:cs typeface="Times New Roman"/>
              </a:rPr>
              <a:t>minutas-</a:t>
            </a:r>
            <a:r>
              <a:rPr dirty="0" sz="1200" spc="-25">
                <a:solidFill>
                  <a:srgbClr val="494949"/>
                </a:solidFill>
                <a:latin typeface="Times New Roman"/>
                <a:cs typeface="Times New Roman"/>
              </a:rPr>
              <a:t>padr8o</a:t>
            </a:r>
            <a:r>
              <a:rPr dirty="0" sz="120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00" spc="-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05050"/>
                </a:solidFill>
                <a:latin typeface="Times New Roman"/>
                <a:cs typeface="Times New Roman"/>
              </a:rPr>
              <a:t>editais</a:t>
            </a:r>
            <a:r>
              <a:rPr dirty="0" sz="1200" spc="-3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D5D5D"/>
                </a:solidFill>
                <a:latin typeface="Times New Roman"/>
                <a:cs typeface="Times New Roman"/>
              </a:rPr>
              <a:t>e</a:t>
            </a:r>
            <a:r>
              <a:rPr dirty="0" sz="1200" spc="-2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contratos</a:t>
            </a:r>
            <a:r>
              <a:rPr dirty="0" sz="1200" spc="6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45454"/>
                </a:solidFill>
                <a:latin typeface="Times New Roman"/>
                <a:cs typeface="Times New Roman"/>
              </a:rPr>
              <a:t>pam 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licitações</a:t>
            </a:r>
            <a:r>
              <a:rPr dirty="0" sz="1200" spc="6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D5D5D"/>
                </a:solidFill>
                <a:latin typeface="Times New Roman"/>
                <a:cs typeface="Times New Roman"/>
              </a:rPr>
              <a:t>na</a:t>
            </a:r>
            <a:r>
              <a:rPr dirty="0" sz="1200" spc="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modalidade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concorrência</a:t>
            </a:r>
            <a:r>
              <a:rPr dirty="0" sz="1200" spc="27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eletrônica</a:t>
            </a:r>
            <a:r>
              <a:rPr dirty="0" sz="1200" spc="2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95959"/>
                </a:solidFill>
                <a:latin typeface="Times New Roman"/>
                <a:cs typeface="Times New Roman"/>
              </a:rPr>
              <a:t>-</a:t>
            </a:r>
            <a:r>
              <a:rPr dirty="0" sz="1200" spc="27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65656"/>
                </a:solidFill>
                <a:latin typeface="Times New Roman"/>
                <a:cs typeface="Times New Roman"/>
              </a:rPr>
              <a:t>utilizando</a:t>
            </a:r>
            <a:r>
              <a:rPr dirty="0" sz="1200" spc="27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ou</a:t>
            </a:r>
            <a:r>
              <a:rPr dirty="0" sz="1200" spc="19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26262"/>
                </a:solidFill>
                <a:latin typeface="Times New Roman"/>
                <a:cs typeface="Times New Roman"/>
              </a:rPr>
              <a:t>nâo</a:t>
            </a:r>
            <a:r>
              <a:rPr dirty="0" sz="1200" spc="229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do</a:t>
            </a:r>
            <a:r>
              <a:rPr dirty="0" sz="1200" spc="20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sistema</a:t>
            </a:r>
            <a:r>
              <a:rPr dirty="0" sz="1200" spc="24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00" spc="254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registro</a:t>
            </a:r>
            <a:r>
              <a:rPr dirty="0" sz="1200" spc="254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de</a:t>
            </a:r>
            <a:r>
              <a:rPr dirty="0" sz="1200" spc="22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preços</a:t>
            </a:r>
            <a:r>
              <a:rPr dirty="0" sz="1200" spc="23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06060"/>
                </a:solidFill>
                <a:latin typeface="Times New Roman"/>
                <a:cs typeface="Times New Roman"/>
              </a:rPr>
              <a:t>-</a:t>
            </a:r>
            <a:r>
              <a:rPr dirty="0" sz="1200" spc="19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575757"/>
                </a:solidFill>
                <a:latin typeface="Times New Roman"/>
                <a:cs typeface="Times New Roman"/>
              </a:rPr>
              <a:t>e 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presencial,</a:t>
            </a:r>
            <a:r>
              <a:rPr dirty="0" sz="1200" spc="-5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25252"/>
                </a:solidFill>
                <a:latin typeface="Times New Roman"/>
                <a:cs typeface="Times New Roman"/>
              </a:rPr>
              <a:t>com</a:t>
            </a:r>
            <a:r>
              <a:rPr dirty="0" sz="1200" spc="1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35">
                <a:solidFill>
                  <a:srgbClr val="505050"/>
                </a:solidFill>
                <a:latin typeface="Times New Roman"/>
                <a:cs typeface="Times New Roman"/>
              </a:rPr>
              <a:t>base</a:t>
            </a:r>
            <a:r>
              <a:rPr dirty="0" sz="1200" spc="-4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84848"/>
                </a:solidFill>
                <a:latin typeface="Times New Roman"/>
                <a:cs typeface="Times New Roman"/>
              </a:rPr>
              <a:t>na</a:t>
            </a:r>
            <a:r>
              <a:rPr dirty="0" sz="1200" spc="-6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Lei</a:t>
            </a:r>
            <a:r>
              <a:rPr dirty="0" sz="1200" spc="1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505050"/>
                </a:solidFill>
                <a:latin typeface="Times New Roman"/>
                <a:cs typeface="Times New Roman"/>
              </a:rPr>
              <a:t>Federal</a:t>
            </a:r>
            <a:r>
              <a:rPr dirty="0" sz="1200" spc="2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565656"/>
                </a:solidFill>
                <a:latin typeface="Times New Roman"/>
                <a:cs typeface="Times New Roman"/>
              </a:rPr>
              <a:t>n°</a:t>
            </a:r>
            <a:r>
              <a:rPr dirty="0" sz="1200" spc="-2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Times New Roman"/>
                <a:cs typeface="Times New Roman"/>
              </a:rPr>
              <a:t>14.133/2021;</a:t>
            </a:r>
            <a:endParaRPr sz="1200">
              <a:latin typeface="Times New Roman"/>
              <a:cs typeface="Times New Roman"/>
            </a:endParaRPr>
          </a:p>
          <a:p>
            <a:pPr algn="just" marL="21590" marR="31115" indent="-4445">
              <a:lnSpc>
                <a:spcPts val="1330"/>
              </a:lnSpc>
              <a:spcBef>
                <a:spcPts val="1360"/>
              </a:spcBef>
              <a:buClr>
                <a:srgbClr val="5D5D5D"/>
              </a:buClr>
              <a:buAutoNum type="romanUcPeriod"/>
              <a:tabLst>
                <a:tab pos="21590" algn="l"/>
                <a:tab pos="153670" algn="l"/>
              </a:tabLst>
            </a:pPr>
            <a:r>
              <a:rPr dirty="0" sz="1200">
                <a:solidFill>
                  <a:srgbClr val="626262"/>
                </a:solidFill>
                <a:latin typeface="Times New Roman"/>
                <a:cs typeface="Times New Roman"/>
              </a:rPr>
              <a:t>-</a:t>
            </a:r>
            <a:r>
              <a:rPr dirty="0" sz="1200" spc="-45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606060"/>
                </a:solidFill>
                <a:latin typeface="Times New Roman"/>
                <a:cs typeface="Times New Roman"/>
              </a:rPr>
              <a:t>a</a:t>
            </a:r>
            <a:r>
              <a:rPr dirty="0" sz="1200" spc="-7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Times New Roman"/>
                <a:cs typeface="Times New Roman"/>
              </a:rPr>
              <a:t>aprovação</a:t>
            </a:r>
            <a:r>
              <a:rPr dirty="0" sz="1200" spc="1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das</a:t>
            </a:r>
            <a:r>
              <a:rPr dirty="0" sz="120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minutas-</a:t>
            </a:r>
            <a:r>
              <a:rPr dirty="0" sz="1200">
                <a:solidFill>
                  <a:srgbClr val="4B4B4B"/>
                </a:solidFill>
                <a:latin typeface="Times New Roman"/>
                <a:cs typeface="Times New Roman"/>
              </a:rPr>
              <a:t>padiâo</a:t>
            </a:r>
            <a:r>
              <a:rPr dirty="0" sz="1200" spc="-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05050"/>
                </a:solidFill>
                <a:latin typeface="Times New Roman"/>
                <a:cs typeface="Times New Roman"/>
              </a:rPr>
              <a:t>editais</a:t>
            </a:r>
            <a:r>
              <a:rPr dirty="0" sz="1200" spc="-40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94949"/>
                </a:solidFill>
                <a:latin typeface="Times New Roman"/>
                <a:cs typeface="Times New Roman"/>
              </a:rPr>
              <a:t>e</a:t>
            </a:r>
            <a:r>
              <a:rPr dirty="0" sz="1200" spc="-6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contratos</a:t>
            </a:r>
            <a:r>
              <a:rPr dirty="0" sz="1200" spc="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75757"/>
                </a:solidFill>
                <a:latin typeface="Times New Roman"/>
                <a:cs typeface="Times New Roman"/>
              </a:rPr>
              <a:t>para</a:t>
            </a:r>
            <a:r>
              <a:rPr dirty="0" sz="1200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Times New Roman"/>
                <a:cs typeface="Times New Roman"/>
              </a:rPr>
              <a:t>licitações</a:t>
            </a:r>
            <a:r>
              <a:rPr dirty="0" sz="1200" spc="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D5D5D"/>
                </a:solidFill>
                <a:latin typeface="Times New Roman"/>
                <a:cs typeface="Times New Roman"/>
              </a:rPr>
              <a:t>na </a:t>
            </a:r>
            <a:r>
              <a:rPr dirty="0" sz="1200" spc="-10">
                <a:solidFill>
                  <a:srgbClr val="464646"/>
                </a:solidFill>
                <a:latin typeface="Times New Roman"/>
                <a:cs typeface="Times New Roman"/>
              </a:rPr>
              <a:t>modalidade </a:t>
            </a:r>
            <a:r>
              <a:rPr dirty="0" sz="1200" spc="-35">
                <a:solidFill>
                  <a:srgbClr val="525252"/>
                </a:solidFill>
                <a:latin typeface="Times New Roman"/>
                <a:cs typeface="Times New Roman"/>
              </a:rPr>
              <a:t>ptegito</a:t>
            </a:r>
            <a:r>
              <a:rPr dirty="0" sz="1200" spc="-4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Times New Roman"/>
                <a:cs typeface="Times New Roman"/>
              </a:rPr>
              <a:t>presencial,</a:t>
            </a:r>
            <a:r>
              <a:rPr dirty="0" sz="1200" spc="-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65656"/>
                </a:solidFill>
                <a:latin typeface="Times New Roman"/>
                <a:cs typeface="Times New Roman"/>
              </a:rPr>
              <a:t>com</a:t>
            </a:r>
            <a:r>
              <a:rPr dirty="0" sz="1200" spc="6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565656"/>
                </a:solidFill>
                <a:latin typeface="Times New Roman"/>
                <a:cs typeface="Times New Roman"/>
              </a:rPr>
              <a:t>base</a:t>
            </a:r>
            <a:r>
              <a:rPr dirty="0" sz="1200" spc="-5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95959"/>
                </a:solidFill>
                <a:latin typeface="Times New Roman"/>
                <a:cs typeface="Times New Roman"/>
              </a:rPr>
              <a:t>na</a:t>
            </a:r>
            <a:r>
              <a:rPr dirty="0" sz="1200" spc="-6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Times New Roman"/>
                <a:cs typeface="Times New Roman"/>
              </a:rPr>
              <a:t>Lei</a:t>
            </a:r>
            <a:r>
              <a:rPr dirty="0" sz="1200" spc="1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Federal</a:t>
            </a:r>
            <a:r>
              <a:rPr dirty="0" sz="1200" spc="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55">
                <a:solidFill>
                  <a:srgbClr val="575757"/>
                </a:solidFill>
                <a:latin typeface="Times New Roman"/>
                <a:cs typeface="Times New Roman"/>
              </a:rPr>
              <a:t>n°</a:t>
            </a:r>
            <a:r>
              <a:rPr dirty="0" sz="1200" spc="-75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14.133/2021.</a:t>
            </a:r>
            <a:endParaRPr sz="1200">
              <a:latin typeface="Times New Roman"/>
              <a:cs typeface="Times New Roman"/>
            </a:endParaRPr>
          </a:p>
          <a:p>
            <a:pPr algn="ctr" marL="635">
              <a:lnSpc>
                <a:spcPts val="1365"/>
              </a:lnSpc>
              <a:spcBef>
                <a:spcPts val="1185"/>
              </a:spcBef>
            </a:pPr>
            <a:r>
              <a:rPr dirty="0" sz="1150" b="1">
                <a:solidFill>
                  <a:srgbClr val="444444"/>
                </a:solidFill>
                <a:latin typeface="Times New Roman"/>
                <a:cs typeface="Times New Roman"/>
              </a:rPr>
              <a:t>ííeção</a:t>
            </a:r>
            <a:r>
              <a:rPr dirty="0" sz="1150" spc="-20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150" spc="-25" b="1">
                <a:solidFill>
                  <a:srgbClr val="4B4B4B"/>
                </a:solidFill>
                <a:latin typeface="Times New Roman"/>
                <a:cs typeface="Times New Roman"/>
              </a:rPr>
              <a:t>II</a:t>
            </a: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ts val="1365"/>
              </a:lnSpc>
            </a:pPr>
            <a:r>
              <a:rPr dirty="0" sz="1150" b="1">
                <a:solidFill>
                  <a:srgbClr val="484848"/>
                </a:solidFill>
                <a:latin typeface="Times New Roman"/>
                <a:cs typeface="Times New Roman"/>
              </a:rPr>
              <a:t>Das</a:t>
            </a:r>
            <a:r>
              <a:rPr dirty="0" sz="1150" spc="-3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84848"/>
                </a:solidFill>
                <a:latin typeface="Times New Roman"/>
                <a:cs typeface="Times New Roman"/>
              </a:rPr>
              <a:t>Padrooizaçôes</a:t>
            </a:r>
            <a:r>
              <a:rPr dirty="0" sz="1150" spc="15" b="1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150" b="1">
                <a:solidFill>
                  <a:srgbClr val="4B4B4B"/>
                </a:solidFill>
                <a:latin typeface="Times New Roman"/>
                <a:cs typeface="Times New Roman"/>
              </a:rPr>
              <a:t>dq</a:t>
            </a:r>
            <a:r>
              <a:rPr dirty="0" sz="1150" spc="-35" b="1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 spc="-10" b="1">
                <a:solidFill>
                  <a:srgbClr val="484848"/>
                </a:solidFill>
                <a:latin typeface="Times New Roman"/>
                <a:cs typeface="Times New Roman"/>
              </a:rPr>
              <a:t>à'tinutas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7620">
              <a:lnSpc>
                <a:spcPts val="1330"/>
              </a:lnSpc>
            </a:pP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Art.</a:t>
            </a:r>
            <a:r>
              <a:rPr dirty="0" sz="1150" spc="-6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2º.</a:t>
            </a: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Aprovar-se</a:t>
            </a:r>
            <a:r>
              <a:rPr dirty="0" sz="1150" spc="42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as</a:t>
            </a:r>
            <a:r>
              <a:rPr dirty="0" sz="1150" spc="30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65">
                <a:solidFill>
                  <a:srgbClr val="464646"/>
                </a:solidFill>
                <a:latin typeface="Cambria"/>
                <a:cs typeface="Cambria"/>
              </a:rPr>
              <a:t>minutos-</a:t>
            </a:r>
            <a:r>
              <a:rPr dirty="0" sz="1150">
                <a:solidFill>
                  <a:srgbClr val="464646"/>
                </a:solidFill>
                <a:latin typeface="Cambria"/>
                <a:cs typeface="Cambria"/>
              </a:rPr>
              <a:t>padriio</a:t>
            </a:r>
            <a:r>
              <a:rPr dirty="0" sz="1150" spc="300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de</a:t>
            </a:r>
            <a:r>
              <a:rPr dirty="0" sz="1150" spc="31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editais</a:t>
            </a:r>
            <a:r>
              <a:rPr dirty="0" sz="1150" spc="32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e</a:t>
            </a:r>
            <a:r>
              <a:rPr dirty="0" sz="1150" spc="28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contratos</a:t>
            </a:r>
            <a:r>
              <a:rPr dirty="0" sz="1150" spc="42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6B6B6B"/>
                </a:solidFill>
                <a:latin typeface="Cambria"/>
                <a:cs typeface="Cambria"/>
              </a:rPr>
              <a:t>para</a:t>
            </a:r>
            <a:r>
              <a:rPr dirty="0" sz="1150" spc="345">
                <a:solidFill>
                  <a:srgbClr val="6B6B6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licitações</a:t>
            </a:r>
            <a:r>
              <a:rPr dirty="0" sz="1150" spc="37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595959"/>
                </a:solidFill>
                <a:latin typeface="Cambria"/>
                <a:cs typeface="Cambria"/>
              </a:rPr>
              <a:t>na </a:t>
            </a:r>
            <a:r>
              <a:rPr dirty="0" sz="1150" spc="-10">
                <a:solidFill>
                  <a:srgbClr val="494949"/>
                </a:solidFill>
                <a:latin typeface="Cambria"/>
                <a:cs typeface="Cambria"/>
              </a:rPr>
              <a:t>modalidade</a:t>
            </a:r>
            <a:r>
              <a:rPr dirty="0" sz="1150" spc="18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pmgão,</a:t>
            </a:r>
            <a:r>
              <a:rPr dirty="0" sz="1150" spc="200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65656"/>
                </a:solidFill>
                <a:latin typeface="Cambria"/>
                <a:cs typeface="Cambria"/>
              </a:rPr>
              <a:t>ria</a:t>
            </a:r>
            <a:r>
              <a:rPr dirty="0" sz="1150" spc="14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forma</a:t>
            </a:r>
            <a:r>
              <a:rPr dirty="0" sz="1150" spc="12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pmsencial,</a:t>
            </a:r>
            <a:r>
              <a:rPr dirty="0" sz="1150" spc="17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6B6B6B"/>
                </a:solidFill>
                <a:latin typeface="Cambria"/>
                <a:cs typeface="Cambria"/>
              </a:rPr>
              <a:t>e</a:t>
            </a:r>
            <a:r>
              <a:rPr dirty="0" sz="1150" spc="130">
                <a:solidFill>
                  <a:srgbClr val="6B6B6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concorrência,</a:t>
            </a:r>
            <a:r>
              <a:rPr dirty="0" sz="1150" spc="215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E5E5E"/>
                </a:solidFill>
                <a:latin typeface="Cambria"/>
                <a:cs typeface="Cambria"/>
              </a:rPr>
              <a:t>nas</a:t>
            </a:r>
            <a:r>
              <a:rPr dirty="0" sz="1150" spc="150">
                <a:solidFill>
                  <a:srgbClr val="5E5E5E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B4B4B"/>
                </a:solidFill>
                <a:latin typeface="Cambria"/>
                <a:cs typeface="Cambria"/>
              </a:rPr>
              <a:t>fomias</a:t>
            </a:r>
            <a:r>
              <a:rPr dirty="0" sz="1150" spc="14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eletrônica</a:t>
            </a:r>
            <a:r>
              <a:rPr dirty="0" sz="1150" spc="21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D4D4D"/>
                </a:solidFill>
                <a:latin typeface="Cambria"/>
                <a:cs typeface="Cambria"/>
              </a:rPr>
              <a:t>e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presencial,</a:t>
            </a:r>
            <a:r>
              <a:rPr dirty="0" sz="1150" spc="225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com</a:t>
            </a:r>
            <a:r>
              <a:rPr dirty="0" sz="1150" spc="20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base</a:t>
            </a:r>
            <a:r>
              <a:rPr dirty="0" sz="1150" spc="165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na</a:t>
            </a:r>
            <a:r>
              <a:rPr dirty="0" sz="1150" spc="17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Lei</a:t>
            </a:r>
            <a:r>
              <a:rPr dirty="0" sz="1150" spc="16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Federal</a:t>
            </a:r>
            <a:r>
              <a:rPr dirty="0" sz="1150" spc="20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75757"/>
                </a:solidFill>
                <a:latin typeface="Cambria"/>
                <a:cs typeface="Cambria"/>
              </a:rPr>
              <a:t>n°</a:t>
            </a:r>
            <a:r>
              <a:rPr dirty="0" sz="1150" spc="175">
                <a:solidFill>
                  <a:srgbClr val="575757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24242"/>
                </a:solidFill>
                <a:latin typeface="Cambria"/>
                <a:cs typeface="Cambria"/>
              </a:rPr>
              <a:t>14.133/2021,</a:t>
            </a:r>
            <a:r>
              <a:rPr dirty="0" sz="1150" spc="26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bem</a:t>
            </a:r>
            <a:r>
              <a:rPr dirty="0" sz="1150" spc="185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como</a:t>
            </a:r>
            <a:r>
              <a:rPr dirty="0" sz="1150" spc="18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45454"/>
                </a:solidFill>
                <a:latin typeface="Cambria"/>
                <a:cs typeface="Cambria"/>
              </a:rPr>
              <a:t>a</a:t>
            </a:r>
            <a:r>
              <a:rPr dirty="0" sz="1150" spc="12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F4F4F"/>
                </a:solidFill>
                <a:latin typeface="Cambria"/>
                <a:cs typeface="Cambria"/>
              </a:rPr>
              <a:t>Declaração</a:t>
            </a:r>
            <a:r>
              <a:rPr dirty="0" sz="1150" spc="204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B4B4B"/>
                </a:solidFill>
                <a:latin typeface="Cambria"/>
                <a:cs typeface="Cambria"/>
              </a:rPr>
              <a:t>de </a:t>
            </a:r>
            <a:r>
              <a:rPr dirty="0" sz="1150" spc="-30">
                <a:solidFill>
                  <a:srgbClr val="505050"/>
                </a:solidFill>
                <a:latin typeface="Cambria"/>
                <a:cs typeface="Cambria"/>
              </a:rPr>
              <a:t>Conformidade,</a:t>
            </a:r>
            <a:r>
              <a:rPr dirty="0" sz="1150" spc="9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545454"/>
                </a:solidFill>
                <a:latin typeface="Cambria"/>
                <a:cs typeface="Cambria"/>
              </a:rPr>
              <a:t>anexa</a:t>
            </a:r>
            <a:r>
              <a:rPr dirty="0" sz="1150" spc="-1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a</a:t>
            </a:r>
            <a:r>
              <a:rPr dirty="0" sz="1150" spc="-6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545454"/>
                </a:solidFill>
                <a:latin typeface="Cambria"/>
                <a:cs typeface="Cambria"/>
              </a:rPr>
              <a:t>este</a:t>
            </a:r>
            <a:r>
              <a:rPr dirty="0" sz="1150" spc="-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525252"/>
                </a:solidFill>
                <a:latin typeface="Cambria"/>
                <a:cs typeface="Cambria"/>
              </a:rPr>
              <a:t>Decreto.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26146" y="517242"/>
            <a:ext cx="346710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50" spc="-509">
                <a:solidFill>
                  <a:srgbClr val="54CCAF"/>
                </a:solidFill>
                <a:latin typeface="Times New Roman"/>
                <a:cs typeface="Times New Roman"/>
              </a:rPr>
              <a:t>\</a:t>
            </a:r>
            <a:r>
              <a:rPr dirty="0" sz="1950" spc="-114">
                <a:solidFill>
                  <a:srgbClr val="5ED1B8"/>
                </a:solidFill>
                <a:latin typeface="Times New Roman"/>
                <a:cs typeface="Times New Roman"/>
              </a:rPr>
              <a:t>’</a:t>
            </a:r>
            <a:r>
              <a:rPr dirty="0" sz="1950" spc="15">
                <a:solidFill>
                  <a:srgbClr val="54CCAF"/>
                </a:solidFill>
                <a:latin typeface="Times New Roman"/>
                <a:cs typeface="Times New Roman"/>
              </a:rPr>
              <a:t>g$</a:t>
            </a:r>
            <a:endParaRPr sz="1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17246" y="4520532"/>
            <a:ext cx="1791195" cy="160631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4261" y="374594"/>
            <a:ext cx="901949" cy="730142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852742" y="349197"/>
            <a:ext cx="2229485" cy="679450"/>
            <a:chOff x="4852742" y="349197"/>
            <a:chExt cx="2229485" cy="679450"/>
          </a:xfrm>
        </p:grpSpPr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52742" y="349197"/>
              <a:ext cx="800321" cy="51427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19517" y="596811"/>
              <a:ext cx="1149668" cy="43173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69184" y="596811"/>
              <a:ext cx="813024" cy="317453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96221" y="263484"/>
            <a:ext cx="3810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509">
                <a:solidFill>
                  <a:srgbClr val="565656"/>
                </a:solidFill>
                <a:latin typeface="Arial Black"/>
                <a:cs typeface="Arial Black"/>
              </a:rPr>
              <a:t>C›</a:t>
            </a:r>
            <a:r>
              <a:rPr dirty="0" sz="1250" spc="125">
                <a:solidFill>
                  <a:srgbClr val="565656"/>
                </a:solidFill>
                <a:latin typeface="Arial Black"/>
                <a:cs typeface="Arial Black"/>
              </a:rPr>
              <a:t> </a:t>
            </a:r>
            <a:r>
              <a:rPr dirty="0" sz="1250" spc="-470">
                <a:solidFill>
                  <a:srgbClr val="494949"/>
                </a:solidFill>
                <a:latin typeface="Arial Black"/>
                <a:cs typeface="Arial Black"/>
              </a:rPr>
              <a:t>*</a:t>
            </a:r>
            <a:r>
              <a:rPr dirty="0" sz="1250" spc="459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50" spc="-175">
                <a:solidFill>
                  <a:srgbClr val="494949"/>
                </a:solidFill>
                <a:latin typeface="Arial Black"/>
                <a:cs typeface="Arial Black"/>
              </a:rPr>
              <a:t>;..</a:t>
            </a:r>
            <a:endParaRPr sz="125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065326" y="460569"/>
            <a:ext cx="2474595" cy="54483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 marR="5080" indent="1905">
              <a:lnSpc>
                <a:spcPts val="1320"/>
              </a:lnSpc>
              <a:spcBef>
                <a:spcPts val="240"/>
              </a:spcBef>
            </a:pPr>
            <a:r>
              <a:rPr dirty="0" sz="1200" spc="80">
                <a:solidFill>
                  <a:srgbClr val="4B4B4B"/>
                </a:solidFill>
                <a:latin typeface="Times New Roman"/>
                <a:cs typeface="Times New Roman"/>
              </a:rPr>
              <a:t>Estado </a:t>
            </a:r>
            <a:r>
              <a:rPr dirty="0" sz="1200" spc="90">
                <a:solidFill>
                  <a:srgbClr val="525252"/>
                </a:solidFill>
                <a:latin typeface="Times New Roman"/>
                <a:cs typeface="Times New Roman"/>
              </a:rPr>
              <a:t>do</a:t>
            </a:r>
            <a:r>
              <a:rPr dirty="0" sz="1200" spc="16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Rio</a:t>
            </a:r>
            <a:r>
              <a:rPr dirty="0" sz="1200" spc="2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64646"/>
                </a:solidFill>
                <a:latin typeface="Times New Roman"/>
                <a:cs typeface="Times New Roman"/>
              </a:rPr>
              <a:t>de</a:t>
            </a:r>
            <a:r>
              <a:rPr dirty="0" sz="1200" spc="2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00" spc="75">
                <a:solidFill>
                  <a:srgbClr val="494949"/>
                </a:solidFill>
                <a:latin typeface="Times New Roman"/>
                <a:cs typeface="Times New Roman"/>
              </a:rPr>
              <a:t>Janeiro</a:t>
            </a:r>
            <a:r>
              <a:rPr dirty="0" sz="1200" spc="500">
                <a:solidFill>
                  <a:srgbClr val="494949"/>
                </a:solidFill>
                <a:latin typeface="Times New Roman"/>
                <a:cs typeface="Times New Roman"/>
              </a:rPr>
              <a:t>  </a:t>
            </a:r>
            <a:r>
              <a:rPr dirty="0" sz="1200" spc="10">
                <a:solidFill>
                  <a:srgbClr val="484848"/>
                </a:solidFill>
                <a:latin typeface="Times New Roman"/>
                <a:cs typeface="Times New Roman"/>
              </a:rPr>
              <a:t>Prefeitura</a:t>
            </a:r>
            <a:r>
              <a:rPr dirty="0" sz="1200" spc="35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 spc="10">
                <a:solidFill>
                  <a:srgbClr val="494949"/>
                </a:solidFill>
                <a:latin typeface="Times New Roman"/>
                <a:cs typeface="Times New Roman"/>
              </a:rPr>
              <a:t>Municípa)</a:t>
            </a:r>
            <a:r>
              <a:rPr dirty="0" sz="1200" spc="32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10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00" spc="28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00" spc="65">
                <a:solidFill>
                  <a:srgbClr val="4B4B4B"/>
                </a:solidFill>
                <a:latin typeface="Times New Roman"/>
                <a:cs typeface="Times New Roman"/>
              </a:rPr>
              <a:t>Seropédica </a:t>
            </a:r>
            <a:r>
              <a:rPr dirty="0" sz="1200" spc="70">
                <a:solidFill>
                  <a:srgbClr val="494949"/>
                </a:solidFill>
                <a:latin typeface="Times New Roman"/>
                <a:cs typeface="Times New Roman"/>
              </a:rPr>
              <a:t>Gabinete</a:t>
            </a:r>
            <a:r>
              <a:rPr dirty="0" sz="1200" spc="9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00" spc="80">
                <a:solidFill>
                  <a:srgbClr val="525252"/>
                </a:solidFill>
                <a:latin typeface="Times New Roman"/>
                <a:cs typeface="Times New Roman"/>
              </a:rPr>
              <a:t>do</a:t>
            </a:r>
            <a:r>
              <a:rPr dirty="0" sz="1200" spc="10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00" spc="40">
                <a:solidFill>
                  <a:srgbClr val="4B4B4B"/>
                </a:solidFill>
                <a:latin typeface="Times New Roman"/>
                <a:cs typeface="Times New Roman"/>
              </a:rPr>
              <a:t>Prefeito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254080" y="907912"/>
            <a:ext cx="662305" cy="1206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00" spc="-105">
                <a:solidFill>
                  <a:srgbClr val="6B6B6B"/>
                </a:solidFill>
                <a:latin typeface="Times New Roman"/>
                <a:cs typeface="Times New Roman"/>
              </a:rPr>
              <a:t>T</a:t>
            </a:r>
            <a:r>
              <a:rPr dirty="0" sz="600" spc="-15">
                <a:solidFill>
                  <a:srgbClr val="6B6B6B"/>
                </a:solidFill>
                <a:latin typeface="Times New Roman"/>
                <a:cs typeface="Times New Roman"/>
              </a:rPr>
              <a:t> </a:t>
            </a:r>
            <a:r>
              <a:rPr dirty="0" sz="600" spc="-25">
                <a:solidFill>
                  <a:srgbClr val="575757"/>
                </a:solidFill>
                <a:latin typeface="Times New Roman"/>
                <a:cs typeface="Times New Roman"/>
              </a:rPr>
              <a:t>EI't</a:t>
            </a:r>
            <a:r>
              <a:rPr dirty="0" sz="600" spc="-15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600" spc="-80">
                <a:solidFill>
                  <a:srgbClr val="7C7C7C"/>
                </a:solidFill>
                <a:latin typeface="Times New Roman"/>
                <a:cs typeface="Times New Roman"/>
              </a:rPr>
              <a:t>P</a:t>
            </a:r>
            <a:r>
              <a:rPr dirty="0" sz="600" spc="-30">
                <a:solidFill>
                  <a:srgbClr val="7C7C7C"/>
                </a:solidFill>
                <a:latin typeface="Times New Roman"/>
                <a:cs typeface="Times New Roman"/>
              </a:rPr>
              <a:t> </a:t>
            </a:r>
            <a:r>
              <a:rPr dirty="0" sz="600">
                <a:solidFill>
                  <a:srgbClr val="676767"/>
                </a:solidFill>
                <a:latin typeface="Times New Roman"/>
                <a:cs typeface="Times New Roman"/>
              </a:rPr>
              <a:t>O</a:t>
            </a:r>
            <a:r>
              <a:rPr dirty="0" sz="600" spc="95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600">
                <a:solidFill>
                  <a:srgbClr val="545454"/>
                </a:solidFill>
                <a:latin typeface="Times New Roman"/>
                <a:cs typeface="Times New Roman"/>
              </a:rPr>
              <a:t>E</a:t>
            </a:r>
            <a:r>
              <a:rPr dirty="0" sz="600" spc="12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600" spc="-100">
                <a:solidFill>
                  <a:srgbClr val="525252"/>
                </a:solidFill>
                <a:latin typeface="Times New Roman"/>
                <a:cs typeface="Times New Roman"/>
              </a:rPr>
              <a:t>AG</a:t>
            </a:r>
            <a:r>
              <a:rPr dirty="0" sz="600" spc="-1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600">
                <a:solidFill>
                  <a:srgbClr val="676767"/>
                </a:solidFill>
                <a:latin typeface="Times New Roman"/>
                <a:cs typeface="Times New Roman"/>
              </a:rPr>
              <a:t>9</a:t>
            </a:r>
            <a:r>
              <a:rPr dirty="0" sz="600" spc="40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600" spc="-165">
                <a:solidFill>
                  <a:srgbClr val="676767"/>
                </a:solidFill>
                <a:latin typeface="Times New Roman"/>
                <a:cs typeface="Times New Roman"/>
              </a:rPr>
              <a:t>R</a:t>
            </a:r>
            <a:r>
              <a:rPr dirty="0" sz="600" spc="5">
                <a:solidFill>
                  <a:srgbClr val="676767"/>
                </a:solidFill>
                <a:latin typeface="Times New Roman"/>
                <a:cs typeface="Times New Roman"/>
              </a:rPr>
              <a:t> </a:t>
            </a:r>
            <a:r>
              <a:rPr dirty="0" sz="600" spc="-50">
                <a:solidFill>
                  <a:srgbClr val="626262"/>
                </a:solidFill>
                <a:latin typeface="Times New Roman"/>
                <a:cs typeface="Times New Roman"/>
              </a:rPr>
              <a:t>A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85534" y="1133834"/>
            <a:ext cx="5280025" cy="22459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10160" indent="5080">
              <a:lnSpc>
                <a:spcPct val="97800"/>
              </a:lnSpc>
              <a:spcBef>
                <a:spcPts val="125"/>
              </a:spcBef>
            </a:pPr>
            <a:r>
              <a:rPr dirty="0" sz="1150" i="1">
                <a:solidFill>
                  <a:srgbClr val="4F4F4F"/>
                </a:solidFill>
                <a:latin typeface="Cambria"/>
                <a:cs typeface="Cambria"/>
              </a:rPr>
              <a:t>Parágrof'o</a:t>
            </a:r>
            <a:r>
              <a:rPr dirty="0" sz="1150" spc="114" i="1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único.</a:t>
            </a:r>
            <a:r>
              <a:rPr dirty="0" sz="1150" spc="3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676767"/>
                </a:solidFill>
                <a:latin typeface="Cambria"/>
                <a:cs typeface="Cambria"/>
              </a:rPr>
              <a:t>As</a:t>
            </a:r>
            <a:r>
              <a:rPr dirty="0" sz="1150" spc="65">
                <a:solidFill>
                  <a:srgbClr val="676767"/>
                </a:solidFill>
                <a:latin typeface="Cambria"/>
                <a:cs typeface="Cambria"/>
              </a:rPr>
              <a:t> </a:t>
            </a:r>
            <a:r>
              <a:rPr dirty="0" sz="1150" spc="-55">
                <a:solidFill>
                  <a:srgbClr val="4D4D4D"/>
                </a:solidFill>
                <a:latin typeface="Cambria"/>
                <a:cs typeface="Cambria"/>
              </a:rPr>
              <a:t>minutas-</a:t>
            </a:r>
            <a:r>
              <a:rPr dirty="0" sz="1150">
                <a:solidFill>
                  <a:srgbClr val="4D4D4D"/>
                </a:solidFill>
                <a:latin typeface="Cambria"/>
                <a:cs typeface="Cambria"/>
              </a:rPr>
              <a:t>padrâo</a:t>
            </a:r>
            <a:r>
              <a:rPr dirty="0" sz="1150" spc="40">
                <a:solidFill>
                  <a:srgbClr val="4D4D4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B4B4B"/>
                </a:solidFill>
                <a:latin typeface="Cambria"/>
                <a:cs typeface="Cambria"/>
              </a:rPr>
              <a:t>aprovadas,</a:t>
            </a:r>
            <a:r>
              <a:rPr dirty="0" sz="1150" spc="10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B5B5B"/>
                </a:solidFill>
                <a:latin typeface="Cambria"/>
                <a:cs typeface="Cambria"/>
              </a:rPr>
              <a:t>que</a:t>
            </a:r>
            <a:r>
              <a:rPr dirty="0" sz="1150" spc="55">
                <a:solidFill>
                  <a:srgbClr val="5B5B5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F4F4F"/>
                </a:solidFill>
                <a:latin typeface="Cambria"/>
                <a:cs typeface="Cambria"/>
              </a:rPr>
              <a:t>estarão</a:t>
            </a:r>
            <a:r>
              <a:rPr dirty="0" sz="1150" spc="100">
                <a:solidFill>
                  <a:srgbClr val="4F4F4F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545454"/>
                </a:solidFill>
                <a:latin typeface="Cambria"/>
                <a:cs typeface="Cambria"/>
              </a:rPr>
              <a:t>disponíveis</a:t>
            </a:r>
            <a:r>
              <a:rPr dirty="0" sz="1150" spc="9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95959"/>
                </a:solidFill>
                <a:latin typeface="Cambria"/>
                <a:cs typeface="Cambria"/>
              </a:rPr>
              <a:t>no</a:t>
            </a:r>
            <a:r>
              <a:rPr dirty="0" sz="1150" spc="70">
                <a:solidFill>
                  <a:srgbClr val="59595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646464"/>
                </a:solidFill>
                <a:latin typeface="Cambria"/>
                <a:cs typeface="Cambria"/>
              </a:rPr>
              <a:t>sitio</a:t>
            </a:r>
            <a:r>
              <a:rPr dirty="0" sz="1150" spc="75">
                <a:solidFill>
                  <a:srgbClr val="646464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B4B4B"/>
                </a:solidFill>
                <a:latin typeface="Cambria"/>
                <a:cs typeface="Cambria"/>
              </a:rPr>
              <a:t>da </a:t>
            </a:r>
            <a:r>
              <a:rPr dirty="0" sz="1150" spc="-45">
                <a:solidFill>
                  <a:srgbClr val="494949"/>
                </a:solidFill>
                <a:latin typeface="Cambria"/>
                <a:cs typeface="Cambria"/>
              </a:rPr>
              <a:t>Procuradoria</a:t>
            </a:r>
            <a:r>
              <a:rPr dirty="0" sz="1150" spc="-1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Geral,</a:t>
            </a:r>
            <a:r>
              <a:rPr dirty="0" sz="1150" spc="2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545454"/>
                </a:solidFill>
                <a:latin typeface="Cambria"/>
                <a:cs typeface="Cambria"/>
              </a:rPr>
              <a:t>poderão</a:t>
            </a:r>
            <a:r>
              <a:rPr dirty="0" sz="1150" spc="3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565656"/>
                </a:solidFill>
                <a:latin typeface="Cambria"/>
                <a:cs typeface="Cambria"/>
              </a:rPr>
              <a:t>ser</a:t>
            </a:r>
            <a:r>
              <a:rPr dirty="0" sz="1150" spc="-5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150" spc="-45">
                <a:solidFill>
                  <a:srgbClr val="525252"/>
                </a:solidFill>
                <a:latin typeface="Cambria"/>
                <a:cs typeface="Cambria"/>
              </a:rPr>
              <a:t>alteradas</a:t>
            </a:r>
            <a:r>
              <a:rPr dirty="0" sz="1150" spc="-2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595959"/>
                </a:solidFill>
                <a:latin typeface="Cambria"/>
                <a:cs typeface="Cambria"/>
              </a:rPr>
              <a:t>por </a:t>
            </a:r>
            <a:r>
              <a:rPr dirty="0" sz="1150" spc="-10">
                <a:solidFill>
                  <a:srgbClr val="545454"/>
                </a:solidFill>
                <a:latin typeface="Cambria"/>
                <a:cs typeface="Cambria"/>
              </a:rPr>
              <a:t>Resolução</a:t>
            </a:r>
            <a:r>
              <a:rPr dirty="0" sz="1150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565656"/>
                </a:solidFill>
                <a:latin typeface="Cambria"/>
                <a:cs typeface="Cambria"/>
              </a:rPr>
              <a:t>editada</a:t>
            </a:r>
            <a:r>
              <a:rPr dirty="0" sz="1150" spc="10">
                <a:solidFill>
                  <a:srgbClr val="56565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25252"/>
                </a:solidFill>
                <a:latin typeface="Cambria"/>
                <a:cs typeface="Cambria"/>
              </a:rPr>
              <a:t>pelo</a:t>
            </a:r>
            <a:r>
              <a:rPr dirty="0" sz="1150" spc="-10">
                <a:solidFill>
                  <a:srgbClr val="525252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525252"/>
                </a:solidFill>
                <a:latin typeface="Cambria"/>
                <a:cs typeface="Cambria"/>
              </a:rPr>
              <a:t>Procurador-</a:t>
            </a:r>
            <a:r>
              <a:rPr dirty="0" sz="1150" spc="-10">
                <a:solidFill>
                  <a:srgbClr val="525252"/>
                </a:solidFill>
                <a:latin typeface="Cambria"/>
                <a:cs typeface="Cambria"/>
              </a:rPr>
              <a:t>Geral </a:t>
            </a:r>
            <a:r>
              <a:rPr dirty="0" sz="1150" spc="-10">
                <a:solidFill>
                  <a:srgbClr val="545454"/>
                </a:solidFill>
                <a:latin typeface="Cambria"/>
                <a:cs typeface="Cambria"/>
              </a:rPr>
              <a:t>do</a:t>
            </a:r>
            <a:r>
              <a:rPr dirty="0" sz="1150" spc="-55">
                <a:solidFill>
                  <a:srgbClr val="545454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Município.</a:t>
            </a:r>
            <a:endParaRPr sz="11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50">
              <a:latin typeface="Cambria"/>
              <a:cs typeface="Cambria"/>
            </a:endParaRPr>
          </a:p>
          <a:p>
            <a:pPr algn="ctr" marL="2260600" marR="2261870" indent="-2540">
              <a:lnSpc>
                <a:spcPts val="1270"/>
              </a:lnSpc>
            </a:pPr>
            <a:r>
              <a:rPr dirty="0" sz="1200" spc="-20">
                <a:solidFill>
                  <a:srgbClr val="444444"/>
                </a:solidFill>
                <a:latin typeface="Times New Roman"/>
                <a:cs typeface="Times New Roman"/>
              </a:rPr>
              <a:t>Seçiio</a:t>
            </a:r>
            <a:r>
              <a:rPr dirty="0" sz="1200" spc="-1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5B5B5B"/>
                </a:solidFill>
                <a:latin typeface="Times New Roman"/>
                <a:cs typeface="Times New Roman"/>
              </a:rPr>
              <a:t>III</a:t>
            </a:r>
            <a:r>
              <a:rPr dirty="0" sz="1200" spc="500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D4D4D"/>
                </a:solidFill>
                <a:latin typeface="Times New Roman"/>
                <a:cs typeface="Times New Roman"/>
              </a:rPr>
              <a:t>Da</a:t>
            </a:r>
            <a:r>
              <a:rPr dirty="0" sz="1200" spc="-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44444"/>
                </a:solidFill>
                <a:latin typeface="Times New Roman"/>
                <a:cs typeface="Times New Roman"/>
              </a:rPr>
              <a:t>Vigência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1590" marR="5080" indent="4445">
              <a:lnSpc>
                <a:spcPct val="91300"/>
              </a:lnSpc>
            </a:pPr>
            <a:r>
              <a:rPr dirty="0" sz="1150">
                <a:solidFill>
                  <a:srgbClr val="595959"/>
                </a:solidFill>
                <a:latin typeface="Times New Roman"/>
                <a:cs typeface="Times New Roman"/>
              </a:rPr>
              <a:t>Art.</a:t>
            </a:r>
            <a:r>
              <a:rPr dirty="0" sz="1150" spc="-75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150" spc="-100">
                <a:solidFill>
                  <a:srgbClr val="494949"/>
                </a:solidFill>
                <a:latin typeface="Times New Roman"/>
                <a:cs typeface="Times New Roman"/>
              </a:rPr>
              <a:t>.3*.</a:t>
            </a:r>
            <a:r>
              <a:rPr dirty="0" sz="1150" spc="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05050"/>
                </a:solidFill>
                <a:latin typeface="Times New Roman"/>
                <a:cs typeface="Times New Roman"/>
              </a:rPr>
              <a:t>Este</a:t>
            </a:r>
            <a:r>
              <a:rPr dirty="0" sz="1150" spc="21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B4B4B"/>
                </a:solidFill>
                <a:latin typeface="Times New Roman"/>
                <a:cs typeface="Times New Roman"/>
              </a:rPr>
              <a:t>Decreto</a:t>
            </a:r>
            <a:r>
              <a:rPr dirty="0" sz="1150" spc="2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D5D5D"/>
                </a:solidFill>
                <a:latin typeface="Times New Roman"/>
                <a:cs typeface="Times New Roman"/>
              </a:rPr>
              <a:t>entrará</a:t>
            </a:r>
            <a:r>
              <a:rPr dirty="0" sz="1150" spc="19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em</a:t>
            </a:r>
            <a:r>
              <a:rPr dirty="0" sz="1150" spc="23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B5B5B"/>
                </a:solidFill>
                <a:latin typeface="Times New Roman"/>
                <a:cs typeface="Times New Roman"/>
              </a:rPr>
              <a:t>vigor</a:t>
            </a:r>
            <a:r>
              <a:rPr dirty="0" sz="1150" spc="229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45454"/>
                </a:solidFill>
                <a:latin typeface="Times New Roman"/>
                <a:cs typeface="Times New Roman"/>
              </a:rPr>
              <a:t>na</a:t>
            </a:r>
            <a:r>
              <a:rPr dirty="0" sz="1150" spc="204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25252"/>
                </a:solidFill>
                <a:latin typeface="Times New Roman"/>
                <a:cs typeface="Times New Roman"/>
              </a:rPr>
              <a:t>data</a:t>
            </a:r>
            <a:r>
              <a:rPr dirty="0" sz="1150" spc="21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45454"/>
                </a:solidFill>
                <a:latin typeface="Times New Roman"/>
                <a:cs typeface="Times New Roman"/>
              </a:rPr>
              <a:t>de</a:t>
            </a:r>
            <a:r>
              <a:rPr dirty="0" sz="1150" spc="204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F4F4F"/>
                </a:solidFill>
                <a:latin typeface="Times New Roman"/>
                <a:cs typeface="Times New Roman"/>
              </a:rPr>
              <a:t>sua</a:t>
            </a:r>
            <a:r>
              <a:rPr dirty="0" sz="1150" spc="21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64646"/>
                </a:solidFill>
                <a:latin typeface="Times New Roman"/>
                <a:cs typeface="Times New Roman"/>
              </a:rPr>
              <a:t>publicação.</a:t>
            </a:r>
            <a:r>
              <a:rPr dirty="0" sz="1150" spc="254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65656"/>
                </a:solidFill>
                <a:latin typeface="Times New Roman"/>
                <a:cs typeface="Times New Roman"/>
              </a:rPr>
              <a:t>ressalvando</a:t>
            </a:r>
            <a:r>
              <a:rPr dirty="0" sz="1150" spc="23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05050"/>
                </a:solidFill>
                <a:latin typeface="Times New Roman"/>
                <a:cs typeface="Times New Roman"/>
              </a:rPr>
              <a:t>que</a:t>
            </a:r>
            <a:r>
              <a:rPr dirty="0" sz="1150" spc="18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150" spc="-50">
                <a:solidFill>
                  <a:srgbClr val="565656"/>
                </a:solidFill>
                <a:latin typeface="Times New Roman"/>
                <a:cs typeface="Times New Roman"/>
              </a:rPr>
              <a:t>a </a:t>
            </a:r>
            <a:r>
              <a:rPr dirty="0" sz="1250" spc="-30">
                <a:solidFill>
                  <a:srgbClr val="565656"/>
                </a:solidFill>
                <a:latin typeface="Times New Roman"/>
                <a:cs typeface="Times New Roman"/>
              </a:rPr>
              <a:t>partir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565656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626262"/>
                </a:solidFill>
                <a:latin typeface="Times New Roman"/>
                <a:cs typeface="Times New Roman"/>
              </a:rPr>
              <a:t>01</a:t>
            </a:r>
            <a:r>
              <a:rPr dirty="0" sz="1250" spc="-45">
                <a:solidFill>
                  <a:srgbClr val="4B4B4B"/>
                </a:solidFill>
                <a:latin typeface="Times New Roman"/>
                <a:cs typeface="Times New Roman"/>
              </a:rPr>
              <a:t>/01/202</a:t>
            </a:r>
            <a:r>
              <a:rPr dirty="0" baseline="2222" sz="1875" spc="-67">
                <a:solidFill>
                  <a:srgbClr val="4B4B4B"/>
                </a:solidFill>
                <a:latin typeface="Times New Roman"/>
                <a:cs typeface="Times New Roman"/>
              </a:rPr>
              <a:t>4,</a:t>
            </a:r>
            <a:r>
              <a:rPr dirty="0" baseline="2222" sz="1875" spc="-44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595959"/>
                </a:solidFill>
                <a:latin typeface="Times New Roman"/>
                <a:cs typeface="Times New Roman"/>
              </a:rPr>
              <a:t>as</a:t>
            </a:r>
            <a:r>
              <a:rPr dirty="0" sz="1250" spc="-5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licitações</a:t>
            </a:r>
            <a:r>
              <a:rPr dirty="0" sz="1250" spc="-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80">
                <a:solidFill>
                  <a:srgbClr val="696969"/>
                </a:solidFill>
                <a:latin typeface="Times New Roman"/>
                <a:cs typeface="Times New Roman"/>
              </a:rPr>
              <a:t>no</a:t>
            </a:r>
            <a:r>
              <a:rPr dirty="0" sz="1250" spc="5">
                <a:solidFill>
                  <a:srgbClr val="696969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545454"/>
                </a:solidFill>
                <a:latin typeface="Times New Roman"/>
                <a:cs typeface="Times New Roman"/>
              </a:rPr>
              <a:t>ambito</a:t>
            </a:r>
            <a:r>
              <a:rPr dirty="0" sz="1250" spc="-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55">
                <a:solidFill>
                  <a:srgbClr val="4B4B4B"/>
                </a:solidFill>
                <a:latin typeface="Times New Roman"/>
                <a:cs typeface="Times New Roman"/>
              </a:rPr>
              <a:t>Mimicípio</a:t>
            </a:r>
            <a:r>
              <a:rPr dirty="0" sz="1250" spc="1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65656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F4F4F"/>
                </a:solidFill>
                <a:latin typeface="Times New Roman"/>
                <a:cs typeface="Times New Roman"/>
              </a:rPr>
              <a:t>Seropédica</a:t>
            </a:r>
            <a:r>
              <a:rPr dirty="0" sz="1250" spc="5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545454"/>
                </a:solidFill>
                <a:latin typeface="Times New Roman"/>
                <a:cs typeface="Times New Roman"/>
              </a:rPr>
              <a:t>somente</a:t>
            </a:r>
            <a:r>
              <a:rPr dirty="0" sz="1250" spc="-3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05050"/>
                </a:solidFill>
                <a:latin typeface="Times New Roman"/>
                <a:cs typeface="Times New Roman"/>
              </a:rPr>
              <a:t>serâo </a:t>
            </a:r>
            <a:r>
              <a:rPr dirty="0" sz="1200" spc="-100">
                <a:solidFill>
                  <a:srgbClr val="545454"/>
                </a:solidFill>
                <a:latin typeface="Times New Roman"/>
                <a:cs typeface="Times New Roman"/>
              </a:rPr>
              <a:t>fciWs</a:t>
            </a:r>
            <a:r>
              <a:rPr dirty="0" sz="1200" spc="2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com</a:t>
            </a:r>
            <a:r>
              <a:rPr dirty="0" sz="1200" spc="-50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84848"/>
                </a:solidFill>
                <a:latin typeface="Times New Roman"/>
                <a:cs typeface="Times New Roman"/>
              </a:rPr>
              <a:t>base</a:t>
            </a:r>
            <a:r>
              <a:rPr dirty="0" sz="1200" spc="-45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565656"/>
                </a:solidFill>
                <a:latin typeface="Times New Roman"/>
                <a:cs typeface="Times New Roman"/>
              </a:rPr>
              <a:t>da</a:t>
            </a:r>
            <a:r>
              <a:rPr dirty="0" sz="1200" spc="-3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Lei</a:t>
            </a:r>
            <a:r>
              <a:rPr dirty="0" sz="1200" spc="2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Federal</a:t>
            </a:r>
            <a:r>
              <a:rPr dirty="0" sz="1200" spc="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75">
                <a:solidFill>
                  <a:srgbClr val="5D5D5D"/>
                </a:solidFill>
                <a:latin typeface="Times New Roman"/>
                <a:cs typeface="Times New Roman"/>
              </a:rPr>
              <a:t>n°</a:t>
            </a:r>
            <a:r>
              <a:rPr dirty="0" sz="1200" spc="-2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Times New Roman"/>
                <a:cs typeface="Times New Roman"/>
              </a:rPr>
              <a:t>14.133/2021.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ts val="1450"/>
              </a:lnSpc>
              <a:spcBef>
                <a:spcPts val="1210"/>
              </a:spcBef>
            </a:pPr>
            <a:r>
              <a:rPr dirty="0" sz="1250">
                <a:solidFill>
                  <a:srgbClr val="565656"/>
                </a:solidFill>
                <a:latin typeface="Times New Roman"/>
                <a:cs typeface="Times New Roman"/>
              </a:rPr>
              <a:t>Art.</a:t>
            </a:r>
            <a:r>
              <a:rPr dirty="0" sz="1250" spc="-8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B4B4B"/>
                </a:solidFill>
                <a:latin typeface="Times New Roman"/>
                <a:cs typeface="Times New Roman"/>
              </a:rPr>
              <a:t>4º.</a:t>
            </a:r>
            <a:r>
              <a:rPr dirty="0" sz="1250" spc="-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45454"/>
                </a:solidFill>
                <a:latin typeface="Times New Roman"/>
                <a:cs typeface="Times New Roman"/>
              </a:rPr>
              <a:t>As</a:t>
            </a:r>
            <a:r>
              <a:rPr dirty="0" sz="1250" spc="-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494949"/>
                </a:solidFill>
                <a:latin typeface="Times New Roman"/>
                <a:cs typeface="Times New Roman"/>
              </a:rPr>
              <a:t>licitações</a:t>
            </a:r>
            <a:r>
              <a:rPr dirty="0" sz="1250" spc="5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05050"/>
                </a:solidFill>
                <a:latin typeface="Times New Roman"/>
                <a:cs typeface="Times New Roman"/>
              </a:rPr>
              <a:t>c</a:t>
            </a:r>
            <a:r>
              <a:rPr dirty="0" sz="1250" spc="-1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4D4D4D"/>
                </a:solidFill>
                <a:latin typeface="Times New Roman"/>
                <a:cs typeface="Times New Roman"/>
              </a:rPr>
              <a:t>contratações</a:t>
            </a:r>
            <a:r>
              <a:rPr dirty="0" sz="1250" spc="13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545454"/>
                </a:solidFill>
                <a:latin typeface="Times New Roman"/>
                <a:cs typeface="Times New Roman"/>
              </a:rPr>
              <a:t>feitas</a:t>
            </a:r>
            <a:r>
              <a:rPr dirty="0" sz="1250" spc="15">
                <a:solidFill>
                  <a:srgbClr val="54545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525252"/>
                </a:solidFill>
                <a:latin typeface="Times New Roman"/>
                <a:cs typeface="Times New Roman"/>
              </a:rPr>
              <a:t>com</a:t>
            </a:r>
            <a:r>
              <a:rPr dirty="0" sz="1250" spc="114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525252"/>
                </a:solidFill>
                <a:latin typeface="Times New Roman"/>
                <a:cs typeface="Times New Roman"/>
              </a:rPr>
              <a:t>base</a:t>
            </a:r>
            <a:r>
              <a:rPr dirty="0" sz="1250" spc="6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B5B5B"/>
                </a:solidFill>
                <a:latin typeface="Times New Roman"/>
                <a:cs typeface="Times New Roman"/>
              </a:rPr>
              <a:t>na</a:t>
            </a:r>
            <a:r>
              <a:rPr dirty="0" sz="1250" spc="4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B5B5B"/>
                </a:solidFill>
                <a:latin typeface="Times New Roman"/>
                <a:cs typeface="Times New Roman"/>
              </a:rPr>
              <a:t>Lei</a:t>
            </a:r>
            <a:r>
              <a:rPr dirty="0" sz="1250" spc="75">
                <a:solidFill>
                  <a:srgbClr val="5B5B5B"/>
                </a:solidFill>
                <a:latin typeface="Times New Roman"/>
                <a:cs typeface="Times New Roman"/>
              </a:rPr>
              <a:t> </a:t>
            </a:r>
            <a:r>
              <a:rPr dirty="0" sz="1250" spc="-45">
                <a:solidFill>
                  <a:srgbClr val="525252"/>
                </a:solidFill>
                <a:latin typeface="Times New Roman"/>
                <a:cs typeface="Times New Roman"/>
              </a:rPr>
              <a:t>Federal</a:t>
            </a:r>
            <a:r>
              <a:rPr dirty="0" sz="1250" spc="11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5D5D5D"/>
                </a:solidFill>
                <a:latin typeface="Times New Roman"/>
                <a:cs typeface="Times New Roman"/>
              </a:rPr>
              <a:t>n° </a:t>
            </a:r>
            <a:r>
              <a:rPr dirty="0" sz="1250" spc="-40">
                <a:solidFill>
                  <a:srgbClr val="525252"/>
                </a:solidFill>
                <a:latin typeface="Times New Roman"/>
                <a:cs typeface="Times New Roman"/>
              </a:rPr>
              <a:t>8.666/93</a:t>
            </a:r>
            <a:r>
              <a:rPr dirty="0" sz="1250" spc="10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ou</a:t>
            </a:r>
            <a:r>
              <a:rPr dirty="0" sz="1250" spc="10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Times New Roman"/>
                <a:cs typeface="Times New Roman"/>
              </a:rPr>
              <a:t>na</a:t>
            </a:r>
            <a:endParaRPr sz="1250">
              <a:latin typeface="Times New Roman"/>
              <a:cs typeface="Times New Roman"/>
            </a:endParaRPr>
          </a:p>
          <a:p>
            <a:pPr algn="ctr" marR="43815">
              <a:lnSpc>
                <a:spcPts val="1390"/>
              </a:lnSpc>
            </a:pPr>
            <a:r>
              <a:rPr dirty="0" sz="1200">
                <a:solidFill>
                  <a:srgbClr val="595959"/>
                </a:solidFill>
                <a:latin typeface="Times New Roman"/>
                <a:cs typeface="Times New Roman"/>
              </a:rPr>
              <a:t>hei</a:t>
            </a:r>
            <a:r>
              <a:rPr dirty="0" sz="1200" spc="-1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Federal</a:t>
            </a:r>
            <a:r>
              <a:rPr dirty="0" sz="1200" spc="8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80">
                <a:solidFill>
                  <a:srgbClr val="606060"/>
                </a:solidFill>
                <a:latin typeface="Times New Roman"/>
                <a:cs typeface="Times New Roman"/>
              </a:rPr>
              <a:t>n°</a:t>
            </a:r>
            <a:r>
              <a:rPr dirty="0" sz="1200" spc="-7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00" spc="-20">
                <a:solidFill>
                  <a:srgbClr val="626262"/>
                </a:solidFill>
                <a:latin typeface="Times New Roman"/>
                <a:cs typeface="Times New Roman"/>
              </a:rPr>
              <a:t>10.520/02</a:t>
            </a:r>
            <a:r>
              <a:rPr dirty="0" sz="1200" spc="70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00" spc="-40">
                <a:solidFill>
                  <a:srgbClr val="4D4D4D"/>
                </a:solidFill>
                <a:latin typeface="Times New Roman"/>
                <a:cs typeface="Times New Roman"/>
              </a:rPr>
              <a:t>permanecem</a:t>
            </a:r>
            <a:r>
              <a:rPr dirty="0" sz="1200" spc="9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B4B4B"/>
                </a:solidFill>
                <a:latin typeface="Times New Roman"/>
                <a:cs typeface="Times New Roman"/>
              </a:rPr>
              <a:t>regidas</a:t>
            </a:r>
            <a:r>
              <a:rPr dirty="0" sz="1200" spc="-4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>
                <a:solidFill>
                  <a:srgbClr val="4F4F4F"/>
                </a:solidFill>
                <a:latin typeface="Times New Roman"/>
                <a:cs typeface="Times New Roman"/>
              </a:rPr>
              <a:t>pelas</a:t>
            </a:r>
            <a:r>
              <a:rPr dirty="0" sz="1200" spc="-20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00" spc="-30">
                <a:solidFill>
                  <a:srgbClr val="4B4B4B"/>
                </a:solidFill>
                <a:latin typeface="Times New Roman"/>
                <a:cs typeface="Times New Roman"/>
              </a:rPr>
              <a:t>normas</a:t>
            </a:r>
            <a:r>
              <a:rPr dirty="0" sz="1200" spc="1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00" spc="-25">
                <a:solidFill>
                  <a:srgbClr val="4D4D4D"/>
                </a:solidFill>
                <a:latin typeface="Times New Roman"/>
                <a:cs typeface="Times New Roman"/>
              </a:rPr>
              <a:t>regulamentares</a:t>
            </a:r>
            <a:r>
              <a:rPr dirty="0" sz="1200" spc="-5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Times New Roman"/>
                <a:cs typeface="Times New Roman"/>
              </a:rPr>
              <a:t>pertinentes.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53020" y="5013112"/>
            <a:ext cx="803275" cy="2000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50" spc="-40">
                <a:solidFill>
                  <a:srgbClr val="565656"/>
                </a:solidFill>
                <a:latin typeface="Times New Roman"/>
                <a:cs typeface="Times New Roman"/>
              </a:rPr>
              <a:t>'erro</a:t>
            </a:r>
            <a:r>
              <a:rPr dirty="0" sz="1150" spc="-5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45454"/>
                </a:solidFill>
                <a:latin typeface="Times New Roman"/>
                <a:cs typeface="Times New Roman"/>
              </a:rPr>
              <a:t>de </a:t>
            </a:r>
            <a:r>
              <a:rPr dirty="0" sz="1150" spc="-20">
                <a:solidFill>
                  <a:srgbClr val="545454"/>
                </a:solidFill>
                <a:latin typeface="Times New Roman"/>
                <a:cs typeface="Times New Roman"/>
              </a:rPr>
              <a:t>2024.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85678" y="5013112"/>
            <a:ext cx="1092835" cy="528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50">
                <a:solidFill>
                  <a:srgbClr val="4D4D4D"/>
                </a:solidFill>
                <a:latin typeface="Times New Roman"/>
                <a:cs typeface="Times New Roman"/>
              </a:rPr>
              <a:t>Seropédíca.</a:t>
            </a:r>
            <a:r>
              <a:rPr dirty="0" sz="1150" spc="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4D4D4D"/>
                </a:solidFill>
                <a:latin typeface="Times New Roman"/>
                <a:cs typeface="Times New Roman"/>
              </a:rPr>
              <a:t>04</a:t>
            </a:r>
            <a:endParaRPr sz="1150">
              <a:latin typeface="Times New Roman"/>
              <a:cs typeface="Times New Roman"/>
            </a:endParaRPr>
          </a:p>
          <a:p>
            <a:pPr marL="24765">
              <a:lnSpc>
                <a:spcPct val="100000"/>
              </a:lnSpc>
              <a:spcBef>
                <a:spcPts val="1145"/>
              </a:spcBef>
              <a:tabLst>
                <a:tab pos="876300" algn="l"/>
              </a:tabLst>
            </a:pPr>
            <a:r>
              <a:rPr dirty="0" sz="1200">
                <a:solidFill>
                  <a:srgbClr val="424242"/>
                </a:solidFill>
                <a:latin typeface="Times New Roman"/>
                <a:cs typeface="Times New Roman"/>
              </a:rPr>
              <a:t>LUCAS</a:t>
            </a:r>
            <a:r>
              <a:rPr dirty="0" sz="120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00" spc="-50">
                <a:solidFill>
                  <a:srgbClr val="545454"/>
                </a:solidFill>
                <a:latin typeface="Times New Roman"/>
                <a:cs typeface="Times New Roman"/>
              </a:rPr>
              <a:t>D</a:t>
            </a:r>
            <a:r>
              <a:rPr dirty="0" sz="1200">
                <a:solidFill>
                  <a:srgbClr val="545454"/>
                </a:solidFill>
                <a:latin typeface="Times New Roman"/>
                <a:cs typeface="Times New Roman"/>
              </a:rPr>
              <a:t>	</a:t>
            </a:r>
            <a:r>
              <a:rPr dirty="0" sz="1200" spc="-25">
                <a:solidFill>
                  <a:srgbClr val="444444"/>
                </a:solidFill>
                <a:latin typeface="Times New Roman"/>
                <a:cs typeface="Times New Roman"/>
              </a:rPr>
              <a:t>RA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95577" y="8094288"/>
            <a:ext cx="635175" cy="66075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502592" y="4439469"/>
            <a:ext cx="2639695" cy="0"/>
          </a:xfrm>
          <a:custGeom>
            <a:avLst/>
            <a:gdLst/>
            <a:ahLst/>
            <a:cxnLst/>
            <a:rect l="l" t="t" r="r" b="b"/>
            <a:pathLst>
              <a:path w="2639695" h="0">
                <a:moveTo>
                  <a:pt x="0" y="0"/>
                </a:moveTo>
                <a:lnTo>
                  <a:pt x="2639155" y="0"/>
                </a:lnTo>
              </a:path>
            </a:pathLst>
          </a:custGeom>
          <a:ln w="15883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111557" y="438387"/>
            <a:ext cx="889635" cy="610235"/>
            <a:chOff x="1111557" y="438387"/>
            <a:chExt cx="889635" cy="610235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32241" y="438387"/>
              <a:ext cx="552602" cy="40026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11557" y="552749"/>
              <a:ext cx="889246" cy="495568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050578" y="451896"/>
            <a:ext cx="2477135" cy="53213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 indent="2540">
              <a:lnSpc>
                <a:spcPct val="101400"/>
              </a:lnSpc>
              <a:spcBef>
                <a:spcPts val="75"/>
              </a:spcBef>
            </a:pPr>
            <a:r>
              <a:rPr dirty="0" sz="1100" spc="55">
                <a:solidFill>
                  <a:srgbClr val="4B4B4B"/>
                </a:solidFill>
                <a:latin typeface="Arial MT"/>
                <a:cs typeface="Arial MT"/>
              </a:rPr>
              <a:t>Estado</a:t>
            </a:r>
            <a:r>
              <a:rPr dirty="0" sz="1100" spc="1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 spc="60">
                <a:solidFill>
                  <a:srgbClr val="484848"/>
                </a:solidFill>
                <a:latin typeface="Arial MT"/>
                <a:cs typeface="Arial MT"/>
              </a:rPr>
              <a:t>do</a:t>
            </a:r>
            <a:r>
              <a:rPr dirty="0" sz="1100" spc="1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100" spc="50">
                <a:solidFill>
                  <a:srgbClr val="505050"/>
                </a:solidFill>
                <a:latin typeface="Arial MT"/>
                <a:cs typeface="Arial MT"/>
              </a:rPr>
              <a:t>Rio</a:t>
            </a:r>
            <a:r>
              <a:rPr dirty="0" sz="1100" spc="13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05050"/>
                </a:solidFill>
                <a:latin typeface="Arial MT"/>
                <a:cs typeface="Arial MT"/>
              </a:rPr>
              <a:t>de</a:t>
            </a:r>
            <a:r>
              <a:rPr dirty="0" sz="1100" spc="6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spc="45">
                <a:solidFill>
                  <a:srgbClr val="4F4F4F"/>
                </a:solidFill>
                <a:latin typeface="Arial MT"/>
                <a:cs typeface="Arial MT"/>
              </a:rPr>
              <a:t>Janeiro</a:t>
            </a:r>
            <a:r>
              <a:rPr dirty="0" sz="1100" spc="5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50">
                <a:solidFill>
                  <a:srgbClr val="414141"/>
                </a:solidFill>
                <a:latin typeface="Arial MT"/>
                <a:cs typeface="Arial MT"/>
              </a:rPr>
              <a:t>Prefeitura</a:t>
            </a:r>
            <a:r>
              <a:rPr dirty="0" sz="1100" spc="1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1100" spc="65">
                <a:solidFill>
                  <a:srgbClr val="4B4B4B"/>
                </a:solidFill>
                <a:latin typeface="Arial MT"/>
                <a:cs typeface="Arial MT"/>
              </a:rPr>
              <a:t>Municipal</a:t>
            </a:r>
            <a:r>
              <a:rPr dirty="0" sz="1100" spc="1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1100" spc="5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100" spc="40">
                <a:solidFill>
                  <a:srgbClr val="464646"/>
                </a:solidFill>
                <a:latin typeface="Arial MT"/>
                <a:cs typeface="Arial MT"/>
              </a:rPr>
              <a:t>Seropédica </a:t>
            </a:r>
            <a:r>
              <a:rPr dirty="0" sz="1100" spc="55">
                <a:solidFill>
                  <a:srgbClr val="494949"/>
                </a:solidFill>
                <a:latin typeface="Arial MT"/>
                <a:cs typeface="Arial MT"/>
              </a:rPr>
              <a:t>Gabinete</a:t>
            </a:r>
            <a:r>
              <a:rPr dirty="0" sz="1100" spc="1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00" spc="60">
                <a:solidFill>
                  <a:srgbClr val="424242"/>
                </a:solidFill>
                <a:latin typeface="Arial MT"/>
                <a:cs typeface="Arial MT"/>
              </a:rPr>
              <a:t>do</a:t>
            </a:r>
            <a:r>
              <a:rPr dirty="0" sz="11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 spc="50">
                <a:solidFill>
                  <a:srgbClr val="4B4B4B"/>
                </a:solidFill>
                <a:latin typeface="Arial MT"/>
                <a:cs typeface="Arial MT"/>
              </a:rPr>
              <a:t>Prefeito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25773" y="1557661"/>
            <a:ext cx="2389505" cy="1847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heavy" sz="1050">
                <a:solidFill>
                  <a:srgbClr val="4B4B4B"/>
                </a:solidFill>
                <a:uFill>
                  <a:solidFill>
                    <a:srgbClr val="5B6060"/>
                  </a:solidFill>
                </a:uFill>
                <a:latin typeface="Arial MT"/>
                <a:cs typeface="Arial MT"/>
              </a:rPr>
              <a:t>DECLARAÇÃO</a:t>
            </a:r>
            <a:r>
              <a:rPr dirty="0" u="heavy" sz="1050" spc="195">
                <a:solidFill>
                  <a:srgbClr val="4B4B4B"/>
                </a:solidFill>
                <a:uFill>
                  <a:solidFill>
                    <a:srgbClr val="5B6060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050">
                <a:solidFill>
                  <a:srgbClr val="4F4F4F"/>
                </a:solidFill>
                <a:uFill>
                  <a:solidFill>
                    <a:srgbClr val="5B6060"/>
                  </a:solidFill>
                </a:uFill>
                <a:latin typeface="Arial MT"/>
                <a:cs typeface="Arial MT"/>
              </a:rPr>
              <a:t>DE</a:t>
            </a:r>
            <a:r>
              <a:rPr dirty="0" u="heavy" sz="1050" spc="65">
                <a:solidFill>
                  <a:srgbClr val="4F4F4F"/>
                </a:solidFill>
                <a:uFill>
                  <a:solidFill>
                    <a:srgbClr val="5B6060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1050" spc="-10">
                <a:solidFill>
                  <a:srgbClr val="494949"/>
                </a:solidFill>
                <a:uFill>
                  <a:solidFill>
                    <a:srgbClr val="5B6060"/>
                  </a:solidFill>
                </a:uFill>
                <a:latin typeface="Arial MT"/>
                <a:cs typeface="Arial MT"/>
              </a:rPr>
              <a:t>CONFORMIDADE</a:t>
            </a:r>
            <a:r>
              <a:rPr dirty="0" u="heavy" sz="1050" spc="500">
                <a:solidFill>
                  <a:srgbClr val="494949"/>
                </a:solidFill>
                <a:uFill>
                  <a:solidFill>
                    <a:srgbClr val="5B6060"/>
                  </a:solidFill>
                </a:uFill>
                <a:latin typeface="Arial MT"/>
                <a:cs typeface="Arial MT"/>
              </a:rPr>
              <a:t> 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898260" y="892666"/>
            <a:ext cx="1010285" cy="1212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00">
                <a:solidFill>
                  <a:srgbClr val="797979"/>
                </a:solidFill>
                <a:latin typeface="Courier New"/>
                <a:cs typeface="Courier New"/>
              </a:rPr>
              <a:t>0</a:t>
            </a:r>
            <a:r>
              <a:rPr dirty="0" sz="600" spc="60">
                <a:solidFill>
                  <a:srgbClr val="797979"/>
                </a:solidFill>
                <a:latin typeface="Courier New"/>
                <a:cs typeface="Courier New"/>
              </a:rPr>
              <a:t> </a:t>
            </a:r>
            <a:r>
              <a:rPr dirty="0" sz="600">
                <a:solidFill>
                  <a:srgbClr val="565656"/>
                </a:solidFill>
                <a:latin typeface="Courier New"/>
                <a:cs typeface="Courier New"/>
              </a:rPr>
              <a:t>C0;G</a:t>
            </a:r>
            <a:r>
              <a:rPr dirty="0" sz="600" spc="110">
                <a:solidFill>
                  <a:srgbClr val="565656"/>
                </a:solidFill>
                <a:latin typeface="Courier New"/>
                <a:cs typeface="Courier New"/>
              </a:rPr>
              <a:t> </a:t>
            </a:r>
            <a:r>
              <a:rPr dirty="0" sz="600">
                <a:solidFill>
                  <a:srgbClr val="565656"/>
                </a:solidFill>
                <a:latin typeface="Courier New"/>
                <a:cs typeface="Courier New"/>
              </a:rPr>
              <a:t>fE9O0</a:t>
            </a:r>
            <a:r>
              <a:rPr dirty="0" sz="600" spc="110">
                <a:solidFill>
                  <a:srgbClr val="565656"/>
                </a:solidFill>
                <a:latin typeface="Courier New"/>
                <a:cs typeface="Courier New"/>
              </a:rPr>
              <a:t> </a:t>
            </a:r>
            <a:r>
              <a:rPr dirty="0" sz="600" spc="-120">
                <a:solidFill>
                  <a:srgbClr val="5B5B5B"/>
                </a:solidFill>
                <a:latin typeface="Courier New"/>
                <a:cs typeface="Courier New"/>
              </a:rPr>
              <a:t>E</a:t>
            </a:r>
            <a:r>
              <a:rPr dirty="0" sz="600" spc="105">
                <a:solidFill>
                  <a:srgbClr val="5B5B5B"/>
                </a:solidFill>
                <a:latin typeface="Courier New"/>
                <a:cs typeface="Courier New"/>
              </a:rPr>
              <a:t> </a:t>
            </a:r>
            <a:r>
              <a:rPr dirty="0" sz="600" spc="-10">
                <a:solidFill>
                  <a:srgbClr val="565656"/>
                </a:solidFill>
                <a:latin typeface="Courier New"/>
                <a:cs typeface="Courier New"/>
              </a:rPr>
              <a:t>A€0A*</a:t>
            </a:r>
            <a:endParaRPr sz="6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78622" y="2249919"/>
            <a:ext cx="5264785" cy="36385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 marR="5080" indent="436245">
              <a:lnSpc>
                <a:spcPct val="102299"/>
              </a:lnSpc>
              <a:spcBef>
                <a:spcPts val="60"/>
              </a:spcBef>
              <a:tabLst>
                <a:tab pos="2216150" algn="l"/>
                <a:tab pos="3141345" algn="l"/>
                <a:tab pos="5111115" algn="l"/>
              </a:tabLst>
            </a:pP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Declaro</a:t>
            </a:r>
            <a:r>
              <a:rPr dirty="0" sz="1100" spc="105">
                <a:solidFill>
                  <a:srgbClr val="4D4D4D"/>
                </a:solidFill>
                <a:latin typeface="Arial MT"/>
                <a:cs typeface="Arial MT"/>
              </a:rPr>
              <a:t>  </a:t>
            </a:r>
            <a:r>
              <a:rPr dirty="0" sz="1100">
                <a:solidFill>
                  <a:srgbClr val="575757"/>
                </a:solidFill>
                <a:latin typeface="Arial MT"/>
                <a:cs typeface="Arial MT"/>
              </a:rPr>
              <a:t>que</a:t>
            </a:r>
            <a:r>
              <a:rPr dirty="0" sz="1100" spc="46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B5B5B"/>
                </a:solidFill>
                <a:latin typeface="Arial MT"/>
                <a:cs typeface="Arial MT"/>
              </a:rPr>
              <a:t>as</a:t>
            </a:r>
            <a:r>
              <a:rPr dirty="0" sz="1100" spc="47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565656"/>
                </a:solidFill>
                <a:latin typeface="Arial MT"/>
                <a:cs typeface="Arial MT"/>
              </a:rPr>
              <a:t>minutas</a:t>
            </a:r>
            <a:r>
              <a:rPr dirty="0" sz="1100">
                <a:solidFill>
                  <a:srgbClr val="565656"/>
                </a:solidFill>
                <a:latin typeface="Arial MT"/>
                <a:cs typeface="Arial MT"/>
              </a:rPr>
              <a:t>	</a:t>
            </a:r>
            <a:r>
              <a:rPr dirty="0" sz="1100" spc="-10">
                <a:solidFill>
                  <a:srgbClr val="4B4B4B"/>
                </a:solidFill>
                <a:latin typeface="Arial MT"/>
                <a:cs typeface="Arial MT"/>
              </a:rPr>
              <a:t>padronizadas</a:t>
            </a:r>
            <a:r>
              <a:rPr dirty="0" sz="1100">
                <a:solidFill>
                  <a:srgbClr val="4B4B4B"/>
                </a:solidFill>
                <a:latin typeface="Arial MT"/>
                <a:cs typeface="Arial MT"/>
              </a:rPr>
              <a:t>	</a:t>
            </a:r>
            <a:r>
              <a:rPr dirty="0" sz="1100" spc="-40">
                <a:solidFill>
                  <a:srgbClr val="4F4F4F"/>
                </a:solidFill>
                <a:latin typeface="Arial MT"/>
                <a:cs typeface="Arial MT"/>
              </a:rPr>
              <a:t>encontram-</a:t>
            </a:r>
            <a:r>
              <a:rPr dirty="0" sz="1100">
                <a:solidFill>
                  <a:srgbClr val="4F4F4F"/>
                </a:solidFill>
                <a:latin typeface="Arial MT"/>
                <a:cs typeface="Arial MT"/>
              </a:rPr>
              <a:t>se</a:t>
            </a:r>
            <a:r>
              <a:rPr dirty="0" sz="1100" spc="155">
                <a:solidFill>
                  <a:srgbClr val="4F4F4F"/>
                </a:solidFill>
                <a:latin typeface="Arial MT"/>
                <a:cs typeface="Arial MT"/>
              </a:rPr>
              <a:t>  </a:t>
            </a:r>
            <a:r>
              <a:rPr dirty="0" sz="1100">
                <a:solidFill>
                  <a:srgbClr val="565656"/>
                </a:solidFill>
                <a:latin typeface="Arial MT"/>
                <a:cs typeface="Arial MT"/>
              </a:rPr>
              <a:t>em</a:t>
            </a:r>
            <a:r>
              <a:rPr dirty="0" sz="1100" spc="150">
                <a:solidFill>
                  <a:srgbClr val="565656"/>
                </a:solidFill>
                <a:latin typeface="Arial MT"/>
                <a:cs typeface="Arial MT"/>
              </a:rPr>
              <a:t>  </a:t>
            </a:r>
            <a:r>
              <a:rPr dirty="0" sz="1100" spc="-10">
                <a:solidFill>
                  <a:srgbClr val="545454"/>
                </a:solidFill>
                <a:latin typeface="Arial MT"/>
                <a:cs typeface="Arial MT"/>
              </a:rPr>
              <a:t>condições</a:t>
            </a:r>
            <a:r>
              <a:rPr dirty="0" sz="1100">
                <a:solidFill>
                  <a:srgbClr val="545454"/>
                </a:solidFill>
                <a:latin typeface="Arial MT"/>
                <a:cs typeface="Arial MT"/>
              </a:rPr>
              <a:t>	</a:t>
            </a:r>
            <a:r>
              <a:rPr dirty="0" sz="1100" spc="-85">
                <a:solidFill>
                  <a:srgbClr val="545454"/>
                </a:solidFill>
                <a:latin typeface="Arial MT"/>
                <a:cs typeface="Arial MT"/>
              </a:rPr>
              <a:t>de </a:t>
            </a:r>
            <a:r>
              <a:rPr dirty="0" sz="1100" spc="-25">
                <a:solidFill>
                  <a:srgbClr val="505050"/>
                </a:solidFill>
                <a:latin typeface="Arial MT"/>
                <a:cs typeface="Arial MT"/>
              </a:rPr>
              <a:t>prosseguimento.</a:t>
            </a:r>
            <a:r>
              <a:rPr dirty="0" sz="1100" spc="-5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00" spc="-25">
                <a:solidFill>
                  <a:srgbClr val="545454"/>
                </a:solidFill>
                <a:latin typeface="Arial MT"/>
                <a:cs typeface="Arial MT"/>
              </a:rPr>
              <a:t>estando</a:t>
            </a:r>
            <a:r>
              <a:rPr dirty="0" sz="1100" spc="-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606060"/>
                </a:solidFill>
                <a:latin typeface="Arial MT"/>
                <a:cs typeface="Arial MT"/>
              </a:rPr>
              <a:t>em</a:t>
            </a:r>
            <a:r>
              <a:rPr dirty="0" sz="1100" spc="-4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1100" spc="-30">
                <a:solidFill>
                  <a:srgbClr val="525252"/>
                </a:solidFill>
                <a:latin typeface="Arial MT"/>
                <a:cs typeface="Arial MT"/>
              </a:rPr>
              <a:t>conformidade</a:t>
            </a:r>
            <a:r>
              <a:rPr dirty="0" sz="1100" spc="6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com</a:t>
            </a:r>
            <a:r>
              <a:rPr dirty="0" sz="1100" spc="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606060"/>
                </a:solidFill>
                <a:latin typeface="Arial MT"/>
                <a:cs typeface="Arial MT"/>
              </a:rPr>
              <a:t>a</a:t>
            </a:r>
            <a:r>
              <a:rPr dirty="0" sz="1100" spc="-2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5B5B5B"/>
                </a:solidFill>
                <a:latin typeface="Arial MT"/>
                <a:cs typeface="Arial MT"/>
              </a:rPr>
              <a:t>Lei</a:t>
            </a:r>
            <a:r>
              <a:rPr dirty="0" sz="1100" spc="-3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4D4D4D"/>
                </a:solidFill>
                <a:latin typeface="Arial MT"/>
                <a:cs typeface="Arial MT"/>
              </a:rPr>
              <a:t>14.133/2021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305676" y="3232057"/>
            <a:ext cx="1067435" cy="1765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054100" algn="l"/>
              </a:tabLst>
            </a:pPr>
            <a:r>
              <a:rPr dirty="0" sz="1000">
                <a:solidFill>
                  <a:srgbClr val="626262"/>
                </a:solidFill>
                <a:latin typeface="Arial MT"/>
                <a:cs typeface="Arial MT"/>
              </a:rPr>
              <a:t>Em </a:t>
            </a:r>
            <a:r>
              <a:rPr dirty="0" u="heavy" sz="1000">
                <a:solidFill>
                  <a:srgbClr val="626262"/>
                </a:solidFill>
                <a:uFill>
                  <a:solidFill>
                    <a:srgbClr val="64676B"/>
                  </a:solidFill>
                </a:uFill>
                <a:latin typeface="Arial MT"/>
                <a:cs typeface="Arial MT"/>
              </a:rPr>
              <a:t>	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823194" y="4540602"/>
            <a:ext cx="1979930" cy="340360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marL="469265" marR="5080" indent="-457200">
              <a:lnSpc>
                <a:spcPts val="1230"/>
              </a:lnSpc>
              <a:spcBef>
                <a:spcPts val="155"/>
              </a:spcBef>
            </a:pPr>
            <a:r>
              <a:rPr dirty="0" sz="1050">
                <a:solidFill>
                  <a:srgbClr val="444444"/>
                </a:solidFill>
                <a:latin typeface="Arial MT"/>
                <a:cs typeface="Arial MT"/>
              </a:rPr>
              <a:t>Luiz</a:t>
            </a:r>
            <a:r>
              <a:rPr dirty="0" sz="1050" spc="-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505050"/>
                </a:solidFill>
                <a:latin typeface="Arial MT"/>
                <a:cs typeface="Arial MT"/>
              </a:rPr>
              <a:t>Fernando</a:t>
            </a:r>
            <a:r>
              <a:rPr dirty="0" sz="1050" spc="-6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464646"/>
                </a:solidFill>
                <a:latin typeface="Arial MT"/>
                <a:cs typeface="Arial MT"/>
              </a:rPr>
              <a:t>Alves</a:t>
            </a:r>
            <a:r>
              <a:rPr dirty="0" sz="105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4F4F4F"/>
                </a:solidFill>
                <a:latin typeface="Arial MT"/>
                <a:cs typeface="Arial MT"/>
              </a:rPr>
              <a:t>Evangelista </a:t>
            </a:r>
            <a:r>
              <a:rPr dirty="0" sz="1050">
                <a:solidFill>
                  <a:srgbClr val="505050"/>
                </a:solidFill>
                <a:latin typeface="Arial MT"/>
                <a:cs typeface="Arial MT"/>
              </a:rPr>
              <a:t>Procurador</a:t>
            </a:r>
            <a:r>
              <a:rPr dirty="0" sz="1050" spc="7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525252"/>
                </a:solidFill>
                <a:latin typeface="Arial MT"/>
                <a:cs typeface="Arial MT"/>
              </a:rPr>
              <a:t>Geral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223072" y="9102376"/>
            <a:ext cx="4217670" cy="1847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050">
                <a:solidFill>
                  <a:srgbClr val="4D4D4D"/>
                </a:solidFill>
                <a:latin typeface="Arial MT"/>
                <a:cs typeface="Arial MT"/>
              </a:rPr>
              <a:t>Omitido</a:t>
            </a:r>
            <a:r>
              <a:rPr dirty="0" sz="1050" spc="-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50" spc="-45">
                <a:solidFill>
                  <a:srgbClr val="565656"/>
                </a:solidFill>
                <a:latin typeface="Arial MT"/>
                <a:cs typeface="Arial MT"/>
              </a:rPr>
              <a:t>do</a:t>
            </a:r>
            <a:r>
              <a:rPr dirty="0" sz="1050" spc="-3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solidFill>
                  <a:srgbClr val="4F4F4F"/>
                </a:solidFill>
                <a:latin typeface="Arial MT"/>
                <a:cs typeface="Arial MT"/>
              </a:rPr>
              <a:t>Boletim</a:t>
            </a:r>
            <a:r>
              <a:rPr dirty="0" sz="1050" spc="-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050" spc="-25">
                <a:solidFill>
                  <a:srgbClr val="484848"/>
                </a:solidFill>
                <a:latin typeface="Arial MT"/>
                <a:cs typeface="Arial MT"/>
              </a:rPr>
              <a:t>Oficial</a:t>
            </a:r>
            <a:r>
              <a:rPr dirty="0" sz="105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050" spc="-45">
                <a:solidFill>
                  <a:srgbClr val="525252"/>
                </a:solidFill>
                <a:latin typeface="Arial MT"/>
                <a:cs typeface="Arial MT"/>
              </a:rPr>
              <a:t>do</a:t>
            </a:r>
            <a:r>
              <a:rPr dirty="0" sz="1050" spc="-3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solidFill>
                  <a:srgbClr val="424242"/>
                </a:solidFill>
                <a:latin typeface="Arial MT"/>
                <a:cs typeface="Arial MT"/>
              </a:rPr>
              <a:t>Município</a:t>
            </a:r>
            <a:r>
              <a:rPr dirty="0" sz="1050" spc="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050" spc="-85">
                <a:solidFill>
                  <a:srgbClr val="545454"/>
                </a:solidFill>
                <a:latin typeface="Arial MT"/>
                <a:cs typeface="Arial MT"/>
              </a:rPr>
              <a:t>ne</a:t>
            </a:r>
            <a:r>
              <a:rPr dirty="0" sz="1050" spc="-7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050" spc="-50">
                <a:solidFill>
                  <a:srgbClr val="4D4D4D"/>
                </a:solidFill>
                <a:latin typeface="Arial MT"/>
                <a:cs typeface="Arial MT"/>
              </a:rPr>
              <a:t>1.559</a:t>
            </a:r>
            <a:r>
              <a:rPr dirty="0" sz="105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50" spc="-75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1050" spc="-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50" spc="-35">
                <a:solidFill>
                  <a:srgbClr val="4D4D4D"/>
                </a:solidFill>
                <a:latin typeface="Arial MT"/>
                <a:cs typeface="Arial MT"/>
              </a:rPr>
              <a:t>02</a:t>
            </a:r>
            <a:r>
              <a:rPr dirty="0" sz="1050" spc="-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050" spc="-30">
                <a:solidFill>
                  <a:srgbClr val="525252"/>
                </a:solidFill>
                <a:latin typeface="Arial MT"/>
                <a:cs typeface="Arial MT"/>
              </a:rPr>
              <a:t>de </a:t>
            </a:r>
            <a:r>
              <a:rPr dirty="0" sz="1050" spc="-20">
                <a:solidFill>
                  <a:srgbClr val="4F4F4F"/>
                </a:solidFill>
                <a:latin typeface="Arial MT"/>
                <a:cs typeface="Arial MT"/>
              </a:rPr>
              <a:t>janeiro</a:t>
            </a:r>
            <a:r>
              <a:rPr dirty="0" sz="1050" spc="2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050" spc="-6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105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050" spc="-20">
                <a:solidFill>
                  <a:srgbClr val="494949"/>
                </a:solidFill>
                <a:latin typeface="Arial MT"/>
                <a:cs typeface="Arial MT"/>
              </a:rPr>
              <a:t>2024</a:t>
            </a:r>
            <a:endParaRPr sz="1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2025-09-09T17:10:51Z</dcterms:created>
  <dcterms:modified xsi:type="dcterms:W3CDTF">2025-09-09T17:10:51Z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2024-01-26T00:00:00Z</vt:filetime>
  </property>
  <property fmtid="{D5CDD505-2E9C-101B-9397-08002B2CF9AE}" pid="3" name="Creator">
    <vt:lpwstr>UnknownApplication</vt:lpwstr>
  </property>
  <property fmtid="{D5CDD505-2E9C-101B-9397-08002B2CF9AE}" pid="4" name="LastSaved">
    <vt:filetime>2025-09-09T00:00:00Z</vt:filetime>
  </property>
  <property fmtid="{D5CDD505-2E9C-101B-9397-08002B2CF9AE}" pid="5" name="Producer">
    <vt:lpwstr>GPL Ghostscript 9.53.3</vt:lpwstr>
  </property>
</Properties>
</file>