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99288" y="9522880"/>
            <a:ext cx="479425" cy="112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B2B2B"/>
                </a:solidFill>
                <a:latin typeface="Lucida Sans Unicode"/>
                <a:cs typeface="Lucida Sans Unicode"/>
              </a:defRPr>
            </a:lvl1pPr>
          </a:lstStyle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#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6344" y="397764"/>
            <a:ext cx="710945" cy="688085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11479" y="8165889"/>
          <a:ext cx="6471285" cy="1338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4865"/>
                <a:gridCol w="2509520"/>
                <a:gridCol w="2407285"/>
                <a:gridCol w="652779"/>
              </a:tblGrid>
              <a:tr h="14224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07.23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2.081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Proqrama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Proteçäo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7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4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CÅ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3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à</a:t>
                      </a:r>
                      <a:r>
                        <a:rPr dirty="0" sz="750" spc="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Assists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96.000,00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</a:tr>
              <a:tr h="16319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Assists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085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27.419,00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88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123.419,00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7018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2.720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Proarama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Protecäo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Bźsica</a:t>
                      </a:r>
                      <a:r>
                        <a:rPr dirty="0" sz="750" spc="-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4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104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35.800,00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35.800,00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>
                    <a:lnB w="12700">
                      <a:solidFill>
                        <a:srgbClr val="4B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02336" y="125577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92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9442" y="296164"/>
            <a:ext cx="3044190" cy="538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150" spc="8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3414">
              <a:lnSpc>
                <a:spcPct val="126000"/>
              </a:lnSpc>
              <a:spcBef>
                <a:spcPts val="385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87110" y="9520594"/>
            <a:ext cx="288925" cy="1104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3A3A3A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282828"/>
                </a:solidFill>
              </a:rPr>
              <a:t>Página</a:t>
            </a:r>
            <a:r>
              <a:rPr dirty="0" spc="-35">
                <a:solidFill>
                  <a:srgbClr val="28282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1</a:t>
            </a:fld>
            <a:r>
              <a:rPr dirty="0" spc="-3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A3A3A"/>
                </a:solidFill>
              </a:rPr>
              <a:t>de</a:t>
            </a:r>
            <a:r>
              <a:rPr dirty="0" spc="-55">
                <a:solidFill>
                  <a:srgbClr val="3A3A3A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61896" y="1464818"/>
            <a:ext cx="18186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24242"/>
                </a:solidFill>
                <a:latin typeface="Lucida Sans Unicode"/>
                <a:cs typeface="Lucida Sans Unicode"/>
              </a:rPr>
              <a:t>2542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26</a:t>
            </a:r>
            <a:r>
              <a:rPr dirty="0" sz="750" spc="3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C1C1C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40644" y="1880869"/>
            <a:ext cx="2720340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880"/>
              </a:lnSpc>
              <a:spcBef>
                <a:spcPts val="145"/>
              </a:spcBef>
            </a:pP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24242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R$257.000,00,</a:t>
            </a:r>
            <a:r>
              <a:rPr dirty="0" sz="750" spc="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e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8194" y="2605532"/>
            <a:ext cx="6213475" cy="937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F3F3F"/>
                </a:solidFill>
                <a:latin typeface="Lucida Sans Unicode"/>
                <a:cs typeface="Lucida Sans Unicode"/>
              </a:rPr>
              <a:t>no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4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83838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-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2F2F2F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45">
                <a:solidFill>
                  <a:srgbClr val="2B2B2B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90">
                <a:solidFill>
                  <a:srgbClr val="36363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5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35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10">
                <a:solidFill>
                  <a:srgbClr val="3A3A3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44444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15">
                <a:solidFill>
                  <a:srgbClr val="44444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33333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 marL="314960">
              <a:lnSpc>
                <a:spcPct val="100000"/>
              </a:lnSpc>
              <a:spcBef>
                <a:spcPts val="1125"/>
              </a:spcBef>
            </a:pPr>
            <a:r>
              <a:rPr dirty="0" sz="900" spc="-130">
                <a:solidFill>
                  <a:srgbClr val="282828"/>
                </a:solidFill>
                <a:latin typeface="Lucida Sans Unicode"/>
                <a:cs typeface="Lucida Sans Unicode"/>
              </a:rPr>
              <a:t>Artigo</a:t>
            </a:r>
            <a:r>
              <a:rPr dirty="0" sz="900" spc="-8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25">
                <a:solidFill>
                  <a:srgbClr val="383838"/>
                </a:solidFill>
                <a:latin typeface="Lucida Sans Unicode"/>
                <a:cs typeface="Lucida Sans Unicode"/>
              </a:rPr>
              <a:t>1º</a:t>
            </a:r>
            <a:r>
              <a:rPr dirty="0" sz="90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04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90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90">
                <a:solidFill>
                  <a:srgbClr val="363636"/>
                </a:solidFill>
                <a:latin typeface="Lucida Sans Unicode"/>
                <a:cs typeface="Lucida Sans Unicode"/>
              </a:rPr>
              <a:t>Fica</a:t>
            </a:r>
            <a:r>
              <a:rPr dirty="0" sz="90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20">
                <a:solidFill>
                  <a:srgbClr val="3F3F3F"/>
                </a:solidFill>
                <a:latin typeface="Lucida Sans Unicode"/>
                <a:cs typeface="Lucida Sans Unicode"/>
              </a:rPr>
              <a:t>aberto</a:t>
            </a:r>
            <a:r>
              <a:rPr dirty="0" sz="9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2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90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25">
                <a:solidFill>
                  <a:srgbClr val="26262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90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5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900" spc="-10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25">
                <a:solidFill>
                  <a:srgbClr val="2B2B2B"/>
                </a:solidFill>
                <a:latin typeface="Lucida Sans Unicode"/>
                <a:cs typeface="Lucida Sans Unicode"/>
              </a:rPr>
              <a:t>seguintes</a:t>
            </a:r>
            <a:r>
              <a:rPr dirty="0" sz="900" spc="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3D3D3D"/>
                </a:solidFill>
                <a:latin typeface="Lucida Sans Unicode"/>
                <a:cs typeface="Lucida Sans Unicode"/>
              </a:rPr>
              <a:t>dotações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0188" y="4255261"/>
            <a:ext cx="2757805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750" spc="45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2B2B2B"/>
                </a:solidFill>
                <a:latin typeface="Arial"/>
                <a:cs typeface="Arial"/>
              </a:rPr>
              <a:t>FUNDO</a:t>
            </a:r>
            <a:r>
              <a:rPr dirty="0" sz="950" spc="1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ASSISTÊNCIA</a:t>
            </a:r>
            <a:r>
              <a:rPr dirty="0" sz="950" spc="7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984" y="4548632"/>
            <a:ext cx="2999105" cy="5308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65"/>
              </a:spcBef>
              <a:tabLst>
                <a:tab pos="783590" algn="l"/>
              </a:tabLst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07.23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750" spc="1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Social</a:t>
            </a:r>
            <a:endParaRPr sz="750">
              <a:latin typeface="Lucida Sans Unicode"/>
              <a:cs typeface="Lucida Sans Unicode"/>
            </a:endParaRPr>
          </a:p>
          <a:p>
            <a:pPr marL="12700" marR="5080" indent="1270">
              <a:lnSpc>
                <a:spcPct val="138000"/>
              </a:lnSpc>
              <a:spcBef>
                <a:spcPts val="125"/>
              </a:spcBef>
              <a:tabLst>
                <a:tab pos="783590" algn="l"/>
              </a:tabLst>
            </a:pP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2.081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Proqrama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Protecão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Social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Básica</a:t>
            </a:r>
            <a:r>
              <a:rPr dirty="0" sz="7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PSB</a:t>
            </a:r>
            <a:r>
              <a:rPr dirty="0" sz="750" spc="4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Estadual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14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5984" y="5232146"/>
            <a:ext cx="245999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40000"/>
              </a:lnSpc>
              <a:spcBef>
                <a:spcPts val="100"/>
              </a:spcBef>
              <a:tabLst>
                <a:tab pos="783590" algn="l"/>
              </a:tabLst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2.720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Proqrama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Protecäo</a:t>
            </a:r>
            <a:r>
              <a:rPr dirty="0" sz="750" spc="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Social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Básica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PSB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89376" y="5277866"/>
            <a:ext cx="4197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7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Lucida Sans Unicode"/>
                <a:cs typeface="Lucida Sans Unicode"/>
              </a:rPr>
              <a:t>Federal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6414" y="5607854"/>
          <a:ext cx="6320790" cy="1438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1877694"/>
                <a:gridCol w="669925"/>
                <a:gridCol w="2368550"/>
                <a:gridCol w="624839"/>
              </a:tblGrid>
              <a:tr h="312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2.721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41910">
                        <a:lnSpc>
                          <a:spcPct val="100000"/>
                        </a:lnSpc>
                      </a:pPr>
                      <a:r>
                        <a:rPr dirty="0" sz="7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750" spc="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Especial</a:t>
                      </a:r>
                      <a:r>
                        <a:rPr dirty="0" sz="750" spc="-5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PSE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8419">
                        <a:lnSpc>
                          <a:spcPct val="100000"/>
                        </a:lnSpc>
                      </a:pPr>
                      <a:r>
                        <a:rPr dirty="0" sz="750" spc="-1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75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10.000,00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FNAS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25.000,00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2.724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750" spc="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ProteCäo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Especial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PSE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7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750" spc="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Assisti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81.000,00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81.000,00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9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257.000,00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48005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257.000,00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943527" y="4891532"/>
            <a:ext cx="2115185" cy="350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1170">
              <a:lnSpc>
                <a:spcPct val="142000"/>
              </a:lnSpc>
              <a:spcBef>
                <a:spcPts val="100"/>
              </a:spcBef>
            </a:pPr>
            <a:r>
              <a:rPr dirty="0" sz="750" spc="-40">
                <a:solidFill>
                  <a:srgbClr val="262626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à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Assists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Total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52895" y="4891532"/>
            <a:ext cx="509905" cy="35052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75"/>
              </a:spcBef>
            </a:pPr>
            <a:r>
              <a:rPr dirty="0" sz="750" spc="-50">
                <a:solidFill>
                  <a:srgbClr val="282828"/>
                </a:solidFill>
                <a:latin typeface="Lucida Sans Unicode"/>
                <a:cs typeface="Lucida Sans Unicode"/>
              </a:rPr>
              <a:t>141.000,00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750" spc="-50">
                <a:solidFill>
                  <a:srgbClr val="282828"/>
                </a:solidFill>
                <a:latin typeface="Lucida Sans Unicode"/>
                <a:cs typeface="Lucida Sans Unicode"/>
              </a:rPr>
              <a:t>141.000,00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13256" y="5435600"/>
            <a:ext cx="2851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FNAS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310045" y="5435600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10.000,00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78049" y="7102093"/>
            <a:ext cx="574040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6565" marR="5080" indent="-444500">
              <a:lnSpc>
                <a:spcPct val="110000"/>
              </a:lnSpc>
              <a:spcBef>
                <a:spcPts val="100"/>
              </a:spcBef>
            </a:pP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B2B2B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43434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serão</a:t>
            </a:r>
            <a:r>
              <a:rPr dirty="0" sz="7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A3A3A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A3A3A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5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4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20394" y="7459091"/>
            <a:ext cx="1586865" cy="36004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Inciso:</a:t>
            </a:r>
            <a:r>
              <a:rPr dirty="0" sz="750" spc="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Arrecadaçäo:</a:t>
            </a:r>
            <a:endParaRPr sz="7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400"/>
              </a:spcBef>
            </a:pP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Anulaçäo</a:t>
            </a:r>
            <a:r>
              <a:rPr dirty="0" sz="80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7902" y="7804939"/>
            <a:ext cx="2757805" cy="34988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750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750" spc="55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285"/>
              </a:spcBef>
            </a:pP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950" spc="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ASSISTÊNCIA</a:t>
            </a:r>
            <a:r>
              <a:rPr dirty="0" sz="950" spc="7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94874" y="7451852"/>
            <a:ext cx="633730" cy="36385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30"/>
              </a:spcBef>
            </a:pP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R$257.000,00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$257.000,00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0904" y="4649723"/>
            <a:ext cx="2436875" cy="141274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8630" y="406908"/>
            <a:ext cx="701802" cy="68122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11480" y="951585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92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4527" y="1246632"/>
            <a:ext cx="6385560" cy="0"/>
          </a:xfrm>
          <a:custGeom>
            <a:avLst/>
            <a:gdLst/>
            <a:ahLst/>
            <a:cxnLst/>
            <a:rect l="l" t="t" r="r" b="b"/>
            <a:pathLst>
              <a:path w="6385559" h="0">
                <a:moveTo>
                  <a:pt x="0" y="0"/>
                </a:moveTo>
                <a:lnTo>
                  <a:pt x="6385560" y="0"/>
                </a:lnTo>
              </a:path>
            </a:pathLst>
          </a:custGeom>
          <a:ln w="12192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9150" y="341376"/>
            <a:ext cx="3051175" cy="538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>
                <a:solidFill>
                  <a:srgbClr val="343434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00" spc="20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00" spc="2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19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70">
                <a:solidFill>
                  <a:srgbClr val="2D2D2D"/>
                </a:solidFill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2700" marR="1933575">
              <a:lnSpc>
                <a:spcPct val="130000"/>
              </a:lnSpc>
              <a:spcBef>
                <a:spcPts val="380"/>
              </a:spcBef>
            </a:pP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885869" y="9499642"/>
            <a:ext cx="286385" cy="141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10">
                <a:solidFill>
                  <a:srgbClr val="2F2F2F"/>
                </a:solidFill>
                <a:latin typeface="Lucida Sans Unicode"/>
                <a:cs typeface="Lucida Sans Unicode"/>
              </a:rPr>
              <a:t>Sewaux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Pãgina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484848"/>
                </a:solidFill>
              </a:rPr>
              <a:t>2</a:t>
            </a:fld>
            <a:r>
              <a:rPr dirty="0" spc="-55">
                <a:solidFill>
                  <a:srgbClr val="484848"/>
                </a:solidFill>
              </a:rPr>
              <a:t> </a:t>
            </a:r>
            <a:r>
              <a:rPr dirty="0" spc="-10">
                <a:solidFill>
                  <a:srgbClr val="363636"/>
                </a:solidFill>
              </a:rPr>
              <a:t>de</a:t>
            </a:r>
            <a:r>
              <a:rPr dirty="0" spc="-35">
                <a:solidFill>
                  <a:srgbClr val="363636"/>
                </a:solidFill>
              </a:rPr>
              <a:t> </a:t>
            </a:r>
            <a:r>
              <a:rPr dirty="0" spc="-50">
                <a:solidFill>
                  <a:srgbClr val="2A2A2A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40188" y="2004515"/>
            <a:ext cx="275780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5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solidFill>
                  <a:srgbClr val="2D2D2D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D3D3D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3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ASSISTÊNCIA</a:t>
            </a:r>
            <a:r>
              <a:rPr dirty="0" sz="950" spc="1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F2F2F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5464" y="2310638"/>
            <a:ext cx="2595245" cy="52641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30"/>
              </a:spcBef>
              <a:tabLst>
                <a:tab pos="781685" algn="l"/>
              </a:tabLst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07.23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750" spc="1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Social</a:t>
            </a:r>
            <a:endParaRPr sz="750">
              <a:latin typeface="Lucida Sans Unicode"/>
              <a:cs typeface="Lucida Sans Unicode"/>
            </a:endParaRPr>
          </a:p>
          <a:p>
            <a:pPr marL="12700" marR="92710" indent="-635">
              <a:lnSpc>
                <a:spcPct val="142000"/>
              </a:lnSpc>
              <a:spcBef>
                <a:spcPts val="55"/>
              </a:spcBef>
              <a:tabLst>
                <a:tab pos="784225" algn="l"/>
              </a:tabLst>
            </a:pP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2.721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Programa</a:t>
            </a:r>
            <a:r>
              <a:rPr dirty="0" sz="750" spc="1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Protecáo</a:t>
            </a:r>
            <a:r>
              <a:rPr dirty="0" sz="7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Social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Especial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35">
                <a:solidFill>
                  <a:srgbClr val="3B3B3B"/>
                </a:solidFill>
                <a:latin typeface="Lucida Sans Unicode"/>
                <a:cs typeface="Lucida Sans Unicode"/>
              </a:rPr>
              <a:t>PSE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29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62528" y="2534666"/>
            <a:ext cx="4184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7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Federal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464" y="3044444"/>
            <a:ext cx="2692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2.724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27156" y="3044444"/>
            <a:ext cx="17360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Programa</a:t>
            </a:r>
            <a:r>
              <a:rPr dirty="0" sz="75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Protecáo</a:t>
            </a:r>
            <a:r>
              <a:rPr dirty="0" sz="750" spc="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Social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Especial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9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5">
                <a:solidFill>
                  <a:srgbClr val="343434"/>
                </a:solidFill>
                <a:latin typeface="Lucida Sans Unicode"/>
                <a:cs typeface="Lucida Sans Unicode"/>
              </a:rPr>
              <a:t>PSE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62528" y="3044444"/>
            <a:ext cx="4660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70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Estadual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6934" y="3216699"/>
          <a:ext cx="6325870" cy="767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945"/>
                <a:gridCol w="2453005"/>
                <a:gridCol w="2456179"/>
                <a:gridCol w="637539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GÂ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3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42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8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Assist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41.992,01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15.772,00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1352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57.764,01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257.000,00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ts val="81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257.000,00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941241" y="2648965"/>
            <a:ext cx="210375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1805">
              <a:lnSpc>
                <a:spcPct val="144000"/>
              </a:lnSpc>
              <a:spcBef>
                <a:spcPts val="100"/>
              </a:spcBef>
            </a:pP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não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Imposto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3333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8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07778" y="2648965"/>
            <a:ext cx="454025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50">
                <a:solidFill>
                  <a:srgbClr val="282828"/>
                </a:solidFill>
                <a:latin typeface="Lucida Sans Unicode"/>
                <a:cs typeface="Lucida Sans Unicode"/>
              </a:rPr>
              <a:t>40.016,99</a:t>
            </a:r>
            <a:endParaRPr sz="7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95"/>
              </a:spcBef>
            </a:pP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40.016,99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61463" y="4047997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14141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43158" y="4047997"/>
            <a:ext cx="33013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42424"/>
                </a:solidFill>
                <a:latin typeface="Lucida Sans Unicode"/>
                <a:cs typeface="Lucida Sans Unicode"/>
              </a:rPr>
              <a:t>em 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62626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62626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2025-09-04T19:03:37Z</dcterms:created>
  <dcterms:modified xsi:type="dcterms:W3CDTF">2025-09-04T19:03:37Z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