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png" ContentType="image/png"/>
  <Override PartName="/ppt/slides/slide2.xml" ContentType="application/vnd.openxmlformats-officedocument.presentationml.slide+xml"/>
  <Default Extension="jpg" ContentType="image/jpg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</p:sldIdLst>
  <p:sldSz cx="7340600" cy="10306050"/>
  <p:notesSz cx="7340600" cy="1030605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51021" y="3194875"/>
            <a:ext cx="6244907" cy="21642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02042" y="5771388"/>
            <a:ext cx="5142865" cy="25765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67347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783679" y="2370391"/>
            <a:ext cx="3195923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67347" y="412242"/>
            <a:ext cx="6612255" cy="164896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67347" y="2370391"/>
            <a:ext cx="6612255" cy="680199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809384" y="9758076"/>
            <a:ext cx="297180" cy="10922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550" b="0" i="0">
                <a:solidFill>
                  <a:srgbClr val="343434"/>
                </a:solidFill>
                <a:latin typeface="Lucida Sans Unicode"/>
                <a:cs typeface="Lucida Sans Unicode"/>
              </a:defRPr>
            </a:lvl1pPr>
          </a:lstStyle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67347" y="9584627"/>
            <a:ext cx="1689798" cy="51530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358133" y="9727230"/>
            <a:ext cx="549020" cy="15810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600" b="0" i="0">
                <a:solidFill>
                  <a:srgbClr val="363636"/>
                </a:solidFill>
                <a:latin typeface="Lucida Sans Unicode"/>
                <a:cs typeface="Lucida Sans Unicode"/>
              </a:defRPr>
            </a:lvl1pPr>
          </a:lstStyle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#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
</file>

<file path=ppt/slides/_rels/slide2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3.jpg"/><Relationship Id="rId3" Type="http://schemas.openxmlformats.org/officeDocument/2006/relationships/image" Target="../media/image4.png"/><Relationship Id="rId4" Type="http://schemas.openxmlformats.org/officeDocument/2006/relationships/image" Target="../media/image5.jp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72034" y="1083563"/>
            <a:ext cx="6652259" cy="29718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36041" y="198882"/>
            <a:ext cx="736092" cy="731519"/>
          </a:xfrm>
          <a:prstGeom prst="rect">
            <a:avLst/>
          </a:prstGeom>
        </p:spPr>
      </p:pic>
      <p:graphicFrame>
        <p:nvGraphicFramePr>
          <p:cNvPr id="4" name="object 4" descr=""/>
          <p:cNvGraphicFramePr>
            <a:graphicFrameLocks noGrp="1"/>
          </p:cNvGraphicFramePr>
          <p:nvPr/>
        </p:nvGraphicFramePr>
        <p:xfrm>
          <a:off x="277368" y="6724876"/>
          <a:ext cx="6727190" cy="2974975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859790"/>
                <a:gridCol w="2766060"/>
                <a:gridCol w="2346325"/>
                <a:gridCol w="680084"/>
              </a:tblGrid>
              <a:tr h="151130">
                <a:tc>
                  <a:txBody>
                    <a:bodyPr/>
                    <a:lstStyle/>
                    <a:p>
                      <a:pPr marL="168275">
                        <a:lnSpc>
                          <a:spcPts val="885"/>
                        </a:lnSpc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01.03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ts val="885"/>
                        </a:lnSpc>
                      </a:pP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Procuradoria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Geral</a:t>
                      </a:r>
                      <a:r>
                        <a:rPr dirty="0" sz="800" spc="-6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5" b="1">
                          <a:solidFill>
                            <a:srgbClr val="444444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Municipio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00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2.795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 marL="106045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Manuten</a:t>
                      </a:r>
                      <a:r>
                        <a:rPr dirty="0" sz="800" spc="-4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cã</a:t>
                      </a:r>
                      <a:r>
                        <a:rPr dirty="0" baseline="3472" sz="12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baseline="3472" sz="1200" spc="-1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142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67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Ooeracionalizaçăo</a:t>
                      </a:r>
                      <a:r>
                        <a:rPr dirty="0" baseline="3472" sz="1200" spc="-3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baseline="3472" sz="1200" spc="-22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494949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8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7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5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9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marL="55372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Outros</a:t>
                      </a:r>
                      <a:r>
                        <a:rPr dirty="0" sz="800" spc="-1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Recursos </a:t>
                      </a:r>
                      <a:r>
                        <a:rPr dirty="0" sz="800" spc="-2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não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1590"/>
                </a:tc>
                <a:tc>
                  <a:txBody>
                    <a:bodyPr/>
                    <a:lstStyle/>
                    <a:p>
                      <a:pPr algn="ctr" marL="67310">
                        <a:lnSpc>
                          <a:spcPct val="100000"/>
                        </a:lnSpc>
                        <a:spcBef>
                          <a:spcPts val="170"/>
                        </a:spcBef>
                      </a:pPr>
                      <a:r>
                        <a:rPr dirty="0" sz="800" spc="-10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1590"/>
                </a:tc>
              </a:tr>
              <a:tr h="1739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0960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1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5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383838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24765"/>
                </a:tc>
                <a:tc>
                  <a:txBody>
                    <a:bodyPr/>
                    <a:lstStyle/>
                    <a:p>
                      <a:pPr algn="ctr" marL="64135">
                        <a:lnSpc>
                          <a:spcPct val="100000"/>
                        </a:lnSpc>
                        <a:spcBef>
                          <a:spcPts val="180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2860"/>
                </a:tc>
              </a:tr>
              <a:tr h="1625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62230">
                        <a:lnSpc>
                          <a:spcPts val="955"/>
                        </a:lnSpc>
                        <a:spcBef>
                          <a:spcPts val="225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7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8575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ts val="955"/>
                        </a:lnSpc>
                        <a:spcBef>
                          <a:spcPts val="225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100.000,00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8575"/>
                </a:tc>
              </a:tr>
              <a:tr h="19177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01.05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220"/>
                        </a:spcBef>
                      </a:pP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6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Planejamento</a:t>
                      </a:r>
                      <a:r>
                        <a:rPr dirty="0" sz="800" spc="1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5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Desenvolvimento</a:t>
                      </a:r>
                      <a:r>
                        <a:rPr dirty="0" sz="800" spc="-5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Sustentável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79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2.799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3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Operacionalização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5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6370">
                <a:tc>
                  <a:txBody>
                    <a:bodyPr/>
                    <a:lstStyle/>
                    <a:p>
                      <a:pPr marL="16256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90"/>
                        </a:spcBef>
                        <a:tabLst>
                          <a:tab pos="3317240" algn="l"/>
                        </a:tabLst>
                      </a:pP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2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8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FIXAS </a:t>
                      </a:r>
                      <a:r>
                        <a:rPr dirty="0" sz="800" spc="-1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1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3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769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6954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638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00" spc="-2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00" spc="-50" b="1">
                          <a:solidFill>
                            <a:srgbClr val="525252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00" spc="-10" b="1">
                          <a:solidFill>
                            <a:srgbClr val="3D3D3D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00" spc="-3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Atividade</a:t>
                      </a:r>
                      <a:r>
                        <a:rPr dirty="0" sz="800" spc="-15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5" b="1">
                          <a:solidFill>
                            <a:srgbClr val="494949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717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200.000,00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11430"/>
                </a:tc>
              </a:tr>
              <a:tr h="1752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60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4769">
                        <a:lnSpc>
                          <a:spcPct val="100000"/>
                        </a:lnSpc>
                        <a:spcBef>
                          <a:spcPts val="17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2225"/>
                </a:tc>
              </a:tr>
              <a:tr h="170180">
                <a:tc>
                  <a:txBody>
                    <a:bodyPr/>
                    <a:lstStyle/>
                    <a:p>
                      <a:pPr marL="16637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01.11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5">
                          <a:solidFill>
                            <a:srgbClr val="52525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Meio</a:t>
                      </a:r>
                      <a:r>
                        <a:rPr dirty="0" sz="800" spc="-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Ambiente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2.823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gridSpan="2">
                  <a:txBody>
                    <a:bodyPr/>
                    <a:lstStyle/>
                    <a:p>
                      <a:pPr marL="10795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Manutencão</a:t>
                      </a:r>
                      <a:r>
                        <a:rPr dirty="0" sz="800" spc="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10">
                          <a:solidFill>
                            <a:srgbClr val="5B5B5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Operacionalizaşão</a:t>
                      </a:r>
                      <a:r>
                        <a:rPr dirty="0" sz="800" spc="-1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0180">
                <a:tc>
                  <a:txBody>
                    <a:bodyPr/>
                    <a:lstStyle/>
                    <a:p>
                      <a:pPr marL="16446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gridSpan="2"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100"/>
                        </a:spcBef>
                        <a:tabLst>
                          <a:tab pos="3317240" algn="l"/>
                        </a:tabLst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9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55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VANTAGENS</a:t>
                      </a:r>
                      <a:r>
                        <a:rPr dirty="0" sz="800" spc="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-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4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50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7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CIVIL</a:t>
                      </a:r>
                      <a:r>
                        <a:rPr dirty="0" sz="80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 spc="-2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00" spc="-4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3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3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9215">
                        <a:lnSpc>
                          <a:spcPct val="100000"/>
                        </a:lnSpc>
                        <a:spcBef>
                          <a:spcPts val="100"/>
                        </a:spcBef>
                      </a:pP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2700"/>
                </a:tc>
              </a:tr>
              <a:tr h="17208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765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25">
                          <a:solidFill>
                            <a:srgbClr val="505050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7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651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gridSpan="2">
                  <a:txBody>
                    <a:bodyPr/>
                    <a:lstStyle/>
                    <a:p>
                      <a:pPr marL="2825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60325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250.000,00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</a:tr>
              <a:tr h="162560">
                <a:tc>
                  <a:txBody>
                    <a:bodyPr/>
                    <a:lstStyle/>
                    <a:p>
                      <a:pPr marL="16827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 b="1">
                          <a:solidFill>
                            <a:srgbClr val="424242"/>
                          </a:solidFill>
                          <a:latin typeface="Arial"/>
                          <a:cs typeface="Arial"/>
                        </a:rPr>
                        <a:t>01.13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8890"/>
                </a:tc>
                <a:tc gridSpan="2">
                  <a:txBody>
                    <a:bodyPr/>
                    <a:lstStyle/>
                    <a:p>
                      <a:pPr marL="107314">
                        <a:lnSpc>
                          <a:spcPct val="100000"/>
                        </a:lnSpc>
                        <a:spcBef>
                          <a:spcPts val="55"/>
                        </a:spcBef>
                      </a:pPr>
                      <a:r>
                        <a:rPr dirty="0" sz="800" spc="-1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Secretaria</a:t>
                      </a:r>
                      <a:r>
                        <a:rPr dirty="0" sz="80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00" spc="15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00" spc="-25" b="1">
                          <a:solidFill>
                            <a:srgbClr val="48484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Servişos</a:t>
                      </a:r>
                      <a:r>
                        <a:rPr dirty="0" sz="800" spc="-15" b="1">
                          <a:solidFill>
                            <a:srgbClr val="2B2B2B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10" b="1">
                          <a:solidFill>
                            <a:srgbClr val="313131"/>
                          </a:solidFill>
                          <a:latin typeface="Arial"/>
                          <a:cs typeface="Arial"/>
                        </a:rPr>
                        <a:t>Públicos</a:t>
                      </a:r>
                      <a:endParaRPr sz="800">
                        <a:latin typeface="Arial"/>
                        <a:cs typeface="Arial"/>
                      </a:endParaRPr>
                    </a:p>
                  </a:txBody>
                  <a:tcPr marL="0" marR="0" marB="0" marT="698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264160">
                <a:tc>
                  <a:txBody>
                    <a:bodyPr/>
                    <a:lstStyle/>
                    <a:p>
                      <a:pPr marL="161925">
                        <a:lnSpc>
                          <a:spcPct val="100000"/>
                        </a:lnSpc>
                        <a:spcBef>
                          <a:spcPts val="140"/>
                        </a:spcBef>
                      </a:pP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780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  <a:tc gridSpan="2">
                  <a:txBody>
                    <a:bodyPr/>
                    <a:lstStyle/>
                    <a:p>
                      <a:pPr marL="103505">
                        <a:lnSpc>
                          <a:spcPct val="100000"/>
                        </a:lnSpc>
                        <a:spcBef>
                          <a:spcPts val="195"/>
                        </a:spcBef>
                      </a:pPr>
                      <a:r>
                        <a:rPr dirty="0" baseline="3472" sz="1200" spc="-67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Manutenção</a:t>
                      </a:r>
                      <a:r>
                        <a:rPr dirty="0" baseline="3472" sz="1200" spc="1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472" sz="1200" spc="-1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5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D</a:t>
                      </a:r>
                      <a:r>
                        <a:rPr dirty="0" baseline="3472" sz="1200" spc="-82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eracionalizaoão</a:t>
                      </a:r>
                      <a:r>
                        <a:rPr dirty="0" baseline="3472" sz="1200" spc="-97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44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baseline="3472" sz="1200" spc="52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472" sz="1200" spc="-1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baseline="3472" sz="12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4765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>
                    <a:lnB w="12700">
                      <a:solidFill>
                        <a:srgbClr val="4F5457"/>
                      </a:solidFill>
                      <a:prstDash val="solid"/>
                    </a:lnB>
                  </a:tcPr>
                </a:tc>
              </a:tr>
            </a:tbl>
          </a:graphicData>
        </a:graphic>
      </p:graphicFrame>
      <p:sp>
        <p:nvSpPr>
          <p:cNvPr id="15" name="object 15" descr=""/>
          <p:cNvSpPr txBox="1"/>
          <p:nvPr/>
        </p:nvSpPr>
        <p:spPr>
          <a:xfrm>
            <a:off x="2857080" y="9722658"/>
            <a:ext cx="298450" cy="116839"/>
          </a:xfrm>
          <a:prstGeom prst="rect">
            <a:avLst/>
          </a:prstGeom>
        </p:spPr>
        <p:txBody>
          <a:bodyPr wrap="square" lIns="0" tIns="31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z="600" spc="-20">
                <a:solidFill>
                  <a:srgbClr val="3B3B3B"/>
                </a:solidFill>
                <a:latin typeface="Lucida Sans Unicode"/>
                <a:cs typeface="Lucida Sans Unicode"/>
              </a:rPr>
              <a:t>Servaux</a:t>
            </a:r>
            <a:endParaRPr sz="600">
              <a:latin typeface="Lucida Sans Unicode"/>
              <a:cs typeface="Lucida Sans Unicode"/>
            </a:endParaRPr>
          </a:p>
        </p:txBody>
      </p:sp>
      <p:sp>
        <p:nvSpPr>
          <p:cNvPr id="16" name="object 16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3175" rIns="0" bIns="0" rtlCol="0" vert="horz">
            <a:spAutoFit/>
          </a:bodyPr>
          <a:lstStyle/>
          <a:p>
            <a:pPr marL="60325">
              <a:lnSpc>
                <a:spcPct val="100000"/>
              </a:lnSpc>
              <a:spcBef>
                <a:spcPts val="25"/>
              </a:spcBef>
            </a:pPr>
            <a:r>
              <a:rPr dirty="0" spc="-25">
                <a:solidFill>
                  <a:srgbClr val="2F2F2F"/>
                </a:solidFill>
              </a:rPr>
              <a:t>Pãgina</a:t>
            </a:r>
            <a:r>
              <a:rPr dirty="0">
                <a:solidFill>
                  <a:srgbClr val="2F2F2F"/>
                </a:solidFill>
              </a:rPr>
              <a:t> </a:t>
            </a:r>
            <a:fld id="{81D60167-4931-47E6-BA6A-407CBD079E47}" type="slidenum">
              <a:rPr dirty="0" spc="-20"/>
              <a:t>1</a:t>
            </a:fld>
            <a:r>
              <a:rPr dirty="0" spc="-40"/>
              <a:t> </a:t>
            </a:r>
            <a:r>
              <a:rPr dirty="0" spc="-25">
                <a:solidFill>
                  <a:srgbClr val="3F3F3F"/>
                </a:solidFill>
              </a:rPr>
              <a:t>de</a:t>
            </a:r>
            <a:r>
              <a:rPr dirty="0" spc="-45">
                <a:solidFill>
                  <a:srgbClr val="3F3F3F"/>
                </a:solidFill>
              </a:rPr>
              <a:t> </a:t>
            </a:r>
            <a:r>
              <a:rPr dirty="0" spc="-50">
                <a:solidFill>
                  <a:srgbClr val="444444"/>
                </a:solidFill>
              </a:rPr>
              <a:t>2</a:t>
            </a:r>
          </a:p>
        </p:txBody>
      </p:sp>
      <p:sp>
        <p:nvSpPr>
          <p:cNvPr id="5" name="object 5" descr=""/>
          <p:cNvSpPr txBox="1"/>
          <p:nvPr/>
        </p:nvSpPr>
        <p:spPr>
          <a:xfrm>
            <a:off x="1230552" y="90931"/>
            <a:ext cx="3175000" cy="5753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100"/>
              </a:spcBef>
            </a:pPr>
            <a:r>
              <a:rPr dirty="0" sz="1200" spc="-10" b="1">
                <a:solidFill>
                  <a:srgbClr val="3F3F3F"/>
                </a:solidFill>
                <a:latin typeface="Arial"/>
                <a:cs typeface="Arial"/>
              </a:rPr>
              <a:t>PREFEITURA</a:t>
            </a:r>
            <a:r>
              <a:rPr dirty="0" sz="1200" spc="60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200" spc="4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200" b="1">
                <a:solidFill>
                  <a:srgbClr val="525252"/>
                </a:solidFill>
                <a:latin typeface="Arial"/>
                <a:cs typeface="Arial"/>
              </a:rPr>
              <a:t>DE</a:t>
            </a:r>
            <a:r>
              <a:rPr dirty="0" sz="1200" spc="-5" b="1">
                <a:solidFill>
                  <a:srgbClr val="525252"/>
                </a:solidFill>
                <a:latin typeface="Arial"/>
                <a:cs typeface="Arial"/>
              </a:rPr>
              <a:t> </a:t>
            </a:r>
            <a:r>
              <a:rPr dirty="0" sz="1200" spc="-10" b="1">
                <a:solidFill>
                  <a:srgbClr val="2A2A2A"/>
                </a:solidFill>
                <a:latin typeface="Arial"/>
                <a:cs typeface="Arial"/>
              </a:rPr>
              <a:t>SEROPEDICA</a:t>
            </a:r>
            <a:endParaRPr sz="1200">
              <a:latin typeface="Arial"/>
              <a:cs typeface="Arial"/>
            </a:endParaRPr>
          </a:p>
          <a:p>
            <a:pPr marL="12700" marR="2007870" indent="1905">
              <a:lnSpc>
                <a:spcPct val="123800"/>
              </a:lnSpc>
              <a:spcBef>
                <a:spcPts val="509"/>
              </a:spcBef>
            </a:pP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Rua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33333"/>
                </a:solidFill>
                <a:latin typeface="Lucida Sans Unicode"/>
                <a:cs typeface="Lucida Sans Unicode"/>
              </a:rPr>
              <a:t>Maria</a:t>
            </a:r>
            <a:r>
              <a:rPr dirty="0" sz="800" spc="2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83838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94949"/>
                </a:solidFill>
                <a:latin typeface="Lucida Sans Unicode"/>
                <a:cs typeface="Lucida Sans Unicode"/>
              </a:rPr>
              <a:t>18 </a:t>
            </a:r>
            <a:r>
              <a:rPr dirty="0" sz="800" spc="-10">
                <a:solidFill>
                  <a:srgbClr val="313131"/>
                </a:solidFill>
                <a:latin typeface="Lucida Sans Unicode"/>
                <a:cs typeface="Lucida Sans Unicode"/>
              </a:rPr>
              <a:t>Fazenda</a:t>
            </a:r>
            <a:r>
              <a:rPr dirty="0" sz="800" spc="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Caxias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5069338" y="1316228"/>
            <a:ext cx="1837055" cy="1397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750">
                <a:solidFill>
                  <a:srgbClr val="363636"/>
                </a:solidFill>
                <a:latin typeface="Lucida Sans Unicode"/>
                <a:cs typeface="Lucida Sans Unicode"/>
              </a:rPr>
              <a:t>Decreto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64646"/>
                </a:solidFill>
                <a:latin typeface="Lucida Sans Unicode"/>
                <a:cs typeface="Lucida Sans Unicode"/>
              </a:rPr>
              <a:t>N°</a:t>
            </a:r>
            <a:r>
              <a:rPr dirty="0" sz="750" spc="7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40">
                <a:solidFill>
                  <a:srgbClr val="3F3F3F"/>
                </a:solidFill>
                <a:latin typeface="Lucida Sans Unicode"/>
                <a:cs typeface="Lucida Sans Unicode"/>
              </a:rPr>
              <a:t>2527</a:t>
            </a:r>
            <a:r>
              <a:rPr dirty="0" sz="750" spc="-1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-6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5B5B5B"/>
                </a:solidFill>
                <a:latin typeface="Lucida Sans Unicode"/>
                <a:cs typeface="Lucida Sans Unicode"/>
              </a:rPr>
              <a:t>8</a:t>
            </a:r>
            <a:r>
              <a:rPr dirty="0" sz="750" spc="390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444444"/>
                </a:solidFill>
                <a:latin typeface="Lucida Sans Unicode"/>
                <a:cs typeface="Lucida Sans Unicode"/>
              </a:rPr>
              <a:t>de</a:t>
            </a:r>
            <a:r>
              <a:rPr dirty="0" sz="750" spc="21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30">
                <a:solidFill>
                  <a:srgbClr val="2A2A2A"/>
                </a:solidFill>
                <a:latin typeface="Lucida Sans Unicode"/>
                <a:cs typeface="Lucida Sans Unicode"/>
              </a:rPr>
              <a:t>janeiro,</a:t>
            </a:r>
            <a:r>
              <a:rPr dirty="0" sz="750" spc="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0">
                <a:solidFill>
                  <a:srgbClr val="282828"/>
                </a:solidFill>
                <a:latin typeface="Lucida Sans Unicode"/>
                <a:cs typeface="Lucida Sans Unicode"/>
              </a:rPr>
              <a:t>2024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3951827" y="1744218"/>
            <a:ext cx="2913380" cy="264160"/>
          </a:xfrm>
          <a:prstGeom prst="rect">
            <a:avLst/>
          </a:prstGeom>
        </p:spPr>
        <p:txBody>
          <a:bodyPr wrap="square" lIns="0" tIns="20320" rIns="0" bIns="0" rtlCol="0" vert="horz">
            <a:spAutoFit/>
          </a:bodyPr>
          <a:lstStyle/>
          <a:p>
            <a:pPr marL="12700" marR="5080" indent="635">
              <a:lnSpc>
                <a:spcPts val="919"/>
              </a:lnSpc>
              <a:spcBef>
                <a:spcPts val="160"/>
              </a:spcBef>
            </a:pP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Abre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F2F2F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D4D4D"/>
                </a:solidFill>
                <a:latin typeface="Lucida Sans Unicode"/>
                <a:cs typeface="Lucida Sans Unicode"/>
              </a:rPr>
              <a:t>no</a:t>
            </a:r>
            <a:r>
              <a:rPr dirty="0" sz="80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F3F3F"/>
                </a:solidFill>
                <a:latin typeface="Lucida Sans Unicode"/>
                <a:cs typeface="Lucida Sans Unicode"/>
              </a:rPr>
              <a:t>valor</a:t>
            </a:r>
            <a:r>
              <a:rPr dirty="0" sz="80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313131"/>
                </a:solidFill>
                <a:latin typeface="Lucida Sans Unicode"/>
                <a:cs typeface="Lucida Sans Unicode"/>
              </a:rPr>
              <a:t>total</a:t>
            </a:r>
            <a:r>
              <a:rPr dirty="0" sz="800" spc="3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414141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30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R$1.150.000,00, </a:t>
            </a:r>
            <a:r>
              <a:rPr dirty="0" sz="800" spc="-20">
                <a:solidFill>
                  <a:srgbClr val="262626"/>
                </a:solidFill>
                <a:latin typeface="Lucida Sans Unicode"/>
                <a:cs typeface="Lucida Sans Unicode"/>
              </a:rPr>
              <a:t>para </a:t>
            </a:r>
            <a:r>
              <a:rPr dirty="0" sz="800" spc="-55">
                <a:solidFill>
                  <a:srgbClr val="383838"/>
                </a:solidFill>
                <a:latin typeface="Lucida Sans Unicode"/>
                <a:cs typeface="Lucida Sans Unicode"/>
              </a:rPr>
              <a:t>fins</a:t>
            </a:r>
            <a:r>
              <a:rPr dirty="0" sz="800" spc="-5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44444"/>
                </a:solidFill>
                <a:latin typeface="Lucida Sans Unicode"/>
                <a:cs typeface="Lucida Sans Unicode"/>
              </a:rPr>
              <a:t>se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5">
                <a:solidFill>
                  <a:srgbClr val="2A2A2A"/>
                </a:solidFill>
                <a:latin typeface="Lucida Sans Unicode"/>
                <a:cs typeface="Lucida Sans Unicode"/>
              </a:rPr>
              <a:t>especifíca</a:t>
            </a:r>
            <a:r>
              <a:rPr dirty="0" sz="800" spc="6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D2D2D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-7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83838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A3A3A"/>
                </a:solidFill>
                <a:latin typeface="Lucida Sans Unicode"/>
                <a:cs typeface="Lucida Sans Unicode"/>
              </a:rPr>
              <a:t>outras</a:t>
            </a:r>
            <a:r>
              <a:rPr dirty="0" sz="800" spc="-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providências.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359586" y="2503932"/>
            <a:ext cx="6465570" cy="9721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817880">
              <a:lnSpc>
                <a:spcPct val="151900"/>
              </a:lnSpc>
              <a:spcBef>
                <a:spcPts val="100"/>
              </a:spcBef>
            </a:pPr>
            <a:r>
              <a:rPr dirty="0" sz="800">
                <a:solidFill>
                  <a:srgbClr val="494949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24242"/>
                </a:solidFill>
                <a:latin typeface="Lucida Sans Unicode"/>
                <a:cs typeface="Lucida Sans Unicode"/>
              </a:rPr>
              <a:t>PREFEITO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00" spc="6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no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13131"/>
                </a:solidFill>
                <a:latin typeface="Lucida Sans Unicode"/>
                <a:cs typeface="Lucida Sans Unicode"/>
              </a:rPr>
              <a:t>uso </a:t>
            </a:r>
            <a:r>
              <a:rPr dirty="0" sz="800" spc="-2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7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D3D3D"/>
                </a:solidFill>
                <a:latin typeface="Lucida Sans Unicode"/>
                <a:cs typeface="Lucida Sans Unicode"/>
              </a:rPr>
              <a:t>suas </a:t>
            </a:r>
            <a:r>
              <a:rPr dirty="0" sz="800" spc="-55">
                <a:solidFill>
                  <a:srgbClr val="424242"/>
                </a:solidFill>
                <a:latin typeface="Lucida Sans Unicode"/>
                <a:cs typeface="Lucida Sans Unicode"/>
              </a:rPr>
              <a:t>atribuições</a:t>
            </a:r>
            <a:r>
              <a:rPr dirty="0" sz="800" spc="3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A3A3A"/>
                </a:solidFill>
                <a:latin typeface="Lucida Sans Unicode"/>
                <a:cs typeface="Lucida Sans Unicode"/>
              </a:rPr>
              <a:t>legais,</a:t>
            </a:r>
            <a:r>
              <a:rPr dirty="0" sz="800" spc="25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constitucionais</a:t>
            </a:r>
            <a:r>
              <a:rPr dirty="0" sz="800" spc="-9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e</a:t>
            </a:r>
            <a:r>
              <a:rPr dirty="0" sz="800" spc="5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42424"/>
                </a:solidFill>
                <a:latin typeface="Lucida Sans Unicode"/>
                <a:cs typeface="Lucida Sans Unicode"/>
              </a:rPr>
              <a:t>acordo</a:t>
            </a:r>
            <a:r>
              <a:rPr dirty="0" sz="80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65656"/>
                </a:solidFill>
                <a:latin typeface="Lucida Sans Unicode"/>
                <a:cs typeface="Lucida Sans Unicode"/>
              </a:rPr>
              <a:t>com</a:t>
            </a:r>
            <a:r>
              <a:rPr dirty="0" sz="800">
                <a:solidFill>
                  <a:srgbClr val="56565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F4F4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5">
                <a:solidFill>
                  <a:srgbClr val="4F4F4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4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lhe </a:t>
            </a:r>
            <a:r>
              <a:rPr dirty="0" sz="800" spc="-45">
                <a:solidFill>
                  <a:srgbClr val="3F3F3F"/>
                </a:solidFill>
                <a:latin typeface="Lucida Sans Unicode"/>
                <a:cs typeface="Lucida Sans Unicode"/>
              </a:rPr>
              <a:t>confere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F3F3F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3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B3B3B"/>
                </a:solidFill>
                <a:latin typeface="Lucida Sans Unicode"/>
                <a:cs typeface="Lucida Sans Unicode"/>
              </a:rPr>
              <a:t>art.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D3D3D"/>
                </a:solidFill>
                <a:latin typeface="Lucida Sans Unicode"/>
                <a:cs typeface="Lucida Sans Unicode"/>
              </a:rPr>
              <a:t>8º</a:t>
            </a:r>
            <a:r>
              <a:rPr dirty="0" sz="800" spc="17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44444"/>
                </a:solidFill>
                <a:latin typeface="Lucida Sans Unicode"/>
                <a:cs typeface="Lucida Sans Unicode"/>
              </a:rPr>
              <a:t>da </a:t>
            </a:r>
            <a:r>
              <a:rPr dirty="0" sz="800">
                <a:solidFill>
                  <a:srgbClr val="3A3A3A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7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85">
                <a:solidFill>
                  <a:srgbClr val="262626"/>
                </a:solidFill>
                <a:latin typeface="Lucida Sans Unicode"/>
                <a:cs typeface="Lucida Sans Unicode"/>
              </a:rPr>
              <a:t>823/2023</a:t>
            </a:r>
            <a:r>
              <a:rPr dirty="0" sz="800" spc="-1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44444"/>
                </a:solidFill>
                <a:latin typeface="Lucida Sans Unicode"/>
                <a:cs typeface="Lucida Sans Unicode"/>
              </a:rPr>
              <a:t>datada</a:t>
            </a:r>
            <a:r>
              <a:rPr dirty="0" sz="800" spc="-5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4D4D4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4D4D4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0">
                <a:solidFill>
                  <a:srgbClr val="3A3A3A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00" spc="40">
                <a:solidFill>
                  <a:srgbClr val="3A3A3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13131"/>
                </a:solidFill>
                <a:latin typeface="Lucida Sans Unicode"/>
                <a:cs typeface="Lucida Sans Unicode"/>
              </a:rPr>
              <a:t>publicada</a:t>
            </a:r>
            <a:r>
              <a:rPr dirty="0" sz="800" spc="4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363636"/>
                </a:solidFill>
                <a:latin typeface="Lucida Sans Unicode"/>
                <a:cs typeface="Lucida Sans Unicode"/>
              </a:rPr>
              <a:t>em</a:t>
            </a:r>
            <a:r>
              <a:rPr dirty="0" sz="800" spc="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B3B3B"/>
                </a:solidFill>
                <a:latin typeface="Lucida Sans Unicode"/>
                <a:cs typeface="Lucida Sans Unicode"/>
              </a:rPr>
              <a:t>21/12/2023</a:t>
            </a:r>
            <a:endParaRPr sz="80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65"/>
              </a:spcBef>
            </a:pP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</a:pPr>
            <a:r>
              <a:rPr dirty="0" u="sng" sz="800" spc="-20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sng" sz="800" spc="-45">
                <a:solidFill>
                  <a:srgbClr val="46464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85">
                <a:solidFill>
                  <a:srgbClr val="333333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sng" sz="800" spc="-60">
                <a:solidFill>
                  <a:srgbClr val="3F3F3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5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sng" sz="800" spc="-10">
                <a:solidFill>
                  <a:srgbClr val="3D3D3D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2F2F2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sng" sz="800" spc="70">
                <a:solidFill>
                  <a:srgbClr val="2F2F2F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sng" sz="800" spc="-20">
                <a:solidFill>
                  <a:srgbClr val="36363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25">
                <a:solidFill>
                  <a:srgbClr val="444444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A:</a:t>
            </a:r>
            <a:endParaRPr sz="800">
              <a:latin typeface="Lucida Sans Unicode"/>
              <a:cs typeface="Lucida Sans Unicode"/>
            </a:endParaRPr>
          </a:p>
          <a:p>
            <a:pPr marL="327025">
              <a:lnSpc>
                <a:spcPct val="100000"/>
              </a:lnSpc>
              <a:spcBef>
                <a:spcPts val="1220"/>
              </a:spcBef>
            </a:pP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3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464646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40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64646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464646"/>
                </a:solidFill>
                <a:latin typeface="Lucida Sans Unicode"/>
                <a:cs typeface="Lucida Sans Unicode"/>
              </a:rPr>
              <a:t>Fica</a:t>
            </a:r>
            <a:r>
              <a:rPr dirty="0" sz="800" spc="35">
                <a:solidFill>
                  <a:srgbClr val="464646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aberto</a:t>
            </a:r>
            <a:r>
              <a:rPr dirty="0" sz="80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36363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00" spc="2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9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seguintes</a:t>
            </a:r>
            <a:r>
              <a:rPr dirty="0" sz="80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dotações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09294" y="4226255"/>
            <a:ext cx="2695575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Dotațóes</a:t>
            </a:r>
            <a:r>
              <a:rPr dirty="0" u="sng" sz="800" spc="60">
                <a:solidFill>
                  <a:srgbClr val="363636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Suplementadas</a:t>
            </a:r>
            <a:r>
              <a:rPr dirty="0" u="sng" sz="800" spc="500">
                <a:solidFill>
                  <a:srgbClr val="3F3F3F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endParaRPr sz="800">
              <a:latin typeface="Lucida Sans Unicode"/>
              <a:cs typeface="Lucida Sans Unicode"/>
            </a:endParaRPr>
          </a:p>
          <a:p>
            <a:pPr marL="6540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1000" spc="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444444"/>
                </a:solidFill>
                <a:latin typeface="Arial"/>
                <a:cs typeface="Arial"/>
              </a:rPr>
              <a:t>MUNICIPAL</a:t>
            </a:r>
            <a:r>
              <a:rPr dirty="0" sz="1000" spc="25" b="1">
                <a:solidFill>
                  <a:srgbClr val="444444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626262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626262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graphicFrame>
        <p:nvGraphicFramePr>
          <p:cNvPr id="10" name="object 10" descr=""/>
          <p:cNvGraphicFramePr>
            <a:graphicFrameLocks noGrp="1"/>
          </p:cNvGraphicFramePr>
          <p:nvPr/>
        </p:nvGraphicFramePr>
        <p:xfrm>
          <a:off x="410157" y="4619813"/>
          <a:ext cx="6572250" cy="95885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25805"/>
                <a:gridCol w="3152139"/>
                <a:gridCol w="1920875"/>
                <a:gridCol w="695960"/>
              </a:tblGrid>
              <a:tr h="149860">
                <a:tc>
                  <a:txBody>
                    <a:bodyPr/>
                    <a:lstStyle/>
                    <a:p>
                      <a:pPr marL="35560">
                        <a:lnSpc>
                          <a:spcPts val="865"/>
                        </a:lnSpc>
                      </a:pP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01.06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9220">
                        <a:lnSpc>
                          <a:spcPts val="865"/>
                        </a:lnSpc>
                      </a:pP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Administração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1450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2.802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Manutençäo</a:t>
                      </a:r>
                      <a:r>
                        <a:rPr dirty="0" sz="800" spc="5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2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Operacionalização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das</a:t>
                      </a:r>
                      <a:r>
                        <a:rPr dirty="0" sz="800" spc="-6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Unidades</a:t>
                      </a:r>
                      <a:r>
                        <a:rPr dirty="0" sz="800" spc="45">
                          <a:solidFill>
                            <a:srgbClr val="46464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Administrativas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42875">
                <a:tc>
                  <a:txBody>
                    <a:bodyPr/>
                    <a:lstStyle/>
                    <a:p>
                      <a:pPr marL="3175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3.1.9.0.92.00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ts val="955"/>
                        </a:lnSpc>
                        <a:spcBef>
                          <a:spcPts val="70"/>
                        </a:spcBef>
                      </a:pPr>
                      <a:r>
                        <a:rPr dirty="0" sz="800" spc="6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DESPESAS</a:t>
                      </a:r>
                      <a:r>
                        <a:rPr dirty="0" sz="800" spc="1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12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EXERCİCIOS</a:t>
                      </a:r>
                      <a:r>
                        <a:rPr dirty="0" sz="800" spc="2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ANTERIORES</a:t>
                      </a:r>
                      <a:r>
                        <a:rPr dirty="0" sz="800" spc="114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70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85">
                          <a:solidFill>
                            <a:srgbClr val="4F4F4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PESSOAL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marL="16700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750" spc="-3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750" spc="-10">
                          <a:solidFill>
                            <a:srgbClr val="28282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750" spc="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750" spc="-6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  <a:tc>
                  <a:txBody>
                    <a:bodyPr/>
                    <a:lstStyle/>
                    <a:p>
                      <a:pPr algn="ctr" marL="42545">
                        <a:lnSpc>
                          <a:spcPct val="100000"/>
                        </a:lnSpc>
                        <a:spcBef>
                          <a:spcPts val="120"/>
                        </a:spcBef>
                      </a:pPr>
                      <a:r>
                        <a:rPr dirty="0" sz="7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240"/>
                </a:tc>
              </a:tr>
              <a:tr h="181610">
                <a:tc gridSpan="3">
                  <a:txBody>
                    <a:bodyPr/>
                    <a:lstStyle/>
                    <a:p>
                      <a:pPr marL="3554729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750" spc="6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750" spc="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 </a:t>
                      </a:r>
                      <a:r>
                        <a:rPr dirty="0" sz="750" spc="-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750" spc="-40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69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4450">
                        <a:lnSpc>
                          <a:spcPct val="100000"/>
                        </a:lnSpc>
                        <a:spcBef>
                          <a:spcPts val="309"/>
                        </a:spcBef>
                      </a:pPr>
                      <a:r>
                        <a:rPr dirty="0" sz="75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39369"/>
                </a:tc>
              </a:tr>
              <a:tr h="165100">
                <a:tc gridSpan="3">
                  <a:txBody>
                    <a:bodyPr/>
                    <a:lstStyle/>
                    <a:p>
                      <a:pPr marL="355346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85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>
                          <a:solidFill>
                            <a:srgbClr val="333333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10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00" spc="-35">
                          <a:solidFill>
                            <a:srgbClr val="56565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65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00" spc="180">
                          <a:solidFill>
                            <a:srgbClr val="363636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43434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ct val="100000"/>
                        </a:lnSpc>
                        <a:spcBef>
                          <a:spcPts val="215"/>
                        </a:spcBef>
                      </a:pPr>
                      <a:r>
                        <a:rPr dirty="0" sz="800" spc="-50">
                          <a:solidFill>
                            <a:srgbClr val="383838"/>
                          </a:solidFill>
                          <a:latin typeface="Arial Black"/>
                          <a:cs typeface="Arial Black"/>
                        </a:rPr>
                        <a:t>1.150.000,00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27305"/>
                </a:tc>
              </a:tr>
              <a:tr h="147955">
                <a:tc gridSpan="3">
                  <a:txBody>
                    <a:bodyPr/>
                    <a:lstStyle/>
                    <a:p>
                      <a:pPr algn="r" marR="434975">
                        <a:lnSpc>
                          <a:spcPts val="950"/>
                        </a:lnSpc>
                        <a:spcBef>
                          <a:spcPts val="120"/>
                        </a:spcBef>
                      </a:pPr>
                      <a:r>
                        <a:rPr dirty="0" sz="800" spc="-90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Valor</a:t>
                      </a:r>
                      <a:r>
                        <a:rPr dirty="0" sz="800" spc="15">
                          <a:solidFill>
                            <a:srgbClr val="424242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5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8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Suplementado</a:t>
                      </a:r>
                      <a:r>
                        <a:rPr dirty="0" sz="800" spc="90">
                          <a:solidFill>
                            <a:srgbClr val="2A2A2A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00" spc="-25">
                          <a:solidFill>
                            <a:srgbClr val="3F3F3F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ctr" marL="43180">
                        <a:lnSpc>
                          <a:spcPts val="950"/>
                        </a:lnSpc>
                        <a:spcBef>
                          <a:spcPts val="120"/>
                        </a:spcBef>
                      </a:pPr>
                      <a:r>
                        <a:rPr dirty="0" sz="800" spc="-50">
                          <a:solidFill>
                            <a:srgbClr val="3A3A3A"/>
                          </a:solidFill>
                          <a:latin typeface="Arial Black"/>
                          <a:cs typeface="Arial Black"/>
                        </a:rPr>
                        <a:t>1.150.000,00</a:t>
                      </a:r>
                      <a:endParaRPr sz="800">
                        <a:latin typeface="Arial Black"/>
                        <a:cs typeface="Arial Black"/>
                      </a:endParaRPr>
                    </a:p>
                  </a:txBody>
                  <a:tcPr marL="0" marR="0" marB="0" marT="15240"/>
                </a:tc>
              </a:tr>
            </a:tbl>
          </a:graphicData>
        </a:graphic>
      </p:graphicFrame>
      <p:sp>
        <p:nvSpPr>
          <p:cNvPr id="11" name="object 11" descr=""/>
          <p:cNvSpPr txBox="1"/>
          <p:nvPr/>
        </p:nvSpPr>
        <p:spPr>
          <a:xfrm>
            <a:off x="765983" y="5619750"/>
            <a:ext cx="5972810" cy="28638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474345" marR="5080" indent="-462280">
              <a:lnSpc>
                <a:spcPct val="106900"/>
              </a:lnSpc>
              <a:spcBef>
                <a:spcPts val="100"/>
              </a:spcBef>
            </a:pP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Artigo</a:t>
            </a:r>
            <a:r>
              <a:rPr dirty="0" sz="800" spc="-5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0">
                <a:solidFill>
                  <a:srgbClr val="383838"/>
                </a:solidFill>
                <a:latin typeface="Lucida Sans Unicode"/>
                <a:cs typeface="Lucida Sans Unicode"/>
              </a:rPr>
              <a:t>2º</a:t>
            </a:r>
            <a:r>
              <a:rPr dirty="0" sz="800" spc="-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As</a:t>
            </a:r>
            <a:r>
              <a:rPr dirty="0" sz="800" spc="-6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3D3D3D"/>
                </a:solidFill>
                <a:latin typeface="Lucida Sans Unicode"/>
                <a:cs typeface="Lucida Sans Unicode"/>
              </a:rPr>
              <a:t>despesas</a:t>
            </a:r>
            <a:r>
              <a:rPr dirty="0" sz="800" spc="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43434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00" spc="1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4B4B4B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5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232323"/>
                </a:solidFill>
                <a:latin typeface="Lucida Sans Unicode"/>
                <a:cs typeface="Lucida Sans Unicode"/>
              </a:rPr>
              <a:t>abertura</a:t>
            </a:r>
            <a:r>
              <a:rPr dirty="0" sz="800" spc="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5">
                <a:solidFill>
                  <a:srgbClr val="5B5B5B"/>
                </a:solidFill>
                <a:latin typeface="Lucida Sans Unicode"/>
                <a:cs typeface="Lucida Sans Unicode"/>
              </a:rPr>
              <a:t>do</a:t>
            </a:r>
            <a:r>
              <a:rPr dirty="0" sz="800" spc="-35">
                <a:solidFill>
                  <a:srgbClr val="5B5B5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94949"/>
                </a:solidFill>
                <a:latin typeface="Lucida Sans Unicode"/>
                <a:cs typeface="Lucida Sans Unicode"/>
              </a:rPr>
              <a:t>presente</a:t>
            </a:r>
            <a:r>
              <a:rPr dirty="0" sz="800" spc="3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505050"/>
                </a:solidFill>
                <a:latin typeface="Lucida Sans Unicode"/>
                <a:cs typeface="Lucida Sans Unicode"/>
              </a:rPr>
              <a:t>crédito</a:t>
            </a:r>
            <a:r>
              <a:rPr dirty="0" sz="800" spc="-15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5">
                <a:solidFill>
                  <a:srgbClr val="2D2D2D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00" spc="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82828"/>
                </a:solidFill>
                <a:latin typeface="Lucida Sans Unicode"/>
                <a:cs typeface="Lucida Sans Unicode"/>
              </a:rPr>
              <a:t>seräo </a:t>
            </a:r>
            <a:r>
              <a:rPr dirty="0" sz="800" spc="-40">
                <a:solidFill>
                  <a:srgbClr val="2A2A2A"/>
                </a:solidFill>
                <a:latin typeface="Lucida Sans Unicode"/>
                <a:cs typeface="Lucida Sans Unicode"/>
              </a:rPr>
              <a:t>cobertas</a:t>
            </a:r>
            <a:r>
              <a:rPr dirty="0" sz="80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414141"/>
                </a:solidFill>
                <a:latin typeface="Lucida Sans Unicode"/>
                <a:cs typeface="Lucida Sans Unicode"/>
              </a:rPr>
              <a:t>com</a:t>
            </a:r>
            <a:r>
              <a:rPr dirty="0" sz="800" spc="-5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recursos</a:t>
            </a:r>
            <a:r>
              <a:rPr dirty="0" sz="800" spc="-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B3B3B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6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333333"/>
                </a:solidFill>
                <a:latin typeface="Lucida Sans Unicode"/>
                <a:cs typeface="Lucida Sans Unicode"/>
              </a:rPr>
              <a:t>que</a:t>
            </a:r>
            <a:r>
              <a:rPr dirty="0" sz="800" spc="-3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60">
                <a:solidFill>
                  <a:srgbClr val="282828"/>
                </a:solidFill>
                <a:latin typeface="Lucida Sans Unicode"/>
                <a:cs typeface="Lucida Sans Unicode"/>
              </a:rPr>
              <a:t>trata</a:t>
            </a:r>
            <a:r>
              <a:rPr dirty="0" sz="800" spc="-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505050"/>
                </a:solidFill>
                <a:latin typeface="Lucida Sans Unicode"/>
                <a:cs typeface="Lucida Sans Unicode"/>
              </a:rPr>
              <a:t>o</a:t>
            </a:r>
            <a:r>
              <a:rPr dirty="0" sz="800" spc="-40">
                <a:solidFill>
                  <a:srgbClr val="505050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Artigo </a:t>
            </a:r>
            <a:r>
              <a:rPr dirty="0" sz="800" spc="-35">
                <a:solidFill>
                  <a:srgbClr val="494949"/>
                </a:solidFill>
                <a:latin typeface="Lucida Sans Unicode"/>
                <a:cs typeface="Lucida Sans Unicode"/>
              </a:rPr>
              <a:t>43</a:t>
            </a:r>
            <a:r>
              <a:rPr dirty="0" sz="800" spc="-90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282828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00" spc="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30">
                <a:solidFill>
                  <a:srgbClr val="2D2D2D"/>
                </a:solidFill>
                <a:latin typeface="Lucida Sans Unicode"/>
                <a:cs typeface="Lucida Sans Unicode"/>
              </a:rPr>
              <a:t>1º</a:t>
            </a:r>
            <a:r>
              <a:rPr dirty="0" sz="800" spc="-6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444444"/>
                </a:solidFill>
                <a:latin typeface="Lucida Sans Unicode"/>
                <a:cs typeface="Lucida Sans Unicode"/>
              </a:rPr>
              <a:t>da</a:t>
            </a:r>
            <a:r>
              <a:rPr dirty="0" sz="800" spc="-2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Lei</a:t>
            </a:r>
            <a:r>
              <a:rPr dirty="0" sz="800" spc="-6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B2B2B"/>
                </a:solidFill>
                <a:latin typeface="Lucida Sans Unicode"/>
                <a:cs typeface="Lucida Sans Unicode"/>
              </a:rPr>
              <a:t>Federal</a:t>
            </a:r>
            <a:r>
              <a:rPr dirty="0" sz="800" spc="-1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0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00" spc="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75">
                <a:solidFill>
                  <a:srgbClr val="282828"/>
                </a:solidFill>
                <a:latin typeface="Lucida Sans Unicode"/>
                <a:cs typeface="Lucida Sans Unicode"/>
              </a:rPr>
              <a:t>4.320/64,</a:t>
            </a:r>
            <a:r>
              <a:rPr dirty="0" sz="800" spc="5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50">
                <a:solidFill>
                  <a:srgbClr val="525252"/>
                </a:solidFill>
                <a:latin typeface="Lucida Sans Unicode"/>
                <a:cs typeface="Lucida Sans Unicode"/>
              </a:rPr>
              <a:t>Inciso</a:t>
            </a:r>
            <a:r>
              <a:rPr dirty="0" sz="800" spc="-15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4D4D4D"/>
                </a:solidFill>
                <a:latin typeface="Lucida Sans Unicode"/>
                <a:cs typeface="Lucida Sans Unicode"/>
              </a:rPr>
              <a:t>Ill.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1644368" y="5971794"/>
            <a:ext cx="1649095" cy="38227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41630" marR="5080" indent="-329565">
              <a:lnSpc>
                <a:spcPct val="146300"/>
              </a:lnSpc>
              <a:spcBef>
                <a:spcPts val="100"/>
              </a:spcBef>
            </a:pPr>
            <a:r>
              <a:rPr dirty="0" sz="800" spc="-35">
                <a:solidFill>
                  <a:srgbClr val="3F3F3F"/>
                </a:solidFill>
                <a:latin typeface="Lucida Sans Unicode"/>
                <a:cs typeface="Lucida Sans Unicode"/>
              </a:rPr>
              <a:t>Inciso:</a:t>
            </a:r>
            <a:r>
              <a:rPr dirty="0" sz="800" spc="2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3F3F3F"/>
                </a:solidFill>
                <a:latin typeface="Lucida Sans Unicode"/>
                <a:cs typeface="Lucida Sans Unicode"/>
              </a:rPr>
              <a:t>II</a:t>
            </a:r>
            <a:r>
              <a:rPr dirty="0" sz="800" spc="-70">
                <a:solidFill>
                  <a:srgbClr val="3F3F3F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424242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1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424242"/>
                </a:solidFill>
                <a:latin typeface="Lucida Sans Unicode"/>
                <a:cs typeface="Lucida Sans Unicode"/>
              </a:rPr>
              <a:t>Excesso</a:t>
            </a:r>
            <a:r>
              <a:rPr dirty="0" sz="800" spc="-15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5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313131"/>
                </a:solidFill>
                <a:latin typeface="Lucida Sans Unicode"/>
                <a:cs typeface="Lucida Sans Unicode"/>
              </a:rPr>
              <a:t>Arrecadação: </a:t>
            </a:r>
            <a:r>
              <a:rPr dirty="0" sz="800" spc="-10">
                <a:solidFill>
                  <a:srgbClr val="444444"/>
                </a:solidFill>
                <a:latin typeface="Lucida Sans Unicode"/>
                <a:cs typeface="Lucida Sans Unicode"/>
              </a:rPr>
              <a:t>III</a:t>
            </a:r>
            <a:r>
              <a:rPr dirty="0" sz="800" spc="-6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85">
                <a:solidFill>
                  <a:srgbClr val="595959"/>
                </a:solidFill>
                <a:latin typeface="Lucida Sans Unicode"/>
                <a:cs typeface="Lucida Sans Unicode"/>
              </a:rPr>
              <a:t>-</a:t>
            </a:r>
            <a:r>
              <a:rPr dirty="0" sz="800" spc="-5">
                <a:solidFill>
                  <a:srgbClr val="595959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45">
                <a:solidFill>
                  <a:srgbClr val="3B3B3B"/>
                </a:solidFill>
                <a:latin typeface="Lucida Sans Unicode"/>
                <a:cs typeface="Lucida Sans Unicode"/>
              </a:rPr>
              <a:t>Anulaçäo</a:t>
            </a:r>
            <a:r>
              <a:rPr dirty="0" sz="800" spc="5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25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0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00" spc="-10">
                <a:solidFill>
                  <a:srgbClr val="282828"/>
                </a:solidFill>
                <a:latin typeface="Lucida Sans Unicode"/>
                <a:cs typeface="Lucida Sans Unicode"/>
              </a:rPr>
              <a:t>Dotação</a:t>
            </a:r>
            <a:endParaRPr sz="80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309294" y="6338519"/>
            <a:ext cx="2695575" cy="368300"/>
          </a:xfrm>
          <a:prstGeom prst="rect">
            <a:avLst/>
          </a:prstGeom>
        </p:spPr>
        <p:txBody>
          <a:bodyPr wrap="square" lIns="0" tIns="4254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35"/>
              </a:spcBef>
            </a:pPr>
            <a:r>
              <a:rPr dirty="0" u="sng" sz="800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Dotaçôes</a:t>
            </a:r>
            <a:r>
              <a:rPr dirty="0" u="sng" sz="800" spc="-55">
                <a:solidFill>
                  <a:srgbClr val="262626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800" spc="-10">
                <a:solidFill>
                  <a:srgbClr val="383838"/>
                </a:solidFill>
                <a:uFill>
                  <a:solidFill>
                    <a:srgbClr val="4B4B4F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00">
              <a:latin typeface="Lucida Sans Unicode"/>
              <a:cs typeface="Lucida Sans Unicode"/>
            </a:endParaRPr>
          </a:p>
          <a:p>
            <a:pPr marL="62865">
              <a:lnSpc>
                <a:spcPct val="100000"/>
              </a:lnSpc>
              <a:spcBef>
                <a:spcPts val="300"/>
              </a:spcBef>
            </a:pP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PREFEITURA</a:t>
            </a:r>
            <a:r>
              <a:rPr dirty="0" sz="1000" spc="20" b="1">
                <a:solidFill>
                  <a:srgbClr val="313131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83838"/>
                </a:solidFill>
                <a:latin typeface="Arial"/>
                <a:cs typeface="Arial"/>
              </a:rPr>
              <a:t>MUNICIPAL</a:t>
            </a:r>
            <a:r>
              <a:rPr dirty="0" sz="1000" spc="30" b="1">
                <a:solidFill>
                  <a:srgbClr val="383838"/>
                </a:solidFill>
                <a:latin typeface="Arial"/>
                <a:cs typeface="Arial"/>
              </a:rPr>
              <a:t> </a:t>
            </a:r>
            <a:r>
              <a:rPr dirty="0" sz="1000" b="1">
                <a:solidFill>
                  <a:srgbClr val="505050"/>
                </a:solidFill>
                <a:latin typeface="Arial"/>
                <a:cs typeface="Arial"/>
              </a:rPr>
              <a:t>DE</a:t>
            </a:r>
            <a:r>
              <a:rPr dirty="0" sz="1000" spc="-25" b="1">
                <a:solidFill>
                  <a:srgbClr val="505050"/>
                </a:solidFill>
                <a:latin typeface="Arial"/>
                <a:cs typeface="Arial"/>
              </a:rPr>
              <a:t> </a:t>
            </a:r>
            <a:r>
              <a:rPr dirty="0" sz="1000" spc="-10" b="1">
                <a:solidFill>
                  <a:srgbClr val="313131"/>
                </a:solidFill>
                <a:latin typeface="Arial"/>
                <a:cs typeface="Arial"/>
              </a:rPr>
              <a:t>SEROPEDICA</a:t>
            </a:r>
            <a:endParaRPr sz="1000">
              <a:latin typeface="Arial"/>
              <a:cs typeface="Arial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3801062" y="5971794"/>
            <a:ext cx="753745" cy="382270"/>
          </a:xfrm>
          <a:prstGeom prst="rect">
            <a:avLst/>
          </a:prstGeom>
        </p:spPr>
        <p:txBody>
          <a:bodyPr wrap="square" lIns="0" tIns="69215" rIns="0" bIns="0" rtlCol="0" vert="horz">
            <a:spAutoFit/>
          </a:bodyPr>
          <a:lstStyle/>
          <a:p>
            <a:pPr marL="18415">
              <a:lnSpc>
                <a:spcPct val="100000"/>
              </a:lnSpc>
              <a:spcBef>
                <a:spcPts val="545"/>
              </a:spcBef>
            </a:pPr>
            <a:r>
              <a:rPr dirty="0" sz="800" spc="-45">
                <a:solidFill>
                  <a:srgbClr val="383838"/>
                </a:solidFill>
                <a:latin typeface="Lucida Sans Unicode"/>
                <a:cs typeface="Lucida Sans Unicode"/>
              </a:rPr>
              <a:t>R$1.150.000,00</a:t>
            </a:r>
            <a:endParaRPr sz="80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440"/>
              </a:spcBef>
            </a:pPr>
            <a:r>
              <a:rPr dirty="0" sz="800" spc="-10">
                <a:solidFill>
                  <a:srgbClr val="2F2F2F"/>
                </a:solidFill>
                <a:latin typeface="Lucida Sans Unicode"/>
                <a:cs typeface="Lucida Sans Unicode"/>
              </a:rPr>
              <a:t>$1.150.000,00</a:t>
            </a:r>
            <a:endParaRPr sz="8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585466" y="4696686"/>
            <a:ext cx="2370582" cy="1643269"/>
          </a:xfrm>
          <a:prstGeom prst="rect">
            <a:avLst/>
          </a:prstGeom>
        </p:spPr>
      </p:pic>
      <p:pic>
        <p:nvPicPr>
          <p:cNvPr id="3" name="object 3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9184" y="235405"/>
            <a:ext cx="717804" cy="724501"/>
          </a:xfrm>
          <a:prstGeom prst="rect">
            <a:avLst/>
          </a:prstGeom>
        </p:spPr>
      </p:pic>
      <p:sp>
        <p:nvSpPr>
          <p:cNvPr id="4" name="object 4" descr=""/>
          <p:cNvSpPr/>
          <p:nvPr/>
        </p:nvSpPr>
        <p:spPr>
          <a:xfrm>
            <a:off x="231647" y="9735435"/>
            <a:ext cx="6647815" cy="0"/>
          </a:xfrm>
          <a:custGeom>
            <a:avLst/>
            <a:gdLst/>
            <a:ahLst/>
            <a:cxnLst/>
            <a:rect l="l" t="t" r="r" b="b"/>
            <a:pathLst>
              <a:path w="6647815" h="0">
                <a:moveTo>
                  <a:pt x="0" y="0"/>
                </a:moveTo>
                <a:lnTo>
                  <a:pt x="6647688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5" name="object 5" descr=""/>
          <p:cNvSpPr/>
          <p:nvPr/>
        </p:nvSpPr>
        <p:spPr>
          <a:xfrm>
            <a:off x="256031" y="1126747"/>
            <a:ext cx="2143125" cy="0"/>
          </a:xfrm>
          <a:custGeom>
            <a:avLst/>
            <a:gdLst/>
            <a:ahLst/>
            <a:cxnLst/>
            <a:rect l="l" t="t" r="r" b="b"/>
            <a:pathLst>
              <a:path w="2143125" h="0">
                <a:moveTo>
                  <a:pt x="0" y="0"/>
                </a:moveTo>
                <a:lnTo>
                  <a:pt x="2142744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6" name="object 6" descr=""/>
          <p:cNvSpPr/>
          <p:nvPr/>
        </p:nvSpPr>
        <p:spPr>
          <a:xfrm>
            <a:off x="3691128" y="1126747"/>
            <a:ext cx="3215640" cy="0"/>
          </a:xfrm>
          <a:custGeom>
            <a:avLst/>
            <a:gdLst/>
            <a:ahLst/>
            <a:cxnLst/>
            <a:rect l="l" t="t" r="r" b="b"/>
            <a:pathLst>
              <a:path w="3215640" h="0">
                <a:moveTo>
                  <a:pt x="0" y="0"/>
                </a:moveTo>
                <a:lnTo>
                  <a:pt x="3215640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7" name="object 7" descr=""/>
          <p:cNvSpPr/>
          <p:nvPr/>
        </p:nvSpPr>
        <p:spPr>
          <a:xfrm>
            <a:off x="2447544" y="1120652"/>
            <a:ext cx="975360" cy="0"/>
          </a:xfrm>
          <a:custGeom>
            <a:avLst/>
            <a:gdLst/>
            <a:ahLst/>
            <a:cxnLst/>
            <a:rect l="l" t="t" r="r" b="b"/>
            <a:pathLst>
              <a:path w="975360" h="0">
                <a:moveTo>
                  <a:pt x="0" y="0"/>
                </a:moveTo>
                <a:lnTo>
                  <a:pt x="975360" y="0"/>
                </a:lnTo>
              </a:path>
            </a:pathLst>
          </a:custGeom>
          <a:ln w="12189">
            <a:solidFill>
              <a:srgbClr val="4B4F54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8" name="object 8" descr="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3673602" y="4881812"/>
            <a:ext cx="304038" cy="303970"/>
          </a:xfrm>
          <a:prstGeom prst="rect">
            <a:avLst/>
          </a:prstGeom>
        </p:spPr>
      </p:pic>
      <p:sp>
        <p:nvSpPr>
          <p:cNvPr id="9" name="object 9" descr=""/>
          <p:cNvSpPr txBox="1"/>
          <p:nvPr/>
        </p:nvSpPr>
        <p:spPr>
          <a:xfrm>
            <a:off x="1158928" y="166838"/>
            <a:ext cx="3171190" cy="5715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250">
                <a:solidFill>
                  <a:srgbClr val="4B4B4B"/>
                </a:solidFill>
                <a:latin typeface="Lucida Sans Unicode"/>
                <a:cs typeface="Lucida Sans Unicode"/>
              </a:rPr>
              <a:t>PREFEITURA</a:t>
            </a:r>
            <a:r>
              <a:rPr dirty="0" sz="1250" spc="160">
                <a:solidFill>
                  <a:srgbClr val="4B4B4B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40" b="1">
                <a:solidFill>
                  <a:srgbClr val="2B2B2B"/>
                </a:solidFill>
                <a:latin typeface="Arial"/>
                <a:cs typeface="Arial"/>
              </a:rPr>
              <a:t>MUNICIPAL</a:t>
            </a:r>
            <a:r>
              <a:rPr dirty="0" sz="1250" spc="160" b="1">
                <a:solidFill>
                  <a:srgbClr val="2B2B2B"/>
                </a:solidFill>
                <a:latin typeface="Arial"/>
                <a:cs typeface="Arial"/>
              </a:rPr>
              <a:t> </a:t>
            </a:r>
            <a:r>
              <a:rPr dirty="0" sz="1250">
                <a:solidFill>
                  <a:srgbClr val="646464"/>
                </a:solidFill>
                <a:latin typeface="Lucida Sans Unicode"/>
                <a:cs typeface="Lucida Sans Unicode"/>
              </a:rPr>
              <a:t>DE</a:t>
            </a:r>
            <a:r>
              <a:rPr dirty="0" sz="1250" spc="60">
                <a:solidFill>
                  <a:srgbClr val="646464"/>
                </a:solidFill>
                <a:latin typeface="Lucida Sans Unicode"/>
                <a:cs typeface="Lucida Sans Unicode"/>
              </a:rPr>
              <a:t> </a:t>
            </a:r>
            <a:r>
              <a:rPr dirty="0" sz="1250" spc="-10">
                <a:solidFill>
                  <a:srgbClr val="333333"/>
                </a:solidFill>
                <a:latin typeface="Lucida Sans Unicode"/>
                <a:cs typeface="Lucida Sans Unicode"/>
              </a:rPr>
              <a:t>SEROPEDICA</a:t>
            </a:r>
            <a:endParaRPr sz="1250">
              <a:latin typeface="Lucida Sans Unicode"/>
              <a:cs typeface="Lucida Sans Unicode"/>
            </a:endParaRPr>
          </a:p>
          <a:p>
            <a:pPr marL="13970" marR="2005330">
              <a:lnSpc>
                <a:spcPct val="132000"/>
              </a:lnSpc>
              <a:spcBef>
                <a:spcPts val="420"/>
              </a:spcBef>
            </a:pP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Rua</a:t>
            </a:r>
            <a:r>
              <a:rPr dirty="0" sz="750" spc="8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D3D3D"/>
                </a:solidFill>
                <a:latin typeface="Lucida Sans Unicode"/>
                <a:cs typeface="Lucida Sans Unicode"/>
              </a:rPr>
              <a:t>Maria</a:t>
            </a:r>
            <a:r>
              <a:rPr dirty="0" sz="750" spc="95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750">
                <a:solidFill>
                  <a:srgbClr val="3B3B3B"/>
                </a:solidFill>
                <a:latin typeface="Lucida Sans Unicode"/>
                <a:cs typeface="Lucida Sans Unicode"/>
              </a:rPr>
              <a:t>Lourenço</a:t>
            </a:r>
            <a:r>
              <a:rPr dirty="0" sz="750" spc="35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25">
                <a:solidFill>
                  <a:srgbClr val="424242"/>
                </a:solidFill>
                <a:latin typeface="Lucida Sans Unicode"/>
                <a:cs typeface="Lucida Sans Unicode"/>
              </a:rPr>
              <a:t>18 </a:t>
            </a:r>
            <a:r>
              <a:rPr dirty="0" sz="750">
                <a:solidFill>
                  <a:srgbClr val="383838"/>
                </a:solidFill>
                <a:latin typeface="Lucida Sans Unicode"/>
                <a:cs typeface="Lucida Sans Unicode"/>
              </a:rPr>
              <a:t>Fazenda</a:t>
            </a:r>
            <a:r>
              <a:rPr dirty="0" sz="750" spc="14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750" spc="-10">
                <a:solidFill>
                  <a:srgbClr val="363636"/>
                </a:solidFill>
                <a:latin typeface="Lucida Sans Unicode"/>
                <a:cs typeface="Lucida Sans Unicode"/>
              </a:rPr>
              <a:t>Caxias</a:t>
            </a:r>
            <a:endParaRPr sz="7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>
            <a:spLocks noGrp="1"/>
          </p:cNvSpPr>
          <p:nvPr>
            <p:ph type="ftr" idx="5" sz="quarter"/>
          </p:nvPr>
        </p:nvSpPr>
        <p:spPr>
          <a:prstGeom prst="rect"/>
        </p:spPr>
        <p:txBody>
          <a:bodyPr wrap="square" lIns="0" tIns="381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0"/>
              </a:spcBef>
            </a:pPr>
            <a:r>
              <a:rPr dirty="0" spc="-10"/>
              <a:t>Servaux</a:t>
            </a:r>
          </a:p>
        </p:txBody>
      </p:sp>
      <p:sp>
        <p:nvSpPr>
          <p:cNvPr id="13" name="object 13" descr=""/>
          <p:cNvSpPr txBox="1">
            <a:spLocks noGrp="1"/>
          </p:cNvSpPr>
          <p:nvPr>
            <p:ph type="sldNum" idx="7" sz="quarter"/>
          </p:nvPr>
        </p:nvSpPr>
        <p:spPr>
          <a:prstGeom prst="rect"/>
        </p:spPr>
        <p:txBody>
          <a:bodyPr wrap="square" lIns="0" tIns="44436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25"/>
              </a:spcBef>
            </a:pPr>
            <a:r>
              <a:rPr dirty="0" spc="-25"/>
              <a:t>Página</a:t>
            </a:r>
            <a:r>
              <a:rPr dirty="0" spc="15"/>
              <a:t> </a:t>
            </a:r>
            <a:fld id="{81D60167-4931-47E6-BA6A-407CBD079E47}" type="slidenum">
              <a:rPr dirty="0">
                <a:solidFill>
                  <a:srgbClr val="2A2A2A"/>
                </a:solidFill>
              </a:rPr>
              <a:t>2</a:t>
            </a:fld>
            <a:r>
              <a:rPr dirty="0" spc="-70">
                <a:solidFill>
                  <a:srgbClr val="2A2A2A"/>
                </a:solidFill>
              </a:rPr>
              <a:t> </a:t>
            </a:r>
            <a:r>
              <a:rPr dirty="0" spc="-25">
                <a:solidFill>
                  <a:srgbClr val="313131"/>
                </a:solidFill>
              </a:rPr>
              <a:t>de</a:t>
            </a:r>
            <a:r>
              <a:rPr dirty="0" spc="-50">
                <a:solidFill>
                  <a:srgbClr val="313131"/>
                </a:solidFill>
              </a:rPr>
              <a:t> </a:t>
            </a:r>
            <a:r>
              <a:rPr dirty="0" spc="-50">
                <a:solidFill>
                  <a:srgbClr val="414141"/>
                </a:solidFill>
              </a:rPr>
              <a:t>2</a:t>
            </a:r>
          </a:p>
        </p:txBody>
      </p:sp>
      <p:sp>
        <p:nvSpPr>
          <p:cNvPr id="10" name="object 10" descr=""/>
          <p:cNvSpPr txBox="1"/>
          <p:nvPr/>
        </p:nvSpPr>
        <p:spPr>
          <a:xfrm>
            <a:off x="287026" y="1920466"/>
            <a:ext cx="2693670" cy="370205"/>
          </a:xfrm>
          <a:prstGeom prst="rect">
            <a:avLst/>
          </a:prstGeom>
        </p:spPr>
        <p:txBody>
          <a:bodyPr wrap="square" lIns="0" tIns="5016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395"/>
              </a:spcBef>
            </a:pPr>
            <a:r>
              <a:rPr dirty="0" u="sng" sz="75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Dotações</a:t>
            </a:r>
            <a:r>
              <a:rPr dirty="0" u="sng" sz="750" spc="180">
                <a:solidFill>
                  <a:srgbClr val="21212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sng" sz="750" spc="-10">
                <a:solidFill>
                  <a:srgbClr val="313131"/>
                </a:solidFill>
                <a:uFill>
                  <a:solidFill>
                    <a:srgbClr val="4F4F54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750">
              <a:latin typeface="Lucida Sans Unicode"/>
              <a:cs typeface="Lucida Sans Unicode"/>
            </a:endParaRPr>
          </a:p>
          <a:p>
            <a:pPr marL="57785">
              <a:lnSpc>
                <a:spcPct val="100000"/>
              </a:lnSpc>
              <a:spcBef>
                <a:spcPts val="375"/>
              </a:spcBef>
            </a:pPr>
            <a:r>
              <a:rPr dirty="0" sz="950" spc="75">
                <a:solidFill>
                  <a:srgbClr val="383838"/>
                </a:solidFill>
                <a:latin typeface="Lucida Sans Unicode"/>
                <a:cs typeface="Lucida Sans Unicode"/>
              </a:rPr>
              <a:t>PREFEITURA</a:t>
            </a:r>
            <a:r>
              <a:rPr dirty="0" sz="950" spc="17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950">
                <a:solidFill>
                  <a:srgbClr val="444444"/>
                </a:solidFill>
                <a:latin typeface="Lucida Sans Unicode"/>
                <a:cs typeface="Lucida Sans Unicode"/>
              </a:rPr>
              <a:t>MUNICIPAL</a:t>
            </a:r>
            <a:r>
              <a:rPr dirty="0" sz="950" spc="21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50">
                <a:solidFill>
                  <a:srgbClr val="525252"/>
                </a:solidFill>
                <a:latin typeface="Lucida Sans Unicode"/>
                <a:cs typeface="Lucida Sans Unicode"/>
              </a:rPr>
              <a:t>DE</a:t>
            </a:r>
            <a:r>
              <a:rPr dirty="0" sz="950" spc="130">
                <a:solidFill>
                  <a:srgbClr val="525252"/>
                </a:solidFill>
                <a:latin typeface="Lucida Sans Unicode"/>
                <a:cs typeface="Lucida Sans Unicode"/>
              </a:rPr>
              <a:t> </a:t>
            </a:r>
            <a:r>
              <a:rPr dirty="0" sz="950" spc="60">
                <a:solidFill>
                  <a:srgbClr val="313131"/>
                </a:solidFill>
                <a:latin typeface="Lucida Sans Unicode"/>
                <a:cs typeface="Lucida Sans Unicode"/>
              </a:rPr>
              <a:t>SEROPEDICA</a:t>
            </a:r>
            <a:endParaRPr sz="950">
              <a:latin typeface="Lucida Sans Unicode"/>
              <a:cs typeface="Lucida Sans Unicode"/>
            </a:endParaRPr>
          </a:p>
        </p:txBody>
      </p:sp>
      <p:graphicFrame>
        <p:nvGraphicFramePr>
          <p:cNvPr id="11" name="object 11" descr=""/>
          <p:cNvGraphicFramePr>
            <a:graphicFrameLocks noGrp="1"/>
          </p:cNvGraphicFramePr>
          <p:nvPr/>
        </p:nvGraphicFramePr>
        <p:xfrm>
          <a:off x="380439" y="2315011"/>
          <a:ext cx="6573520" cy="2026284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62635"/>
                <a:gridCol w="5035550"/>
                <a:gridCol w="697229"/>
              </a:tblGrid>
              <a:tr h="160020">
                <a:tc>
                  <a:txBody>
                    <a:bodyPr/>
                    <a:lstStyle/>
                    <a:p>
                      <a:pPr marL="40005">
                        <a:lnSpc>
                          <a:spcPts val="880"/>
                        </a:lnSpc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01.13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76835">
                        <a:lnSpc>
                          <a:spcPts val="880"/>
                        </a:lnSpc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Secretaria</a:t>
                      </a:r>
                      <a:r>
                        <a:rPr dirty="0" sz="800" spc="-2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t&gt;ervi</a:t>
                      </a:r>
                      <a:r>
                        <a:rPr dirty="0" baseline="-6944" sz="1200" spc="-67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baseline="-6944" sz="1200" spc="172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Públicos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67640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2.825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>
                  <a:txBody>
                    <a:bodyPr/>
                    <a:lstStyle/>
                    <a:p>
                      <a:pPr marL="74295">
                        <a:lnSpc>
                          <a:spcPct val="100000"/>
                        </a:lnSpc>
                        <a:spcBef>
                          <a:spcPts val="80"/>
                        </a:spcBef>
                      </a:pPr>
                      <a:r>
                        <a:rPr dirty="0" sz="800" spc="-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Manutencáo</a:t>
                      </a:r>
                      <a:r>
                        <a:rPr dirty="0" sz="800" spc="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4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Operaciona.izacão</a:t>
                      </a:r>
                      <a:r>
                        <a:rPr dirty="0" sz="800" spc="-1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Secretária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0160"/>
                </a:tc>
                <a:tc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0815">
                <a:tc>
                  <a:txBody>
                    <a:bodyPr/>
                    <a:lstStyle/>
                    <a:p>
                      <a:pPr marL="36195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7470">
                        <a:lnSpc>
                          <a:spcPct val="100000"/>
                        </a:lnSpc>
                        <a:spcBef>
                          <a:spcPts val="105"/>
                        </a:spcBef>
                        <a:tabLst>
                          <a:tab pos="3286125" algn="l"/>
                        </a:tabLst>
                      </a:pP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VENCIMENTOS</a:t>
                      </a:r>
                      <a:r>
                        <a:rPr dirty="0" sz="800" spc="12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130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t.VANTAGENS</a:t>
                      </a:r>
                      <a:r>
                        <a:rPr dirty="0" sz="800" spc="16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FIXAS</a:t>
                      </a:r>
                      <a:r>
                        <a:rPr dirty="0" sz="800" spc="4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sz="800" spc="9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sz="800" spc="130">
                          <a:solidFill>
                            <a:srgbClr val="424242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CI\FIL</a:t>
                      </a:r>
                      <a:r>
                        <a:rPr dirty="0" sz="80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</a:t>
                      </a:r>
                      <a:r>
                        <a:rPr dirty="0" sz="800" spc="33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cursos </a:t>
                      </a:r>
                      <a:r>
                        <a:rPr dirty="0" sz="800" spc="-3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 spc="-1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1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1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Imposto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05"/>
                        </a:spcBef>
                      </a:pPr>
                      <a:r>
                        <a:rPr dirty="0" sz="800" spc="-1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335"/>
                </a:tc>
              </a:tr>
              <a:tr h="17589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654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Total 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4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3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i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I</a:t>
                      </a:r>
                      <a:r>
                        <a:rPr dirty="0" sz="800" spc="45" i="1">
                          <a:solidFill>
                            <a:srgbClr val="36363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00" spc="-2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Atividade </a:t>
                      </a:r>
                      <a:r>
                        <a:rPr dirty="0" sz="800" spc="-25">
                          <a:solidFill>
                            <a:srgbClr val="575757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10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3970"/>
                </a:tc>
              </a:tr>
              <a:tr h="33655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Bef>
                          <a:spcPts val="445"/>
                        </a:spcBef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  <a:p>
                      <a:pPr marL="38100">
                        <a:lnSpc>
                          <a:spcPct val="100000"/>
                        </a:lnSpc>
                      </a:pPr>
                      <a:r>
                        <a:rPr dirty="0" sz="800" spc="-1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01.14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6515"/>
                </a:tc>
                <a:tc>
                  <a:txBody>
                    <a:bodyPr/>
                    <a:lstStyle/>
                    <a:p>
                      <a:pPr marL="279654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3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  <a:p>
                      <a:pPr marL="74295">
                        <a:lnSpc>
                          <a:spcPct val="100000"/>
                        </a:lnSpc>
                        <a:spcBef>
                          <a:spcPts val="300"/>
                        </a:spcBef>
                      </a:pPr>
                      <a:r>
                        <a:rPr dirty="0" sz="80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Secretaria </a:t>
                      </a:r>
                      <a:r>
                        <a:rPr dirty="0" sz="800" spc="-1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Municipal</a:t>
                      </a:r>
                      <a:r>
                        <a:rPr dirty="0" sz="800" spc="-3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6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Suprimentos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500.000,00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462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114"/>
                        </a:spcBef>
                      </a:pPr>
                      <a:r>
                        <a:rPr dirty="0" sz="800" spc="-1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2.848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4604"/>
                </a:tc>
                <a:tc>
                  <a:txBody>
                    <a:bodyPr/>
                    <a:lstStyle/>
                    <a:p>
                      <a:pPr marL="72390">
                        <a:lnSpc>
                          <a:spcPct val="100000"/>
                        </a:lnSpc>
                        <a:spcBef>
                          <a:spcPts val="135"/>
                        </a:spcBef>
                      </a:pPr>
                      <a:r>
                        <a:rPr dirty="0" sz="800" spc="-55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ManutenCao,</a:t>
                      </a:r>
                      <a:r>
                        <a:rPr dirty="0" sz="800" spc="60">
                          <a:solidFill>
                            <a:srgbClr val="3D3D3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Admiro</a:t>
                      </a:r>
                      <a:r>
                        <a:rPr dirty="0" sz="800" spc="-1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stra4</a:t>
                      </a:r>
                      <a:r>
                        <a:rPr dirty="0" sz="800" spc="23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14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o</a:t>
                      </a:r>
                      <a:r>
                        <a:rPr dirty="0" sz="800" spc="-25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00" spc="-6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5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ODeracionaIizacã•</a:t>
                      </a:r>
                      <a:r>
                        <a:rPr dirty="0" sz="800" spc="13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3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dz</a:t>
                      </a:r>
                      <a:r>
                        <a:rPr dirty="0" sz="800" spc="-7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s</a:t>
                      </a:r>
                      <a:r>
                        <a:rPr dirty="0" sz="800" spc="49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n</a:t>
                      </a:r>
                      <a:r>
                        <a:rPr dirty="0" sz="800" spc="-9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dades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7145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  <a:tr h="17335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3.1.9.0.11.01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marL="73025">
                        <a:lnSpc>
                          <a:spcPct val="100000"/>
                        </a:lnSpc>
                        <a:spcBef>
                          <a:spcPts val="145"/>
                        </a:spcBef>
                        <a:tabLst>
                          <a:tab pos="3284220" algn="l"/>
                        </a:tabLst>
                      </a:pPr>
                      <a:r>
                        <a:rPr dirty="0" baseline="3703" sz="11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VENCIi\/IENTOS</a:t>
                      </a:r>
                      <a:r>
                        <a:rPr dirty="0" baseline="3703" sz="1125" spc="-1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baseline="3703" sz="1125" spc="44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\‹’.4NTAGENS</a:t>
                      </a:r>
                      <a:r>
                        <a:rPr dirty="0" baseline="3703" sz="1125" spc="7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FIXAS</a:t>
                      </a:r>
                      <a:r>
                        <a:rPr dirty="0" baseline="3703" sz="1125" spc="-6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254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r>
                        <a:rPr dirty="0" baseline="3703" sz="1125" spc="7">
                          <a:solidFill>
                            <a:srgbClr val="56565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12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PESSOA</a:t>
                      </a:r>
                      <a:r>
                        <a:rPr dirty="0" baseline="3703" sz="1125" spc="60">
                          <a:solidFill>
                            <a:srgbClr val="41414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baseline="3703" sz="1125" spc="-15">
                          <a:solidFill>
                            <a:srgbClr val="545454"/>
                          </a:solidFill>
                          <a:latin typeface="Lucida Sans Unicode"/>
                          <a:cs typeface="Lucida Sans Unicode"/>
                        </a:rPr>
                        <a:t>CIVI</a:t>
                      </a:r>
                      <a:r>
                        <a:rPr dirty="0" baseline="3703" sz="1125" spc="-1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L</a:t>
                      </a:r>
                      <a:r>
                        <a:rPr dirty="0" baseline="3703" sz="1125">
                          <a:solidFill>
                            <a:srgbClr val="4B4B4B"/>
                          </a:solidFill>
                          <a:latin typeface="Lucida Sans Unicode"/>
                          <a:cs typeface="Lucida Sans Unicode"/>
                        </a:rPr>
                        <a:t>	</a:t>
                      </a:r>
                      <a:r>
                        <a:rPr dirty="0" sz="800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R°cursos</a:t>
                      </a:r>
                      <a:r>
                        <a:rPr dirty="0" sz="800" spc="-25">
                          <a:solidFill>
                            <a:srgbClr val="26262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não</a:t>
                      </a:r>
                      <a:r>
                        <a:rPr dirty="0" sz="80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4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00" spc="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35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00" spc="-2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646464"/>
                          </a:solidFill>
                          <a:latin typeface="Lucida Sans Unicode"/>
                          <a:cs typeface="Lucida Sans Unicode"/>
                        </a:rPr>
                        <a:t>I</a:t>
                      </a:r>
                      <a:r>
                        <a:rPr dirty="0" sz="800" spc="-1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mPosto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  <a:tc>
                  <a:txBody>
                    <a:bodyPr/>
                    <a:lstStyle/>
                    <a:p>
                      <a:pPr algn="r" marR="27940">
                        <a:lnSpc>
                          <a:spcPct val="100000"/>
                        </a:lnSpc>
                        <a:spcBef>
                          <a:spcPts val="145"/>
                        </a:spcBef>
                      </a:pPr>
                      <a:r>
                        <a:rPr dirty="0" sz="800" spc="-10">
                          <a:solidFill>
                            <a:srgbClr val="161616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8415"/>
                </a:tc>
              </a:tr>
              <a:tr h="17081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4000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2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10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do</a:t>
                      </a:r>
                      <a:r>
                        <a:rPr dirty="0" sz="800" spc="-10">
                          <a:solidFill>
                            <a:srgbClr val="383838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Projeto</a:t>
                      </a:r>
                      <a:r>
                        <a:rPr dirty="0" sz="800" spc="-6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7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/</a:t>
                      </a:r>
                      <a:r>
                        <a:rPr dirty="0" sz="800" spc="-9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00" spc="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44444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  <a:tc>
                  <a:txBody>
                    <a:bodyPr/>
                    <a:lstStyle/>
                    <a:p>
                      <a:pPr algn="r" marR="29845">
                        <a:lnSpc>
                          <a:spcPct val="100000"/>
                        </a:lnSpc>
                        <a:spcBef>
                          <a:spcPts val="70"/>
                        </a:spcBef>
                      </a:pPr>
                      <a:r>
                        <a:rPr dirty="0" sz="80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890"/>
                </a:tc>
              </a:tr>
              <a:tr h="1676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2792095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2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30">
                          <a:solidFill>
                            <a:srgbClr val="33333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da</a:t>
                      </a:r>
                      <a:r>
                        <a:rPr dirty="0" sz="800" spc="-40">
                          <a:solidFill>
                            <a:srgbClr val="4D4D4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Unidade</a:t>
                      </a:r>
                      <a:r>
                        <a:rPr dirty="0" sz="800" spc="17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R$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  <a:tc>
                  <a:txBody>
                    <a:bodyPr/>
                    <a:lstStyle/>
                    <a:p>
                      <a:pPr algn="r" marR="26670">
                        <a:lnSpc>
                          <a:spcPct val="100000"/>
                        </a:lnSpc>
                        <a:spcBef>
                          <a:spcPts val="12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100.000,00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5875"/>
                </a:tc>
              </a:tr>
              <a:tr h="17716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algn="r" marR="434975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Valor</a:t>
                      </a:r>
                      <a:r>
                        <a:rPr dirty="0" sz="800" spc="-25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Total</a:t>
                      </a:r>
                      <a:r>
                        <a:rPr dirty="0" sz="80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10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Anulado</a:t>
                      </a:r>
                      <a:r>
                        <a:rPr dirty="0" sz="800" spc="-25">
                          <a:solidFill>
                            <a:srgbClr val="363636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00" spc="-25">
                          <a:solidFill>
                            <a:srgbClr val="484848"/>
                          </a:solidFill>
                          <a:latin typeface="Lucida Sans Unicode"/>
                          <a:cs typeface="Lucida Sans Unicode"/>
                        </a:rPr>
                        <a:t>RS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  <a:tc>
                  <a:txBody>
                    <a:bodyPr/>
                    <a:lstStyle/>
                    <a:p>
                      <a:pPr algn="r" marR="29209">
                        <a:lnSpc>
                          <a:spcPct val="100000"/>
                        </a:lnSpc>
                        <a:spcBef>
                          <a:spcPts val="45"/>
                        </a:spcBef>
                      </a:pPr>
                      <a:r>
                        <a:rPr dirty="0" sz="800" spc="-10">
                          <a:solidFill>
                            <a:srgbClr val="313131"/>
                          </a:solidFill>
                          <a:latin typeface="Lucida Sans Unicode"/>
                          <a:cs typeface="Lucida Sans Unicode"/>
                        </a:rPr>
                        <a:t>1.150.000,00</a:t>
                      </a:r>
                      <a:endParaRPr sz="80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5715"/>
                </a:tc>
              </a:tr>
              <a:tr h="151765">
                <a:tc>
                  <a:txBody>
                    <a:bodyPr/>
                    <a:lstStyle/>
                    <a:p>
                      <a:pPr marL="247015">
                        <a:lnSpc>
                          <a:spcPts val="890"/>
                        </a:lnSpc>
                        <a:spcBef>
                          <a:spcPts val="204"/>
                        </a:spcBef>
                      </a:pPr>
                      <a:r>
                        <a:rPr dirty="0" sz="750" spc="-40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Artigo</a:t>
                      </a:r>
                      <a:r>
                        <a:rPr dirty="0" sz="750" spc="5">
                          <a:solidFill>
                            <a:srgbClr val="2A2A2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3º</a:t>
                      </a:r>
                      <a:r>
                        <a:rPr dirty="0" sz="750" spc="-6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-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 marL="88900">
                        <a:lnSpc>
                          <a:spcPts val="890"/>
                        </a:lnSpc>
                        <a:spcBef>
                          <a:spcPts val="204"/>
                        </a:spcBef>
                      </a:pPr>
                      <a:r>
                        <a:rPr dirty="0" sz="750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Revogadas</a:t>
                      </a:r>
                      <a:r>
                        <a:rPr dirty="0" sz="750" spc="35">
                          <a:solidFill>
                            <a:srgbClr val="3A3A3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as</a:t>
                      </a:r>
                      <a:r>
                        <a:rPr dirty="0" sz="750" spc="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2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disposições</a:t>
                      </a:r>
                      <a:r>
                        <a:rPr dirty="0" sz="750" spc="4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em</a:t>
                      </a:r>
                      <a:r>
                        <a:rPr dirty="0" sz="750" spc="-10">
                          <a:solidFill>
                            <a:srgbClr val="2D2D2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3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contrário.</a:t>
                      </a:r>
                      <a:r>
                        <a:rPr dirty="0" sz="750" spc="85">
                          <a:solidFill>
                            <a:srgbClr val="2B2B2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45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Publique-</a:t>
                      </a:r>
                      <a:r>
                        <a:rPr dirty="0" sz="750" spc="-4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c</a:t>
                      </a:r>
                      <a:r>
                        <a:rPr dirty="0" sz="750" spc="-80">
                          <a:solidFill>
                            <a:srgbClr val="3B3B3B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595959"/>
                          </a:solidFill>
                          <a:latin typeface="Lucida Sans Unicode"/>
                          <a:cs typeface="Lucida Sans Unicode"/>
                        </a:rPr>
                        <a:t>e, </a:t>
                      </a:r>
                      <a:r>
                        <a:rPr dirty="0" sz="750" spc="-45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atixe-</a:t>
                      </a:r>
                      <a:r>
                        <a:rPr dirty="0" sz="7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se</a:t>
                      </a:r>
                      <a:r>
                        <a:rPr dirty="0" sz="750" spc="50">
                          <a:solidFill>
                            <a:srgbClr val="23232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750" spc="60">
                          <a:solidFill>
                            <a:srgbClr val="3F3F3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750" spc="-50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cumpra-</a:t>
                      </a:r>
                      <a:r>
                        <a:rPr dirty="0" sz="750" spc="-25">
                          <a:solidFill>
                            <a:srgbClr val="343434"/>
                          </a:solidFill>
                          <a:latin typeface="Lucida Sans Unicode"/>
                          <a:cs typeface="Lucida Sans Unicode"/>
                        </a:rPr>
                        <a:t>se.</a:t>
                      </a:r>
                      <a:endParaRPr sz="7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6034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2025-09-09T17:16:05Z</dcterms:created>
  <dcterms:modified xsi:type="dcterms:W3CDTF">2025-09-09T17:16:05Z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2025-09-09T00:00:00Z</vt:filetime>
  </property>
  <property fmtid="{D5CDD505-2E9C-101B-9397-08002B2CF9AE}" pid="3" name="LastSaved">
    <vt:filetime>2025-09-09T00:00:00Z</vt:filetime>
  </property>
</Properties>
</file>