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340600" cy="10306050"/>
  <p:notesSz cx="7340600" cy="103060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194875"/>
            <a:ext cx="6244907" cy="21642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771388"/>
            <a:ext cx="5142865" cy="25765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2F2F2F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2D2D2D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55"/>
              <a:t> </a:t>
            </a:r>
            <a:fld id="{81D60167-4931-47E6-BA6A-407CBD079E47}" type="slidenum">
              <a:rPr dirty="0">
                <a:solidFill>
                  <a:srgbClr val="3B3B3B"/>
                </a:solidFill>
              </a:rPr>
              <a:t>#</a:t>
            </a:fld>
            <a:r>
              <a:rPr dirty="0" spc="30">
                <a:solidFill>
                  <a:srgbClr val="3B3B3B"/>
                </a:solidFill>
              </a:rPr>
              <a:t> </a:t>
            </a:r>
            <a:r>
              <a:rPr dirty="0">
                <a:solidFill>
                  <a:srgbClr val="383838"/>
                </a:solidFill>
              </a:rPr>
              <a:t>de</a:t>
            </a:r>
            <a:r>
              <a:rPr dirty="0" spc="70">
                <a:solidFill>
                  <a:srgbClr val="383838"/>
                </a:solidFill>
              </a:rPr>
              <a:t> </a:t>
            </a:r>
            <a:r>
              <a:rPr dirty="0" spc="-50">
                <a:solidFill>
                  <a:srgbClr val="343434"/>
                </a:solidFill>
              </a:rPr>
              <a:t>2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2F2F2F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2D2D2D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55"/>
              <a:t> </a:t>
            </a:r>
            <a:fld id="{81D60167-4931-47E6-BA6A-407CBD079E47}" type="slidenum">
              <a:rPr dirty="0">
                <a:solidFill>
                  <a:srgbClr val="3B3B3B"/>
                </a:solidFill>
              </a:rPr>
              <a:t>#</a:t>
            </a:fld>
            <a:r>
              <a:rPr dirty="0" spc="30">
                <a:solidFill>
                  <a:srgbClr val="3B3B3B"/>
                </a:solidFill>
              </a:rPr>
              <a:t> </a:t>
            </a:r>
            <a:r>
              <a:rPr dirty="0">
                <a:solidFill>
                  <a:srgbClr val="383838"/>
                </a:solidFill>
              </a:rPr>
              <a:t>de</a:t>
            </a:r>
            <a:r>
              <a:rPr dirty="0" spc="70">
                <a:solidFill>
                  <a:srgbClr val="383838"/>
                </a:solidFill>
              </a:rPr>
              <a:t> </a:t>
            </a:r>
            <a:r>
              <a:rPr dirty="0" spc="-50">
                <a:solidFill>
                  <a:srgbClr val="343434"/>
                </a:solidFill>
              </a:rPr>
              <a:t>2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370391"/>
            <a:ext cx="3195923" cy="680199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370391"/>
            <a:ext cx="3195923" cy="680199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2F2F2F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2D2D2D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55"/>
              <a:t> </a:t>
            </a:r>
            <a:fld id="{81D60167-4931-47E6-BA6A-407CBD079E47}" type="slidenum">
              <a:rPr dirty="0">
                <a:solidFill>
                  <a:srgbClr val="3B3B3B"/>
                </a:solidFill>
              </a:rPr>
              <a:t>#</a:t>
            </a:fld>
            <a:r>
              <a:rPr dirty="0" spc="30">
                <a:solidFill>
                  <a:srgbClr val="3B3B3B"/>
                </a:solidFill>
              </a:rPr>
              <a:t> </a:t>
            </a:r>
            <a:r>
              <a:rPr dirty="0">
                <a:solidFill>
                  <a:srgbClr val="383838"/>
                </a:solidFill>
              </a:rPr>
              <a:t>de</a:t>
            </a:r>
            <a:r>
              <a:rPr dirty="0" spc="70">
                <a:solidFill>
                  <a:srgbClr val="383838"/>
                </a:solidFill>
              </a:rPr>
              <a:t> </a:t>
            </a:r>
            <a:r>
              <a:rPr dirty="0" spc="-50">
                <a:solidFill>
                  <a:srgbClr val="343434"/>
                </a:solidFill>
              </a:rPr>
              <a:t>2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2F2F2F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2D2D2D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55"/>
              <a:t> </a:t>
            </a:r>
            <a:fld id="{81D60167-4931-47E6-BA6A-407CBD079E47}" type="slidenum">
              <a:rPr dirty="0">
                <a:solidFill>
                  <a:srgbClr val="3B3B3B"/>
                </a:solidFill>
              </a:rPr>
              <a:t>#</a:t>
            </a:fld>
            <a:r>
              <a:rPr dirty="0" spc="30">
                <a:solidFill>
                  <a:srgbClr val="3B3B3B"/>
                </a:solidFill>
              </a:rPr>
              <a:t> </a:t>
            </a:r>
            <a:r>
              <a:rPr dirty="0">
                <a:solidFill>
                  <a:srgbClr val="383838"/>
                </a:solidFill>
              </a:rPr>
              <a:t>de</a:t>
            </a:r>
            <a:r>
              <a:rPr dirty="0" spc="70">
                <a:solidFill>
                  <a:srgbClr val="383838"/>
                </a:solidFill>
              </a:rPr>
              <a:t> </a:t>
            </a:r>
            <a:r>
              <a:rPr dirty="0" spc="-50">
                <a:solidFill>
                  <a:srgbClr val="343434"/>
                </a:solidFill>
              </a:rPr>
              <a:t>2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2F2F2F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2D2D2D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55"/>
              <a:t> </a:t>
            </a:r>
            <a:fld id="{81D60167-4931-47E6-BA6A-407CBD079E47}" type="slidenum">
              <a:rPr dirty="0">
                <a:solidFill>
                  <a:srgbClr val="3B3B3B"/>
                </a:solidFill>
              </a:rPr>
              <a:t>#</a:t>
            </a:fld>
            <a:r>
              <a:rPr dirty="0" spc="30">
                <a:solidFill>
                  <a:srgbClr val="3B3B3B"/>
                </a:solidFill>
              </a:rPr>
              <a:t> </a:t>
            </a:r>
            <a:r>
              <a:rPr dirty="0">
                <a:solidFill>
                  <a:srgbClr val="383838"/>
                </a:solidFill>
              </a:rPr>
              <a:t>de</a:t>
            </a:r>
            <a:r>
              <a:rPr dirty="0" spc="70">
                <a:solidFill>
                  <a:srgbClr val="383838"/>
                </a:solidFill>
              </a:rPr>
              <a:t> </a:t>
            </a:r>
            <a:r>
              <a:rPr dirty="0" spc="-50">
                <a:solidFill>
                  <a:srgbClr val="343434"/>
                </a:solidFill>
              </a:rPr>
              <a:t>2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2242"/>
            <a:ext cx="6612255" cy="164896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370391"/>
            <a:ext cx="6612255" cy="680199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857663" y="9562328"/>
            <a:ext cx="284480" cy="1035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50" b="0" i="0">
                <a:solidFill>
                  <a:srgbClr val="2F2F2F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584627"/>
            <a:ext cx="1689798" cy="51530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272982" y="9562328"/>
            <a:ext cx="478154" cy="1035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50" b="0" i="0">
                <a:solidFill>
                  <a:srgbClr val="2D2D2D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55"/>
              <a:t> </a:t>
            </a:r>
            <a:fld id="{81D60167-4931-47E6-BA6A-407CBD079E47}" type="slidenum">
              <a:rPr dirty="0">
                <a:solidFill>
                  <a:srgbClr val="3B3B3B"/>
                </a:solidFill>
              </a:rPr>
              <a:t>#</a:t>
            </a:fld>
            <a:r>
              <a:rPr dirty="0" spc="30">
                <a:solidFill>
                  <a:srgbClr val="3B3B3B"/>
                </a:solidFill>
              </a:rPr>
              <a:t> </a:t>
            </a:r>
            <a:r>
              <a:rPr dirty="0">
                <a:solidFill>
                  <a:srgbClr val="383838"/>
                </a:solidFill>
              </a:rPr>
              <a:t>de</a:t>
            </a:r>
            <a:r>
              <a:rPr dirty="0" spc="70">
                <a:solidFill>
                  <a:srgbClr val="383838"/>
                </a:solidFill>
              </a:rPr>
              <a:t> </a:t>
            </a:r>
            <a:r>
              <a:rPr dirty="0" spc="-50">
                <a:solidFill>
                  <a:srgbClr val="343434"/>
                </a:solidFill>
              </a:rPr>
              <a:t>2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2.jpg"/><Relationship Id="rId3" Type="http://schemas.openxmlformats.org/officeDocument/2006/relationships/image" Target="../media/image3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45769" y="424914"/>
            <a:ext cx="710946" cy="694481"/>
          </a:xfrm>
          <a:prstGeom prst="rect">
            <a:avLst/>
          </a:prstGeom>
        </p:spPr>
      </p:pic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374904" y="8487481"/>
          <a:ext cx="6480175" cy="10572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28675"/>
                <a:gridCol w="3029585"/>
                <a:gridCol w="1716405"/>
                <a:gridCol w="831214"/>
              </a:tblGrid>
              <a:tr h="152400">
                <a:tc>
                  <a:txBody>
                    <a:bodyPr/>
                    <a:lstStyle/>
                    <a:p>
                      <a:pPr marL="165100">
                        <a:lnSpc>
                          <a:spcPts val="880"/>
                        </a:lnSpc>
                      </a:pPr>
                      <a:r>
                        <a:rPr dirty="0" sz="750" spc="-1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01.09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4139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baseline="7407" sz="1125" spc="1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baseline="7407" sz="1125" spc="277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7407" sz="1125" spc="1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baseline="7407" sz="1125" spc="27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7407" sz="1125" spc="15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7407" sz="1125" spc="142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11111" sz="1125" spc="-1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Edu</a:t>
                      </a:r>
                      <a:r>
                        <a:rPr dirty="0" baseline="7407" sz="1125" spc="-1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ca</a:t>
                      </a:r>
                      <a:r>
                        <a:rPr dirty="0" sz="75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sa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889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1925">
                <a:tc>
                  <a:txBody>
                    <a:bodyPr/>
                    <a:lstStyle/>
                    <a:p>
                      <a:pPr marL="16383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2.808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750" spc="10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2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750" spc="-3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750" spc="4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750" spc="1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Administr</a:t>
                      </a:r>
                      <a:r>
                        <a:rPr dirty="0" sz="750" spc="33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t'vas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33985">
                <a:tc>
                  <a:txBody>
                    <a:bodyPr/>
                    <a:lstStyle/>
                    <a:p>
                      <a:pPr marL="165100">
                        <a:lnSpc>
                          <a:spcPts val="81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3.3.9.0.39.05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ts val="810"/>
                        </a:lnSpc>
                        <a:spcBef>
                          <a:spcPts val="145"/>
                        </a:spcBef>
                      </a:pPr>
                      <a:r>
                        <a:rPr dirty="0" sz="75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750" spc="6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750" spc="6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1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750" spc="2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15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750" spc="6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J\JRiDlCA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162560">
                        <a:lnSpc>
                          <a:spcPts val="790"/>
                        </a:lnSpc>
                        <a:spcBef>
                          <a:spcPts val="165"/>
                        </a:spcBef>
                        <a:tabLst>
                          <a:tab pos="2009775" algn="l"/>
                        </a:tabLst>
                      </a:pPr>
                      <a:r>
                        <a:rPr dirty="0" sz="75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Royalties</a:t>
                      </a:r>
                      <a:r>
                        <a:rPr dirty="0" sz="750" spc="55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4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União</a:t>
                      </a:r>
                      <a:r>
                        <a:rPr dirty="0" sz="75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50" spc="-40">
                          <a:solidFill>
                            <a:srgbClr val="2B2B2B"/>
                          </a:solidFill>
                          <a:latin typeface="Arial Black"/>
                          <a:cs typeface="Arial Black"/>
                        </a:rPr>
                        <a:t>230.000.00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2095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91770">
                <a:tc gridSpan="3">
                  <a:txBody>
                    <a:bodyPr/>
                    <a:lstStyle/>
                    <a:p>
                      <a:pPr marL="3543300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dirty="0" sz="750" spc="1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14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10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4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75">
                          <a:solidFill>
                            <a:srgbClr val="44444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15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4889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6515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dirty="0" sz="750" spc="-10">
                          <a:solidFill>
                            <a:srgbClr val="262626"/>
                          </a:solidFill>
                          <a:latin typeface="Arial Black"/>
                          <a:cs typeface="Arial Black"/>
                        </a:rPr>
                        <a:t>230.000,00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48895"/>
                </a:tc>
              </a:tr>
              <a:tr h="161925">
                <a:tc gridSpan="3">
                  <a:txBody>
                    <a:bodyPr/>
                    <a:lstStyle/>
                    <a:p>
                      <a:pPr marL="3545204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7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4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8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45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794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6515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750" spc="-10">
                          <a:solidFill>
                            <a:srgbClr val="232323"/>
                          </a:solidFill>
                          <a:latin typeface="Arial Black"/>
                          <a:cs typeface="Arial Black"/>
                        </a:rPr>
                        <a:t>230.000,00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27940"/>
                </a:tc>
              </a:tr>
              <a:tr h="255270">
                <a:tc gridSpan="3">
                  <a:txBody>
                    <a:bodyPr/>
                    <a:lstStyle/>
                    <a:p>
                      <a:pPr algn="r" marR="28448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750" spc="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750" spc="13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3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750" spc="20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050">
                    <a:lnB w="12700">
                      <a:solidFill>
                        <a:srgbClr val="48484B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5588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750" spc="-10">
                          <a:solidFill>
                            <a:srgbClr val="282828"/>
                          </a:solidFill>
                          <a:latin typeface="Arial Black"/>
                          <a:cs typeface="Arial Black"/>
                        </a:rPr>
                        <a:t>430.000,00</a:t>
                      </a:r>
                      <a:endParaRPr sz="750">
                        <a:latin typeface="Arial Black"/>
                        <a:cs typeface="Arial Black"/>
                      </a:endParaRPr>
                    </a:p>
                  </a:txBody>
                  <a:tcPr marL="0" marR="0" marB="0" marT="19050">
                    <a:lnB w="12700">
                      <a:solidFill>
                        <a:srgbClr val="48484B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4" name="object 4" descr=""/>
          <p:cNvSpPr/>
          <p:nvPr/>
        </p:nvSpPr>
        <p:spPr>
          <a:xfrm>
            <a:off x="396240" y="1277024"/>
            <a:ext cx="6400800" cy="0"/>
          </a:xfrm>
          <a:custGeom>
            <a:avLst/>
            <a:gdLst/>
            <a:ahLst/>
            <a:cxnLst/>
            <a:rect l="l" t="t" r="r" b="b"/>
            <a:pathLst>
              <a:path w="6400800" h="0">
                <a:moveTo>
                  <a:pt x="0" y="0"/>
                </a:moveTo>
                <a:lnTo>
                  <a:pt x="6400800" y="0"/>
                </a:lnTo>
              </a:path>
            </a:pathLst>
          </a:custGeom>
          <a:ln w="12183">
            <a:solidFill>
              <a:srgbClr val="48484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/>
          <p:nvPr/>
        </p:nvSpPr>
        <p:spPr>
          <a:xfrm>
            <a:off x="1309938" y="319310"/>
            <a:ext cx="3048635" cy="5467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100"/>
              </a:spcBef>
            </a:pPr>
            <a:r>
              <a:rPr dirty="0" sz="1200" spc="-40" b="1">
                <a:solidFill>
                  <a:srgbClr val="282828"/>
                </a:solidFill>
                <a:latin typeface="Arial"/>
                <a:cs typeface="Arial"/>
              </a:rPr>
              <a:t>PREFEITURA</a:t>
            </a:r>
            <a:r>
              <a:rPr dirty="0" sz="1200" spc="35" b="1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dirty="0" sz="1200" spc="-40" b="1">
                <a:solidFill>
                  <a:srgbClr val="2D2D2D"/>
                </a:solidFill>
                <a:latin typeface="Arial"/>
                <a:cs typeface="Arial"/>
              </a:rPr>
              <a:t>MUNICIPAL</a:t>
            </a:r>
            <a:r>
              <a:rPr dirty="0" sz="1200" spc="20" b="1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282828"/>
                </a:solidFill>
                <a:latin typeface="Arial"/>
                <a:cs typeface="Arial"/>
              </a:rPr>
              <a:t>DE</a:t>
            </a:r>
            <a:r>
              <a:rPr dirty="0" sz="1200" spc="-50" b="1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dirty="0" sz="1200" spc="-40" b="1">
                <a:solidFill>
                  <a:srgbClr val="232323"/>
                </a:solidFill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2700" marR="1929130">
              <a:lnSpc>
                <a:spcPct val="125899"/>
              </a:lnSpc>
              <a:spcBef>
                <a:spcPts val="395"/>
              </a:spcBef>
            </a:pPr>
            <a:r>
              <a:rPr dirty="0" sz="750" spc="20">
                <a:solidFill>
                  <a:srgbClr val="2F2F2F"/>
                </a:solidFill>
                <a:latin typeface="Arial MT"/>
                <a:cs typeface="Arial MT"/>
              </a:rPr>
              <a:t>Rua</a:t>
            </a:r>
            <a:r>
              <a:rPr dirty="0" sz="750" spc="7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 spc="20">
                <a:solidFill>
                  <a:srgbClr val="343434"/>
                </a:solidFill>
                <a:latin typeface="Arial MT"/>
                <a:cs typeface="Arial MT"/>
              </a:rPr>
              <a:t>Maria</a:t>
            </a:r>
            <a:r>
              <a:rPr dirty="0" sz="750" spc="7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 spc="20">
                <a:solidFill>
                  <a:srgbClr val="262626"/>
                </a:solidFill>
                <a:latin typeface="Arial MT"/>
                <a:cs typeface="Arial MT"/>
              </a:rPr>
              <a:t>Lourenço,</a:t>
            </a:r>
            <a:r>
              <a:rPr dirty="0" sz="750" spc="2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750" spc="-25">
                <a:solidFill>
                  <a:srgbClr val="3F3F3F"/>
                </a:solidFill>
                <a:latin typeface="Arial MT"/>
                <a:cs typeface="Arial MT"/>
              </a:rPr>
              <a:t>18</a:t>
            </a:r>
            <a:r>
              <a:rPr dirty="0" sz="75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Fazenda</a:t>
            </a:r>
            <a:r>
              <a:rPr dirty="0" sz="750" spc="14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282828"/>
                </a:solidFill>
                <a:latin typeface="Arial MT"/>
                <a:cs typeface="Arial MT"/>
              </a:rPr>
              <a:t>Caxias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20" name="object 20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21" name="object 21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55"/>
              <a:t> </a:t>
            </a:r>
            <a:fld id="{81D60167-4931-47E6-BA6A-407CBD079E47}" type="slidenum">
              <a:rPr dirty="0">
                <a:solidFill>
                  <a:srgbClr val="3B3B3B"/>
                </a:solidFill>
              </a:rPr>
              <a:t>1</a:t>
            </a:fld>
            <a:r>
              <a:rPr dirty="0" spc="30">
                <a:solidFill>
                  <a:srgbClr val="3B3B3B"/>
                </a:solidFill>
              </a:rPr>
              <a:t> </a:t>
            </a:r>
            <a:r>
              <a:rPr dirty="0">
                <a:solidFill>
                  <a:srgbClr val="383838"/>
                </a:solidFill>
              </a:rPr>
              <a:t>de</a:t>
            </a:r>
            <a:r>
              <a:rPr dirty="0" spc="70">
                <a:solidFill>
                  <a:srgbClr val="383838"/>
                </a:solidFill>
              </a:rPr>
              <a:t> </a:t>
            </a:r>
            <a:r>
              <a:rPr dirty="0" spc="-50">
                <a:solidFill>
                  <a:srgbClr val="343434"/>
                </a:solidFill>
              </a:rPr>
              <a:t>2</a:t>
            </a:r>
          </a:p>
        </p:txBody>
      </p:sp>
      <p:sp>
        <p:nvSpPr>
          <p:cNvPr id="6" name="object 6" descr=""/>
          <p:cNvSpPr txBox="1"/>
          <p:nvPr/>
        </p:nvSpPr>
        <p:spPr>
          <a:xfrm>
            <a:off x="4945142" y="1507241"/>
            <a:ext cx="181927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solidFill>
                  <a:srgbClr val="333333"/>
                </a:solidFill>
                <a:latin typeface="Arial MT"/>
                <a:cs typeface="Arial MT"/>
              </a:rPr>
              <a:t>Decreto</a:t>
            </a:r>
            <a:r>
              <a:rPr dirty="0" sz="750" spc="60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24242"/>
                </a:solidFill>
                <a:latin typeface="Arial MT"/>
                <a:cs typeface="Arial MT"/>
              </a:rPr>
              <a:t>N°</a:t>
            </a:r>
            <a:r>
              <a:rPr dirty="0" sz="750" spc="-2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D2D2D"/>
                </a:solidFill>
                <a:latin typeface="Arial MT"/>
                <a:cs typeface="Arial MT"/>
              </a:rPr>
              <a:t>2544</a:t>
            </a:r>
            <a:r>
              <a:rPr dirty="0" sz="750" spc="2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A3A3A"/>
                </a:solidFill>
                <a:latin typeface="Arial MT"/>
                <a:cs typeface="Arial MT"/>
              </a:rPr>
              <a:t>de</a:t>
            </a:r>
            <a:r>
              <a:rPr dirty="0" sz="750" spc="25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62626"/>
                </a:solidFill>
                <a:latin typeface="Arial MT"/>
                <a:cs typeface="Arial MT"/>
              </a:rPr>
              <a:t>30</a:t>
            </a:r>
            <a:r>
              <a:rPr dirty="0" sz="750" spc="45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B2B2B"/>
                </a:solidFill>
                <a:latin typeface="Arial MT"/>
                <a:cs typeface="Arial MT"/>
              </a:rPr>
              <a:t>de</a:t>
            </a:r>
            <a:r>
              <a:rPr dirty="0" sz="750" spc="235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62626"/>
                </a:solidFill>
                <a:latin typeface="Arial MT"/>
                <a:cs typeface="Arial MT"/>
              </a:rPr>
              <a:t>janeiro,</a:t>
            </a:r>
            <a:r>
              <a:rPr dirty="0" sz="750" spc="4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750" spc="-20">
                <a:solidFill>
                  <a:srgbClr val="2B2B2B"/>
                </a:solidFill>
                <a:latin typeface="Arial MT"/>
                <a:cs typeface="Arial MT"/>
              </a:rPr>
              <a:t>2024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3925194" y="1916163"/>
            <a:ext cx="2721610" cy="252095"/>
          </a:xfrm>
          <a:prstGeom prst="rect">
            <a:avLst/>
          </a:prstGeom>
        </p:spPr>
        <p:txBody>
          <a:bodyPr wrap="square" lIns="0" tIns="18415" rIns="0" bIns="0" rtlCol="0" vert="horz">
            <a:spAutoFit/>
          </a:bodyPr>
          <a:lstStyle/>
          <a:p>
            <a:pPr marL="12700" marR="5080" indent="635">
              <a:lnSpc>
                <a:spcPts val="880"/>
              </a:lnSpc>
              <a:spcBef>
                <a:spcPts val="145"/>
              </a:spcBef>
            </a:pP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Abre</a:t>
            </a:r>
            <a:r>
              <a:rPr dirty="0" sz="750" spc="3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crédito</a:t>
            </a:r>
            <a:r>
              <a:rPr dirty="0" sz="750" spc="4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D2D2D"/>
                </a:solidFill>
                <a:latin typeface="Arial MT"/>
                <a:cs typeface="Arial MT"/>
              </a:rPr>
              <a:t>suplementar</a:t>
            </a:r>
            <a:r>
              <a:rPr dirty="0" sz="750" spc="8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D2D2D"/>
                </a:solidFill>
                <a:latin typeface="Arial MT"/>
                <a:cs typeface="Arial MT"/>
              </a:rPr>
              <a:t>no</a:t>
            </a:r>
            <a:r>
              <a:rPr dirty="0" sz="750" spc="3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63636"/>
                </a:solidFill>
                <a:latin typeface="Arial MT"/>
                <a:cs typeface="Arial MT"/>
              </a:rPr>
              <a:t>valor</a:t>
            </a:r>
            <a:r>
              <a:rPr dirty="0" sz="750" spc="3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43434"/>
                </a:solidFill>
                <a:latin typeface="Arial MT"/>
                <a:cs typeface="Arial MT"/>
              </a:rPr>
              <a:t>total</a:t>
            </a:r>
            <a:r>
              <a:rPr dirty="0" sz="750" spc="2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D2D2D"/>
                </a:solidFill>
                <a:latin typeface="Arial MT"/>
                <a:cs typeface="Arial MT"/>
              </a:rPr>
              <a:t>de </a:t>
            </a:r>
            <a:r>
              <a:rPr dirty="0" sz="750">
                <a:solidFill>
                  <a:srgbClr val="2B2B2B"/>
                </a:solidFill>
                <a:latin typeface="Arial MT"/>
                <a:cs typeface="Arial MT"/>
              </a:rPr>
              <a:t>R$430.000,00,</a:t>
            </a:r>
            <a:r>
              <a:rPr dirty="0" sz="750" spc="95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750" spc="-20">
                <a:solidFill>
                  <a:srgbClr val="333333"/>
                </a:solidFill>
                <a:latin typeface="Arial MT"/>
                <a:cs typeface="Arial MT"/>
              </a:rPr>
              <a:t>para</a:t>
            </a:r>
            <a:r>
              <a:rPr dirty="0" sz="750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D2D2D"/>
                </a:solidFill>
                <a:latin typeface="Arial MT"/>
                <a:cs typeface="Arial MT"/>
              </a:rPr>
              <a:t>fins</a:t>
            </a:r>
            <a:r>
              <a:rPr dirty="0" sz="750" spc="3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A2A2A"/>
                </a:solidFill>
                <a:latin typeface="Arial MT"/>
                <a:cs typeface="Arial MT"/>
              </a:rPr>
              <a:t>que</a:t>
            </a:r>
            <a:r>
              <a:rPr dirty="0" sz="750" spc="2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13131"/>
                </a:solidFill>
                <a:latin typeface="Arial MT"/>
                <a:cs typeface="Arial MT"/>
              </a:rPr>
              <a:t>se</a:t>
            </a:r>
            <a:r>
              <a:rPr dirty="0" sz="750" spc="3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A2A2A"/>
                </a:solidFill>
                <a:latin typeface="Arial MT"/>
                <a:cs typeface="Arial MT"/>
              </a:rPr>
              <a:t>especifica</a:t>
            </a:r>
            <a:r>
              <a:rPr dirty="0" sz="750" spc="10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62626"/>
                </a:solidFill>
                <a:latin typeface="Arial MT"/>
                <a:cs typeface="Arial MT"/>
              </a:rPr>
              <a:t>e</a:t>
            </a:r>
            <a:r>
              <a:rPr dirty="0" sz="750" spc="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D2D2D"/>
                </a:solidFill>
                <a:latin typeface="Arial MT"/>
                <a:cs typeface="Arial MT"/>
              </a:rPr>
              <a:t>da</a:t>
            </a:r>
            <a:r>
              <a:rPr dirty="0" sz="750" spc="5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B3B3B"/>
                </a:solidFill>
                <a:latin typeface="Arial MT"/>
                <a:cs typeface="Arial MT"/>
              </a:rPr>
              <a:t>outras</a:t>
            </a:r>
            <a:r>
              <a:rPr dirty="0" sz="750" spc="7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333333"/>
                </a:solidFill>
                <a:latin typeface="Arial MT"/>
                <a:cs typeface="Arial MT"/>
              </a:rPr>
              <a:t>providências.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66868" y="2642626"/>
            <a:ext cx="6221095" cy="9213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1590" marR="5080" indent="786130">
              <a:lnSpc>
                <a:spcPct val="147900"/>
              </a:lnSpc>
              <a:spcBef>
                <a:spcPts val="100"/>
              </a:spcBef>
            </a:pPr>
            <a:r>
              <a:rPr dirty="0" sz="750">
                <a:solidFill>
                  <a:srgbClr val="444444"/>
                </a:solidFill>
                <a:latin typeface="Arial MT"/>
                <a:cs typeface="Arial MT"/>
              </a:rPr>
              <a:t>O</a:t>
            </a:r>
            <a:r>
              <a:rPr dirty="0" sz="750" spc="5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D2D2D"/>
                </a:solidFill>
                <a:latin typeface="Arial MT"/>
                <a:cs typeface="Arial MT"/>
              </a:rPr>
              <a:t>PREFEITO</a:t>
            </a:r>
            <a:r>
              <a:rPr dirty="0" sz="750" spc="7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A2A2A"/>
                </a:solidFill>
                <a:latin typeface="Arial MT"/>
                <a:cs typeface="Arial MT"/>
              </a:rPr>
              <a:t>MUNICIPAL,</a:t>
            </a:r>
            <a:r>
              <a:rPr dirty="0" sz="750" spc="9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83838"/>
                </a:solidFill>
                <a:latin typeface="Arial MT"/>
                <a:cs typeface="Arial MT"/>
              </a:rPr>
              <a:t>no</a:t>
            </a:r>
            <a:r>
              <a:rPr dirty="0" sz="750" spc="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13131"/>
                </a:solidFill>
                <a:latin typeface="Arial MT"/>
                <a:cs typeface="Arial MT"/>
              </a:rPr>
              <a:t>uso </a:t>
            </a:r>
            <a:r>
              <a:rPr dirty="0" sz="750">
                <a:solidFill>
                  <a:srgbClr val="2A2A2A"/>
                </a:solidFill>
                <a:latin typeface="Arial MT"/>
                <a:cs typeface="Arial MT"/>
              </a:rPr>
              <a:t>de</a:t>
            </a:r>
            <a:r>
              <a:rPr dirty="0" sz="750" spc="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63636"/>
                </a:solidFill>
                <a:latin typeface="Arial MT"/>
                <a:cs typeface="Arial MT"/>
              </a:rPr>
              <a:t>suas</a:t>
            </a:r>
            <a:r>
              <a:rPr dirty="0" sz="750" spc="5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63636"/>
                </a:solidFill>
                <a:latin typeface="Arial MT"/>
                <a:cs typeface="Arial MT"/>
              </a:rPr>
              <a:t>atribuições</a:t>
            </a:r>
            <a:r>
              <a:rPr dirty="0" sz="750" spc="6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32323"/>
                </a:solidFill>
                <a:latin typeface="Arial MT"/>
                <a:cs typeface="Arial MT"/>
              </a:rPr>
              <a:t>legais,</a:t>
            </a:r>
            <a:r>
              <a:rPr dirty="0" sz="750" spc="6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82828"/>
                </a:solidFill>
                <a:latin typeface="Arial MT"/>
                <a:cs typeface="Arial MT"/>
              </a:rPr>
              <a:t>constitucionais</a:t>
            </a:r>
            <a:r>
              <a:rPr dirty="0" sz="750" spc="2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A2A2A"/>
                </a:solidFill>
                <a:latin typeface="Arial MT"/>
                <a:cs typeface="Arial MT"/>
              </a:rPr>
              <a:t>e</a:t>
            </a:r>
            <a:r>
              <a:rPr dirty="0" sz="750" spc="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B2B2B"/>
                </a:solidFill>
                <a:latin typeface="Arial MT"/>
                <a:cs typeface="Arial MT"/>
              </a:rPr>
              <a:t>de</a:t>
            </a:r>
            <a:r>
              <a:rPr dirty="0" sz="750" spc="25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D2D2D"/>
                </a:solidFill>
                <a:latin typeface="Arial MT"/>
                <a:cs typeface="Arial MT"/>
              </a:rPr>
              <a:t>acordo</a:t>
            </a:r>
            <a:r>
              <a:rPr dirty="0" sz="750" spc="6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F3F3F"/>
                </a:solidFill>
                <a:latin typeface="Arial MT"/>
                <a:cs typeface="Arial MT"/>
              </a:rPr>
              <a:t>com</a:t>
            </a:r>
            <a:r>
              <a:rPr dirty="0" sz="750" spc="2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646464"/>
                </a:solidFill>
                <a:latin typeface="Arial MT"/>
                <a:cs typeface="Arial MT"/>
              </a:rPr>
              <a:t>o </a:t>
            </a: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que</a:t>
            </a:r>
            <a:r>
              <a:rPr dirty="0" sz="750" spc="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24242"/>
                </a:solidFill>
                <a:latin typeface="Arial MT"/>
                <a:cs typeface="Arial MT"/>
              </a:rPr>
              <a:t>Ihe</a:t>
            </a:r>
            <a:r>
              <a:rPr dirty="0" sz="750" spc="1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43434"/>
                </a:solidFill>
                <a:latin typeface="Arial MT"/>
                <a:cs typeface="Arial MT"/>
              </a:rPr>
              <a:t>confere</a:t>
            </a:r>
            <a:r>
              <a:rPr dirty="0" sz="750" spc="7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42424"/>
                </a:solidFill>
                <a:latin typeface="Arial MT"/>
                <a:cs typeface="Arial MT"/>
              </a:rPr>
              <a:t>o</a:t>
            </a:r>
            <a:r>
              <a:rPr dirty="0" sz="750" spc="20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32323"/>
                </a:solidFill>
                <a:latin typeface="Arial MT"/>
                <a:cs typeface="Arial MT"/>
              </a:rPr>
              <a:t>art.</a:t>
            </a:r>
            <a:r>
              <a:rPr dirty="0" sz="750" spc="3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32323"/>
                </a:solidFill>
                <a:latin typeface="Arial MT"/>
                <a:cs typeface="Arial MT"/>
              </a:rPr>
              <a:t>8º</a:t>
            </a:r>
            <a:r>
              <a:rPr dirty="0" sz="750" spc="229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750" spc="-25">
                <a:solidFill>
                  <a:srgbClr val="313131"/>
                </a:solidFill>
                <a:latin typeface="Arial MT"/>
                <a:cs typeface="Arial MT"/>
              </a:rPr>
              <a:t>da</a:t>
            </a:r>
            <a:r>
              <a:rPr dirty="0" sz="75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LEI</a:t>
            </a:r>
            <a:r>
              <a:rPr dirty="0" sz="750" spc="1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62626"/>
                </a:solidFill>
                <a:latin typeface="Arial MT"/>
                <a:cs typeface="Arial MT"/>
              </a:rPr>
              <a:t>N°</a:t>
            </a:r>
            <a:r>
              <a:rPr dirty="0" sz="750" spc="-2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D2D2D"/>
                </a:solidFill>
                <a:latin typeface="Arial MT"/>
                <a:cs typeface="Arial MT"/>
              </a:rPr>
              <a:t>823/2023</a:t>
            </a:r>
            <a:r>
              <a:rPr dirty="0" sz="750" spc="6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A2A2A"/>
                </a:solidFill>
                <a:latin typeface="Arial MT"/>
                <a:cs typeface="Arial MT"/>
              </a:rPr>
              <a:t>datada</a:t>
            </a:r>
            <a:r>
              <a:rPr dirty="0" sz="750" spc="5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B3B3B"/>
                </a:solidFill>
                <a:latin typeface="Arial MT"/>
                <a:cs typeface="Arial MT"/>
              </a:rPr>
              <a:t>de</a:t>
            </a:r>
            <a:r>
              <a:rPr dirty="0" sz="750" spc="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43434"/>
                </a:solidFill>
                <a:latin typeface="Arial MT"/>
                <a:cs typeface="Arial MT"/>
              </a:rPr>
              <a:t>21/12/2023,</a:t>
            </a:r>
            <a:r>
              <a:rPr dirty="0" sz="750" spc="7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publicada</a:t>
            </a:r>
            <a:r>
              <a:rPr dirty="0" sz="750" spc="8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D2D2D"/>
                </a:solidFill>
                <a:latin typeface="Arial MT"/>
                <a:cs typeface="Arial MT"/>
              </a:rPr>
              <a:t>em</a:t>
            </a:r>
            <a:r>
              <a:rPr dirty="0" sz="750" spc="229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363636"/>
                </a:solidFill>
                <a:latin typeface="Arial MT"/>
                <a:cs typeface="Arial MT"/>
              </a:rPr>
              <a:t>21/12/2023</a:t>
            </a:r>
            <a:endParaRPr sz="7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84"/>
              </a:spcBef>
            </a:pP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sng" sz="750">
                <a:solidFill>
                  <a:srgbClr val="2B2B2B"/>
                </a:solidFill>
                <a:uFill>
                  <a:solidFill>
                    <a:srgbClr val="44484B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750" spc="5">
                <a:solidFill>
                  <a:srgbClr val="2B2B2B"/>
                </a:solidFill>
                <a:uFill>
                  <a:solidFill>
                    <a:srgbClr val="44484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solidFill>
                  <a:srgbClr val="313131"/>
                </a:solidFill>
                <a:uFill>
                  <a:solidFill>
                    <a:srgbClr val="44484B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750" spc="15">
                <a:solidFill>
                  <a:srgbClr val="313131"/>
                </a:solidFill>
                <a:uFill>
                  <a:solidFill>
                    <a:srgbClr val="44484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solidFill>
                  <a:srgbClr val="2A2A2A"/>
                </a:solidFill>
                <a:uFill>
                  <a:solidFill>
                    <a:srgbClr val="44484B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750" spc="30">
                <a:solidFill>
                  <a:srgbClr val="2A2A2A"/>
                </a:solidFill>
                <a:uFill>
                  <a:solidFill>
                    <a:srgbClr val="44484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solidFill>
                  <a:srgbClr val="383838"/>
                </a:solidFill>
                <a:uFill>
                  <a:solidFill>
                    <a:srgbClr val="44484B"/>
                  </a:solidFill>
                </a:uFill>
                <a:latin typeface="Arial MT"/>
                <a:cs typeface="Arial MT"/>
              </a:rPr>
              <a:t>R</a:t>
            </a:r>
            <a:r>
              <a:rPr dirty="0" u="sng" sz="750" spc="25">
                <a:solidFill>
                  <a:srgbClr val="383838"/>
                </a:solidFill>
                <a:uFill>
                  <a:solidFill>
                    <a:srgbClr val="44484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solidFill>
                  <a:srgbClr val="2D2D2D"/>
                </a:solidFill>
                <a:uFill>
                  <a:solidFill>
                    <a:srgbClr val="44484B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750" spc="10">
                <a:solidFill>
                  <a:srgbClr val="2D2D2D"/>
                </a:solidFill>
                <a:uFill>
                  <a:solidFill>
                    <a:srgbClr val="44484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solidFill>
                  <a:srgbClr val="4F4F4F"/>
                </a:solidFill>
                <a:uFill>
                  <a:solidFill>
                    <a:srgbClr val="44484B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750" spc="20">
                <a:solidFill>
                  <a:srgbClr val="4F4F4F"/>
                </a:solidFill>
                <a:uFill>
                  <a:solidFill>
                    <a:srgbClr val="44484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-25">
                <a:solidFill>
                  <a:srgbClr val="3B3B3B"/>
                </a:solidFill>
                <a:uFill>
                  <a:solidFill>
                    <a:srgbClr val="44484B"/>
                  </a:solidFill>
                </a:uFill>
                <a:latin typeface="Arial MT"/>
                <a:cs typeface="Arial MT"/>
              </a:rPr>
              <a:t>A:</a:t>
            </a:r>
            <a:endParaRPr sz="7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75"/>
              </a:spcBef>
            </a:pPr>
            <a:endParaRPr sz="750">
              <a:latin typeface="Arial MT"/>
              <a:cs typeface="Arial MT"/>
            </a:endParaRPr>
          </a:p>
          <a:p>
            <a:pPr marL="314960">
              <a:lnSpc>
                <a:spcPct val="100000"/>
              </a:lnSpc>
              <a:spcBef>
                <a:spcPts val="5"/>
              </a:spcBef>
            </a:pPr>
            <a:r>
              <a:rPr dirty="0" sz="750">
                <a:solidFill>
                  <a:srgbClr val="2A2A2A"/>
                </a:solidFill>
                <a:latin typeface="Arial MT"/>
                <a:cs typeface="Arial MT"/>
              </a:rPr>
              <a:t>Artigo</a:t>
            </a:r>
            <a:r>
              <a:rPr dirty="0" sz="750" spc="3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43434"/>
                </a:solidFill>
                <a:latin typeface="Arial MT"/>
                <a:cs typeface="Arial MT"/>
              </a:rPr>
              <a:t>1º</a:t>
            </a:r>
            <a:r>
              <a:rPr dirty="0" sz="750" spc="-2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F4F4F"/>
                </a:solidFill>
                <a:latin typeface="Arial MT"/>
                <a:cs typeface="Arial MT"/>
              </a:rPr>
              <a:t>-</a:t>
            </a:r>
            <a:r>
              <a:rPr dirty="0" sz="750" spc="75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D2D2D"/>
                </a:solidFill>
                <a:latin typeface="Arial MT"/>
                <a:cs typeface="Arial MT"/>
              </a:rPr>
              <a:t>Fica</a:t>
            </a:r>
            <a:r>
              <a:rPr dirty="0" sz="750" spc="3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63636"/>
                </a:solidFill>
                <a:latin typeface="Arial MT"/>
                <a:cs typeface="Arial MT"/>
              </a:rPr>
              <a:t>aberto</a:t>
            </a:r>
            <a:r>
              <a:rPr dirty="0" sz="750" spc="3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13131"/>
                </a:solidFill>
                <a:latin typeface="Arial MT"/>
                <a:cs typeface="Arial MT"/>
              </a:rPr>
              <a:t>crédito</a:t>
            </a:r>
            <a:r>
              <a:rPr dirty="0" sz="750" spc="4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D2D2D"/>
                </a:solidFill>
                <a:latin typeface="Arial MT"/>
                <a:cs typeface="Arial MT"/>
              </a:rPr>
              <a:t>suplementar</a:t>
            </a:r>
            <a:r>
              <a:rPr dirty="0" sz="750" spc="9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43434"/>
                </a:solidFill>
                <a:latin typeface="Arial MT"/>
                <a:cs typeface="Arial MT"/>
              </a:rPr>
              <a:t>as</a:t>
            </a:r>
            <a:r>
              <a:rPr dirty="0" sz="750" spc="2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43434"/>
                </a:solidFill>
                <a:latin typeface="Arial MT"/>
                <a:cs typeface="Arial MT"/>
              </a:rPr>
              <a:t>seguintes</a:t>
            </a:r>
            <a:r>
              <a:rPr dirty="0" sz="750" spc="7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3F3F3F"/>
                </a:solidFill>
                <a:latin typeface="Arial MT"/>
                <a:cs typeface="Arial MT"/>
              </a:rPr>
              <a:t>dotações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14290" y="4286691"/>
            <a:ext cx="2591435" cy="352425"/>
          </a:xfrm>
          <a:prstGeom prst="rect">
            <a:avLst/>
          </a:prstGeom>
        </p:spPr>
        <p:txBody>
          <a:bodyPr wrap="square" lIns="0" tIns="381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00"/>
              </a:spcBef>
            </a:pPr>
            <a:r>
              <a:rPr dirty="0" u="sng" sz="750">
                <a:solidFill>
                  <a:srgbClr val="232323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Dotaçoes</a:t>
            </a:r>
            <a:r>
              <a:rPr dirty="0" u="sng" sz="750" spc="315">
                <a:solidFill>
                  <a:srgbClr val="232323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-10">
                <a:solidFill>
                  <a:srgbClr val="1C1C1C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sng" sz="750" spc="500">
                <a:solidFill>
                  <a:srgbClr val="1C1C1C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58419">
              <a:lnSpc>
                <a:spcPct val="100000"/>
              </a:lnSpc>
              <a:spcBef>
                <a:spcPts val="275"/>
              </a:spcBef>
            </a:pPr>
            <a:r>
              <a:rPr dirty="0" sz="1000" spc="-35" b="1">
                <a:solidFill>
                  <a:srgbClr val="2A2A2A"/>
                </a:solidFill>
                <a:latin typeface="Arial"/>
                <a:cs typeface="Arial"/>
              </a:rPr>
              <a:t>PREFEITURA</a:t>
            </a:r>
            <a:r>
              <a:rPr dirty="0" sz="1000" spc="30" b="1">
                <a:solidFill>
                  <a:srgbClr val="2A2A2A"/>
                </a:solidFill>
                <a:latin typeface="Arial"/>
                <a:cs typeface="Arial"/>
              </a:rPr>
              <a:t> </a:t>
            </a:r>
            <a:r>
              <a:rPr dirty="0" sz="1000" spc="-35" b="1">
                <a:solidFill>
                  <a:srgbClr val="282828"/>
                </a:solidFill>
                <a:latin typeface="Arial"/>
                <a:cs typeface="Arial"/>
              </a:rPr>
              <a:t>MUNICIPAL</a:t>
            </a:r>
            <a:r>
              <a:rPr dirty="0" sz="1000" spc="-5" b="1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2D2D2D"/>
                </a:solidFill>
                <a:latin typeface="Arial"/>
                <a:cs typeface="Arial"/>
              </a:rPr>
              <a:t>DE</a:t>
            </a:r>
            <a:r>
              <a:rPr dirty="0" sz="1000" spc="-50" b="1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dirty="0" sz="1000" spc="-25" b="1">
                <a:solidFill>
                  <a:srgbClr val="282828"/>
                </a:solidFill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512889" y="4658694"/>
          <a:ext cx="6325235" cy="18903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95960"/>
                <a:gridCol w="4925695"/>
                <a:gridCol w="627379"/>
              </a:tblGrid>
              <a:tr h="138430">
                <a:tc>
                  <a:txBody>
                    <a:bodyPr/>
                    <a:lstStyle/>
                    <a:p>
                      <a:pPr marL="31750">
                        <a:lnSpc>
                          <a:spcPts val="830"/>
                        </a:lnSpc>
                      </a:pPr>
                      <a:r>
                        <a:rPr dirty="0" sz="75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01.04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5410">
                        <a:lnSpc>
                          <a:spcPts val="830"/>
                        </a:lnSpc>
                      </a:pPr>
                      <a:r>
                        <a:rPr dirty="0" sz="750" spc="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Secretária</a:t>
                      </a:r>
                      <a:r>
                        <a:rPr dirty="0" sz="750" spc="18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750" spc="18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9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Governo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3195">
                <a:tc>
                  <a:txBody>
                    <a:bodyPr/>
                    <a:lstStyle/>
                    <a:p>
                      <a:pPr marL="3492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2.798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7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Manutencão</a:t>
                      </a:r>
                      <a:r>
                        <a:rPr dirty="0" sz="750" spc="9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3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Operacionalização das</a:t>
                      </a:r>
                      <a:r>
                        <a:rPr dirty="0" sz="750" spc="4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Unidades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1925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3.3.9.0.92.00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55"/>
                        </a:spcBef>
                        <a:tabLst>
                          <a:tab pos="3192780" algn="l"/>
                        </a:tabLst>
                      </a:pPr>
                      <a:r>
                        <a:rPr dirty="0" baseline="3703" sz="112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DESPESAS</a:t>
                      </a:r>
                      <a:r>
                        <a:rPr dirty="0" baseline="3703" sz="1125" spc="97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703" sz="1125" spc="3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EXERCÍCIOS</a:t>
                      </a:r>
                      <a:r>
                        <a:rPr dirty="0" baseline="3703" sz="1125" spc="127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ANTERIORES</a:t>
                      </a:r>
                      <a:r>
                        <a:rPr dirty="0" baseline="3703" sz="112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5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6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750" spc="4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750" spc="10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1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ctr" marL="7874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200.000,00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1843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 spc="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14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10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4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7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15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algn="ctr" marL="7874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200.000,00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</a:tr>
              <a:tr h="3219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</a:pPr>
                      <a:r>
                        <a:rPr dirty="0" sz="75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01.09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65405"/>
                </a:tc>
                <a:tc>
                  <a:txBody>
                    <a:bodyPr/>
                    <a:lstStyle/>
                    <a:p>
                      <a:pPr marL="272034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3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7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46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35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  <a:p>
                      <a:pPr marL="10350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750" spc="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750" spc="19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750" spc="18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10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Educação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algn="ctr" marL="8318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 spc="-1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200.000,00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</a:tr>
              <a:tr h="16446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2.808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marL="10287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Manutencão</a:t>
                      </a:r>
                      <a:r>
                        <a:rPr dirty="0" sz="750" spc="9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1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OPeracionalizaoão</a:t>
                      </a:r>
                      <a:r>
                        <a:rPr dirty="0" sz="750" spc="-2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750" spc="2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750" spc="7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Administrativas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319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3.3.9.0.39.05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190"/>
                        </a:spcBef>
                        <a:tabLst>
                          <a:tab pos="3190875" algn="l"/>
                        </a:tabLst>
                      </a:pPr>
                      <a:r>
                        <a:rPr dirty="0" baseline="3703" sz="112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baseline="3703" sz="1125" spc="104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SERV</a:t>
                      </a:r>
                      <a:r>
                        <a:rPr dirty="0" sz="75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IC</a:t>
                      </a:r>
                      <a:r>
                        <a:rPr dirty="0" baseline="3703" sz="112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OS</a:t>
                      </a:r>
                      <a:r>
                        <a:rPr dirty="0" baseline="3703" sz="1125" spc="52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703" sz="1125" spc="37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baseline="3703" sz="1125" spc="82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703" sz="1125" spc="15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baseline="3703" sz="1125" spc="82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JURÍDICA</a:t>
                      </a:r>
                      <a:r>
                        <a:rPr dirty="0" baseline="3703" sz="112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3703" sz="112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baseline="3703" sz="1125" spc="15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703" sz="1125" spc="-1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baseline="3703" sz="1125" spc="15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baseline="3703" sz="1125" spc="12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37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Ed</a:t>
                      </a:r>
                      <a:endParaRPr baseline="3703" sz="1125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ctr" marL="8191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 spc="-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100.000,00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</a:tr>
              <a:tr h="160655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75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3.3.9.0.39.05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65"/>
                        </a:spcBef>
                        <a:tabLst>
                          <a:tab pos="3192780" algn="l"/>
                        </a:tabLst>
                      </a:pPr>
                      <a:r>
                        <a:rPr dirty="0" baseline="3703" sz="112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baseline="3703" sz="1125" spc="112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SERVI</a:t>
                      </a:r>
                      <a:r>
                        <a:rPr dirty="0" sz="75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3703" sz="1125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OS</a:t>
                      </a:r>
                      <a:r>
                        <a:rPr dirty="0" baseline="3703" sz="1125" spc="7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703" sz="1125" spc="3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baseline="3703" sz="1125" spc="7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703" sz="1125" spc="37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baseline="3703" sz="1125" spc="97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JURÍDICA</a:t>
                      </a:r>
                      <a:r>
                        <a:rPr dirty="0" baseline="3703" sz="112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3703" sz="112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Royalties</a:t>
                      </a:r>
                      <a:r>
                        <a:rPr dirty="0" baseline="3703" sz="1125" spc="82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703" sz="1125" spc="6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Educacão</a:t>
                      </a:r>
                      <a:endParaRPr baseline="3703" sz="1125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algn="ctr" marL="8191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750" spc="-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130.000,00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161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1843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10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0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 i="1">
                          <a:solidFill>
                            <a:srgbClr val="3D3D3D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750" spc="120" i="1">
                          <a:solidFill>
                            <a:srgbClr val="3D3D3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750" spc="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15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ctr" marL="7874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230.000,00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</a:tr>
              <a:tr h="1606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1589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2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85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46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3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algn="ctr" marL="7874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 spc="-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230.000,00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</a:tr>
              <a:tr h="12953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103880">
                        <a:lnSpc>
                          <a:spcPts val="810"/>
                        </a:lnSpc>
                        <a:spcBef>
                          <a:spcPts val="110"/>
                        </a:spcBef>
                      </a:pPr>
                      <a:r>
                        <a:rPr dirty="0" sz="750" spc="1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750" spc="135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4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750" spc="20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ctr" marL="77470">
                        <a:lnSpc>
                          <a:spcPts val="810"/>
                        </a:lnSpc>
                        <a:spcBef>
                          <a:spcPts val="110"/>
                        </a:spcBef>
                      </a:pPr>
                      <a:r>
                        <a:rPr dirty="0" sz="75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430.000,00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</a:tbl>
          </a:graphicData>
        </a:graphic>
      </p:graphicFrame>
      <p:sp>
        <p:nvSpPr>
          <p:cNvPr id="11" name="object 11" descr=""/>
          <p:cNvSpPr txBox="1"/>
          <p:nvPr/>
        </p:nvSpPr>
        <p:spPr>
          <a:xfrm>
            <a:off x="849261" y="6603914"/>
            <a:ext cx="5744845" cy="2768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61645" marR="5080" indent="-449580">
              <a:lnSpc>
                <a:spcPct val="109900"/>
              </a:lnSpc>
              <a:spcBef>
                <a:spcPts val="100"/>
              </a:spcBef>
            </a:pP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Artigo</a:t>
            </a:r>
            <a:r>
              <a:rPr dirty="0" sz="750" spc="2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13131"/>
                </a:solidFill>
                <a:latin typeface="Arial MT"/>
                <a:cs typeface="Arial MT"/>
              </a:rPr>
              <a:t>2º </a:t>
            </a:r>
            <a:r>
              <a:rPr dirty="0" sz="750">
                <a:solidFill>
                  <a:srgbClr val="424242"/>
                </a:solidFill>
                <a:latin typeface="Arial MT"/>
                <a:cs typeface="Arial MT"/>
              </a:rPr>
              <a:t>-</a:t>
            </a:r>
            <a:r>
              <a:rPr dirty="0" sz="750" spc="-4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A3A3A"/>
                </a:solidFill>
                <a:latin typeface="Arial MT"/>
                <a:cs typeface="Arial MT"/>
              </a:rPr>
              <a:t>As</a:t>
            </a:r>
            <a:r>
              <a:rPr dirty="0" sz="750" spc="-5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82828"/>
                </a:solidFill>
                <a:latin typeface="Arial MT"/>
                <a:cs typeface="Arial MT"/>
              </a:rPr>
              <a:t>despesas</a:t>
            </a:r>
            <a:r>
              <a:rPr dirty="0" sz="750" spc="6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D2D2D"/>
                </a:solidFill>
                <a:latin typeface="Arial MT"/>
                <a:cs typeface="Arial MT"/>
              </a:rPr>
              <a:t>decorrentes</a:t>
            </a:r>
            <a:r>
              <a:rPr dirty="0" sz="750" spc="6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B2B2B"/>
                </a:solidFill>
                <a:latin typeface="Arial MT"/>
                <a:cs typeface="Arial MT"/>
              </a:rPr>
              <a:t>da</a:t>
            </a:r>
            <a:r>
              <a:rPr dirty="0" sz="750" spc="10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A2A2A"/>
                </a:solidFill>
                <a:latin typeface="Arial MT"/>
                <a:cs typeface="Arial MT"/>
              </a:rPr>
              <a:t>abertura</a:t>
            </a:r>
            <a:r>
              <a:rPr dirty="0" sz="750" spc="5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63636"/>
                </a:solidFill>
                <a:latin typeface="Arial MT"/>
                <a:cs typeface="Arial MT"/>
              </a:rPr>
              <a:t>do</a:t>
            </a:r>
            <a:r>
              <a:rPr dirty="0" sz="750" spc="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43434"/>
                </a:solidFill>
                <a:latin typeface="Arial MT"/>
                <a:cs typeface="Arial MT"/>
              </a:rPr>
              <a:t>presente</a:t>
            </a:r>
            <a:r>
              <a:rPr dirty="0" sz="750" spc="7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63636"/>
                </a:solidFill>
                <a:latin typeface="Arial MT"/>
                <a:cs typeface="Arial MT"/>
              </a:rPr>
              <a:t>crédito</a:t>
            </a:r>
            <a:r>
              <a:rPr dirty="0" sz="750" spc="5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A2A2A"/>
                </a:solidFill>
                <a:latin typeface="Arial MT"/>
                <a:cs typeface="Arial MT"/>
              </a:rPr>
              <a:t>suplementar,</a:t>
            </a:r>
            <a:r>
              <a:rPr dirty="0" sz="750" spc="9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13131"/>
                </a:solidFill>
                <a:latin typeface="Arial MT"/>
                <a:cs typeface="Arial MT"/>
              </a:rPr>
              <a:t>serão</a:t>
            </a:r>
            <a:r>
              <a:rPr dirty="0" sz="750" spc="1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42424"/>
                </a:solidFill>
                <a:latin typeface="Arial MT"/>
                <a:cs typeface="Arial MT"/>
              </a:rPr>
              <a:t>cobertas</a:t>
            </a:r>
            <a:r>
              <a:rPr dirty="0" sz="750" spc="75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12121"/>
                </a:solidFill>
                <a:latin typeface="Arial MT"/>
                <a:cs typeface="Arial MT"/>
              </a:rPr>
              <a:t>com</a:t>
            </a:r>
            <a:r>
              <a:rPr dirty="0" sz="750" spc="2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D2D2D"/>
                </a:solidFill>
                <a:latin typeface="Arial MT"/>
                <a:cs typeface="Arial MT"/>
              </a:rPr>
              <a:t>recursos</a:t>
            </a:r>
            <a:r>
              <a:rPr dirty="0" sz="750" spc="8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A3A3A"/>
                </a:solidFill>
                <a:latin typeface="Arial MT"/>
                <a:cs typeface="Arial MT"/>
              </a:rPr>
              <a:t>de</a:t>
            </a:r>
            <a:r>
              <a:rPr dirty="0" sz="750" spc="25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83838"/>
                </a:solidFill>
                <a:latin typeface="Arial MT"/>
                <a:cs typeface="Arial MT"/>
              </a:rPr>
              <a:t>que</a:t>
            </a:r>
            <a:r>
              <a:rPr dirty="0" sz="750" spc="2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43434"/>
                </a:solidFill>
                <a:latin typeface="Arial MT"/>
                <a:cs typeface="Arial MT"/>
              </a:rPr>
              <a:t>trata</a:t>
            </a:r>
            <a:r>
              <a:rPr dirty="0" sz="750" spc="3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82828"/>
                </a:solidFill>
                <a:latin typeface="Arial MT"/>
                <a:cs typeface="Arial MT"/>
              </a:rPr>
              <a:t>o</a:t>
            </a:r>
            <a:r>
              <a:rPr dirty="0" sz="750" spc="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282828"/>
                </a:solidFill>
                <a:latin typeface="Arial MT"/>
                <a:cs typeface="Arial MT"/>
              </a:rPr>
              <a:t>Artigo </a:t>
            </a:r>
            <a:r>
              <a:rPr dirty="0" sz="750">
                <a:solidFill>
                  <a:srgbClr val="3D3D3D"/>
                </a:solidFill>
                <a:latin typeface="Arial MT"/>
                <a:cs typeface="Arial MT"/>
              </a:rPr>
              <a:t>43</a:t>
            </a:r>
            <a:r>
              <a:rPr dirty="0" sz="750" spc="1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A2A2A"/>
                </a:solidFill>
                <a:latin typeface="Arial MT"/>
                <a:cs typeface="Arial MT"/>
              </a:rPr>
              <a:t>parágrafo</a:t>
            </a:r>
            <a:r>
              <a:rPr dirty="0" sz="750" spc="8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B3B3B"/>
                </a:solidFill>
                <a:latin typeface="Arial MT"/>
                <a:cs typeface="Arial MT"/>
              </a:rPr>
              <a:t>1º</a:t>
            </a:r>
            <a:r>
              <a:rPr dirty="0" sz="750" spc="1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A2A2A"/>
                </a:solidFill>
                <a:latin typeface="Arial MT"/>
                <a:cs typeface="Arial MT"/>
              </a:rPr>
              <a:t>da</a:t>
            </a:r>
            <a:r>
              <a:rPr dirty="0" sz="750" spc="1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83838"/>
                </a:solidFill>
                <a:latin typeface="Arial MT"/>
                <a:cs typeface="Arial MT"/>
              </a:rPr>
              <a:t>Lei</a:t>
            </a:r>
            <a:r>
              <a:rPr dirty="0" sz="750" spc="-5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62626"/>
                </a:solidFill>
                <a:latin typeface="Arial MT"/>
                <a:cs typeface="Arial MT"/>
              </a:rPr>
              <a:t>Federal</a:t>
            </a:r>
            <a:r>
              <a:rPr dirty="0" sz="750" spc="4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43434"/>
                </a:solidFill>
                <a:latin typeface="Arial MT"/>
                <a:cs typeface="Arial MT"/>
              </a:rPr>
              <a:t>N°</a:t>
            </a:r>
            <a:r>
              <a:rPr dirty="0" sz="750" spc="-1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4.320/64,</a:t>
            </a:r>
            <a:r>
              <a:rPr dirty="0" sz="750" spc="4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F3F3F"/>
                </a:solidFill>
                <a:latin typeface="Arial MT"/>
                <a:cs typeface="Arial MT"/>
              </a:rPr>
              <a:t>Inciso</a:t>
            </a:r>
            <a:r>
              <a:rPr dirty="0" sz="750" spc="3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750" spc="-20">
                <a:solidFill>
                  <a:srgbClr val="3F3F3F"/>
                </a:solidFill>
                <a:latin typeface="Arial MT"/>
                <a:cs typeface="Arial MT"/>
              </a:rPr>
              <a:t>III.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690630" y="6942018"/>
            <a:ext cx="1585595" cy="3683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2740" marR="5080" indent="-320040">
              <a:lnSpc>
                <a:spcPct val="149900"/>
              </a:lnSpc>
              <a:spcBef>
                <a:spcPts val="100"/>
              </a:spcBef>
            </a:pPr>
            <a:r>
              <a:rPr dirty="0" sz="750">
                <a:solidFill>
                  <a:srgbClr val="343434"/>
                </a:solidFill>
                <a:latin typeface="Arial MT"/>
                <a:cs typeface="Arial MT"/>
              </a:rPr>
              <a:t>Inciso:</a:t>
            </a:r>
            <a:r>
              <a:rPr dirty="0" sz="750" spc="9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F3F3F"/>
                </a:solidFill>
                <a:latin typeface="Arial MT"/>
                <a:cs typeface="Arial MT"/>
              </a:rPr>
              <a:t>II</a:t>
            </a:r>
            <a:r>
              <a:rPr dirty="0" sz="750" spc="1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63636"/>
                </a:solidFill>
                <a:latin typeface="Arial MT"/>
                <a:cs typeface="Arial MT"/>
              </a:rPr>
              <a:t>-</a:t>
            </a:r>
            <a:r>
              <a:rPr dirty="0" sz="750" spc="2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B2B2B"/>
                </a:solidFill>
                <a:latin typeface="Arial MT"/>
                <a:cs typeface="Arial MT"/>
              </a:rPr>
              <a:t>Excesso</a:t>
            </a:r>
            <a:r>
              <a:rPr dirty="0" sz="750" spc="45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de</a:t>
            </a:r>
            <a:r>
              <a:rPr dirty="0" sz="750" spc="3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282828"/>
                </a:solidFill>
                <a:latin typeface="Arial MT"/>
                <a:cs typeface="Arial MT"/>
              </a:rPr>
              <a:t>Arrecadação: </a:t>
            </a:r>
            <a:r>
              <a:rPr dirty="0" sz="750">
                <a:solidFill>
                  <a:srgbClr val="343434"/>
                </a:solidFill>
                <a:latin typeface="Arial MT"/>
                <a:cs typeface="Arial MT"/>
              </a:rPr>
              <a:t>III</a:t>
            </a:r>
            <a:r>
              <a:rPr dirty="0" sz="750" spc="-1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83838"/>
                </a:solidFill>
                <a:latin typeface="Arial MT"/>
                <a:cs typeface="Arial MT"/>
              </a:rPr>
              <a:t>-</a:t>
            </a:r>
            <a:r>
              <a:rPr dirty="0" sz="750" spc="2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82828"/>
                </a:solidFill>
                <a:latin typeface="Arial MT"/>
                <a:cs typeface="Arial MT"/>
              </a:rPr>
              <a:t>Anulação</a:t>
            </a:r>
            <a:r>
              <a:rPr dirty="0" sz="750" spc="5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63636"/>
                </a:solidFill>
                <a:latin typeface="Arial MT"/>
                <a:cs typeface="Arial MT"/>
              </a:rPr>
              <a:t>de</a:t>
            </a:r>
            <a:r>
              <a:rPr dirty="0" sz="750" spc="-1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2D2D2D"/>
                </a:solidFill>
                <a:latin typeface="Arial MT"/>
                <a:cs typeface="Arial MT"/>
              </a:rPr>
              <a:t>Dotação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407432" y="7293547"/>
            <a:ext cx="2592070" cy="357505"/>
          </a:xfrm>
          <a:prstGeom prst="rect">
            <a:avLst/>
          </a:prstGeom>
        </p:spPr>
        <p:txBody>
          <a:bodyPr wrap="square" lIns="0" tIns="444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50"/>
              </a:spcBef>
            </a:pPr>
            <a:r>
              <a:rPr dirty="0" u="sng" sz="750">
                <a:solidFill>
                  <a:srgbClr val="232323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Dotaçôes</a:t>
            </a:r>
            <a:r>
              <a:rPr dirty="0" u="sng" sz="750" spc="310">
                <a:solidFill>
                  <a:srgbClr val="232323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-10">
                <a:solidFill>
                  <a:srgbClr val="2A2A2A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750" spc="500">
                <a:solidFill>
                  <a:srgbClr val="2A2A2A"/>
                </a:solidFill>
                <a:uFill>
                  <a:solidFill>
                    <a:srgbClr val="48484B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59055">
              <a:lnSpc>
                <a:spcPct val="100000"/>
              </a:lnSpc>
              <a:spcBef>
                <a:spcPts val="325"/>
              </a:spcBef>
            </a:pPr>
            <a:r>
              <a:rPr dirty="0" sz="950" b="1">
                <a:solidFill>
                  <a:srgbClr val="2A2A2A"/>
                </a:solidFill>
                <a:latin typeface="Arial"/>
                <a:cs typeface="Arial"/>
              </a:rPr>
              <a:t>PREFEITURA</a:t>
            </a:r>
            <a:r>
              <a:rPr dirty="0" sz="950" spc="20" b="1">
                <a:solidFill>
                  <a:srgbClr val="2A2A2A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2D2D2D"/>
                </a:solidFill>
                <a:latin typeface="Arial"/>
                <a:cs typeface="Arial"/>
              </a:rPr>
              <a:t>MUNICIPAL</a:t>
            </a:r>
            <a:r>
              <a:rPr dirty="0" sz="950" spc="5" b="1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484848"/>
                </a:solidFill>
                <a:latin typeface="Arial"/>
                <a:cs typeface="Arial"/>
              </a:rPr>
              <a:t>DE</a:t>
            </a:r>
            <a:r>
              <a:rPr dirty="0" sz="950" spc="-25" b="1">
                <a:solidFill>
                  <a:srgbClr val="484848"/>
                </a:solidFill>
                <a:latin typeface="Arial"/>
                <a:cs typeface="Arial"/>
              </a:rPr>
              <a:t> </a:t>
            </a:r>
            <a:r>
              <a:rPr dirty="0" sz="950" spc="-10" b="1">
                <a:solidFill>
                  <a:srgbClr val="242424"/>
                </a:solidFill>
                <a:latin typeface="Arial"/>
                <a:cs typeface="Arial"/>
              </a:rPr>
              <a:t>SEROPEDICA</a:t>
            </a:r>
            <a:endParaRPr sz="950">
              <a:latin typeface="Arial"/>
              <a:cs typeface="Arial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3772286" y="6942018"/>
            <a:ext cx="629920" cy="368300"/>
          </a:xfrm>
          <a:prstGeom prst="rect">
            <a:avLst/>
          </a:prstGeom>
        </p:spPr>
        <p:txBody>
          <a:bodyPr wrap="square" lIns="0" tIns="698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50"/>
              </a:spcBef>
            </a:pPr>
            <a:r>
              <a:rPr dirty="0" sz="750" spc="-10">
                <a:solidFill>
                  <a:srgbClr val="1F1F1F"/>
                </a:solidFill>
                <a:latin typeface="Arial MT"/>
                <a:cs typeface="Arial MT"/>
              </a:rPr>
              <a:t>R$430.000,00</a:t>
            </a:r>
            <a:endParaRPr sz="750">
              <a:latin typeface="Arial MT"/>
              <a:cs typeface="Arial MT"/>
            </a:endParaRPr>
          </a:p>
          <a:p>
            <a:pPr marL="16510">
              <a:lnSpc>
                <a:spcPct val="100000"/>
              </a:lnSpc>
              <a:spcBef>
                <a:spcPts val="445"/>
              </a:spcBef>
            </a:pPr>
            <a:r>
              <a:rPr dirty="0" sz="750" spc="-10">
                <a:solidFill>
                  <a:srgbClr val="282828"/>
                </a:solidFill>
                <a:latin typeface="Arial MT"/>
                <a:cs typeface="Arial MT"/>
              </a:rPr>
              <a:t>$430.000,00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527367" y="7595379"/>
            <a:ext cx="587375" cy="528320"/>
          </a:xfrm>
          <a:prstGeom prst="rect">
            <a:avLst/>
          </a:prstGeom>
        </p:spPr>
        <p:txBody>
          <a:bodyPr wrap="square" lIns="0" tIns="698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50"/>
              </a:spcBef>
            </a:pPr>
            <a:r>
              <a:rPr dirty="0" sz="750" spc="-10">
                <a:solidFill>
                  <a:srgbClr val="2F2F2F"/>
                </a:solidFill>
                <a:latin typeface="Arial MT"/>
                <a:cs typeface="Arial MT"/>
              </a:rPr>
              <a:t>01.03</a:t>
            </a:r>
            <a:endParaRPr sz="750">
              <a:latin typeface="Arial MT"/>
              <a:cs typeface="Arial MT"/>
            </a:endParaRPr>
          </a:p>
          <a:p>
            <a:pPr marL="13335">
              <a:lnSpc>
                <a:spcPct val="100000"/>
              </a:lnSpc>
              <a:spcBef>
                <a:spcPts val="445"/>
              </a:spcBef>
            </a:pPr>
            <a:r>
              <a:rPr dirty="0" sz="750" spc="-10">
                <a:solidFill>
                  <a:srgbClr val="282828"/>
                </a:solidFill>
                <a:latin typeface="Arial MT"/>
                <a:cs typeface="Arial MT"/>
              </a:rPr>
              <a:t>2.795</a:t>
            </a: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60"/>
              </a:spcBef>
            </a:pPr>
            <a:r>
              <a:rPr dirty="0" sz="750" spc="-10">
                <a:solidFill>
                  <a:srgbClr val="131313"/>
                </a:solidFill>
                <a:latin typeface="Arial MT"/>
                <a:cs typeface="Arial MT"/>
              </a:rPr>
              <a:t>3.3.9.0.39.05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294681" y="7586242"/>
            <a:ext cx="2646045" cy="544195"/>
          </a:xfrm>
          <a:prstGeom prst="rect">
            <a:avLst/>
          </a:prstGeom>
        </p:spPr>
        <p:txBody>
          <a:bodyPr wrap="square" lIns="0" tIns="78740" rIns="0" bIns="0" rtlCol="0" vert="horz">
            <a:spAutoFit/>
          </a:bodyPr>
          <a:lstStyle/>
          <a:p>
            <a:pPr marL="14604">
              <a:lnSpc>
                <a:spcPct val="100000"/>
              </a:lnSpc>
              <a:spcBef>
                <a:spcPts val="620"/>
              </a:spcBef>
            </a:pPr>
            <a:r>
              <a:rPr dirty="0" sz="750" spc="10">
                <a:solidFill>
                  <a:srgbClr val="2D2D2D"/>
                </a:solidFill>
                <a:latin typeface="Arial MT"/>
                <a:cs typeface="Arial MT"/>
              </a:rPr>
              <a:t>Procuradoria</a:t>
            </a:r>
            <a:r>
              <a:rPr dirty="0" sz="750" spc="18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750" spc="10">
                <a:solidFill>
                  <a:srgbClr val="3B3B3B"/>
                </a:solidFill>
                <a:latin typeface="Arial MT"/>
                <a:cs typeface="Arial MT"/>
              </a:rPr>
              <a:t>Geral</a:t>
            </a:r>
            <a:r>
              <a:rPr dirty="0" sz="750" spc="17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750" spc="10">
                <a:solidFill>
                  <a:srgbClr val="313131"/>
                </a:solidFill>
                <a:latin typeface="Arial MT"/>
                <a:cs typeface="Arial MT"/>
              </a:rPr>
              <a:t>do</a:t>
            </a:r>
            <a:r>
              <a:rPr dirty="0" sz="750" spc="10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282828"/>
                </a:solidFill>
                <a:latin typeface="Arial MT"/>
                <a:cs typeface="Arial MT"/>
              </a:rPr>
              <a:t>Municipio</a:t>
            </a: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20"/>
              </a:spcBef>
            </a:pPr>
            <a:r>
              <a:rPr dirty="0" baseline="3703" sz="1125" spc="-15">
                <a:solidFill>
                  <a:srgbClr val="313131"/>
                </a:solidFill>
                <a:latin typeface="Arial MT"/>
                <a:cs typeface="Arial MT"/>
              </a:rPr>
              <a:t>ManutenCão</a:t>
            </a:r>
            <a:r>
              <a:rPr dirty="0" baseline="3703" sz="1125" spc="6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baseline="3703" sz="1125">
                <a:solidFill>
                  <a:srgbClr val="343434"/>
                </a:solidFill>
                <a:latin typeface="Arial MT"/>
                <a:cs typeface="Arial MT"/>
              </a:rPr>
              <a:t>e</a:t>
            </a:r>
            <a:r>
              <a:rPr dirty="0" baseline="3703" sz="1125" spc="-3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baseline="3703" sz="1125">
                <a:solidFill>
                  <a:srgbClr val="1F1F1F"/>
                </a:solidFill>
                <a:latin typeface="Arial MT"/>
                <a:cs typeface="Arial MT"/>
              </a:rPr>
              <a:t>ODeracionaliza</a:t>
            </a:r>
            <a:r>
              <a:rPr dirty="0" sz="750">
                <a:solidFill>
                  <a:srgbClr val="1F1F1F"/>
                </a:solidFill>
                <a:latin typeface="Arial MT"/>
                <a:cs typeface="Arial MT"/>
              </a:rPr>
              <a:t>cã</a:t>
            </a:r>
            <a:r>
              <a:rPr dirty="0" baseline="3703" sz="1125">
                <a:solidFill>
                  <a:srgbClr val="1F1F1F"/>
                </a:solidFill>
                <a:latin typeface="Arial MT"/>
                <a:cs typeface="Arial MT"/>
              </a:rPr>
              <a:t>o</a:t>
            </a:r>
            <a:r>
              <a:rPr dirty="0" baseline="3703" sz="1125" spc="-15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baseline="3703" sz="1125">
                <a:solidFill>
                  <a:srgbClr val="333333"/>
                </a:solidFill>
                <a:latin typeface="Arial MT"/>
                <a:cs typeface="Arial MT"/>
              </a:rPr>
              <a:t>das</a:t>
            </a:r>
            <a:r>
              <a:rPr dirty="0" baseline="3703" sz="1125" spc="-15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baseline="3703" sz="1125" spc="-15">
                <a:solidFill>
                  <a:srgbClr val="313131"/>
                </a:solidFill>
                <a:latin typeface="Arial MT"/>
                <a:cs typeface="Arial MT"/>
              </a:rPr>
              <a:t>Unidades</a:t>
            </a:r>
            <a:endParaRPr baseline="3703" sz="1125">
              <a:latin typeface="Arial MT"/>
              <a:cs typeface="Arial MT"/>
            </a:endParaRPr>
          </a:p>
          <a:p>
            <a:pPr marL="14604">
              <a:lnSpc>
                <a:spcPct val="100000"/>
              </a:lnSpc>
              <a:spcBef>
                <a:spcPts val="340"/>
              </a:spcBef>
            </a:pPr>
            <a:r>
              <a:rPr dirty="0" baseline="3703" sz="1125">
                <a:solidFill>
                  <a:srgbClr val="2F2F2F"/>
                </a:solidFill>
                <a:latin typeface="Arial MT"/>
                <a:cs typeface="Arial MT"/>
              </a:rPr>
              <a:t>DEMAIS</a:t>
            </a:r>
            <a:r>
              <a:rPr dirty="0" baseline="3703" sz="1125" spc="112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baseline="3703" sz="1125">
                <a:solidFill>
                  <a:srgbClr val="242424"/>
                </a:solidFill>
                <a:latin typeface="Arial MT"/>
                <a:cs typeface="Arial MT"/>
              </a:rPr>
              <a:t>SERVI</a:t>
            </a:r>
            <a:r>
              <a:rPr dirty="0" sz="750">
                <a:solidFill>
                  <a:srgbClr val="242424"/>
                </a:solidFill>
                <a:latin typeface="Arial MT"/>
                <a:cs typeface="Arial MT"/>
              </a:rPr>
              <a:t>C</a:t>
            </a:r>
            <a:r>
              <a:rPr dirty="0" baseline="3703" sz="1125">
                <a:solidFill>
                  <a:srgbClr val="242424"/>
                </a:solidFill>
                <a:latin typeface="Arial MT"/>
                <a:cs typeface="Arial MT"/>
              </a:rPr>
              <a:t>OS</a:t>
            </a:r>
            <a:r>
              <a:rPr dirty="0" baseline="3703" sz="1125" spc="15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baseline="3703" sz="1125">
                <a:solidFill>
                  <a:srgbClr val="2D2D2D"/>
                </a:solidFill>
                <a:latin typeface="Arial MT"/>
                <a:cs typeface="Arial MT"/>
              </a:rPr>
              <a:t>DE</a:t>
            </a:r>
            <a:r>
              <a:rPr dirty="0" baseline="3703" sz="1125" spc="7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baseline="3703" sz="1125">
                <a:solidFill>
                  <a:srgbClr val="2A2A2A"/>
                </a:solidFill>
                <a:latin typeface="Arial MT"/>
                <a:cs typeface="Arial MT"/>
              </a:rPr>
              <a:t>TERCEIROS</a:t>
            </a:r>
            <a:r>
              <a:rPr dirty="0" baseline="3703" sz="1125" spc="7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baseline="3703" sz="1125">
                <a:solidFill>
                  <a:srgbClr val="3A3A3A"/>
                </a:solidFill>
                <a:latin typeface="Arial MT"/>
                <a:cs typeface="Arial MT"/>
              </a:rPr>
              <a:t>-</a:t>
            </a:r>
            <a:r>
              <a:rPr dirty="0" baseline="3703" sz="1125" spc="44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baseline="3703" sz="1125">
                <a:solidFill>
                  <a:srgbClr val="2A2A2A"/>
                </a:solidFill>
                <a:latin typeface="Arial MT"/>
                <a:cs typeface="Arial MT"/>
              </a:rPr>
              <a:t>PESSOA</a:t>
            </a:r>
            <a:r>
              <a:rPr dirty="0" baseline="3703" sz="1125" spc="104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baseline="3703" sz="1125" spc="-15">
                <a:solidFill>
                  <a:srgbClr val="2A2A2A"/>
                </a:solidFill>
                <a:latin typeface="Arial MT"/>
                <a:cs typeface="Arial MT"/>
              </a:rPr>
              <a:t>JUR(DICA</a:t>
            </a:r>
            <a:endParaRPr baseline="3703" sz="1125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4384933" y="7983740"/>
            <a:ext cx="163512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solidFill>
                  <a:srgbClr val="1D1D1D"/>
                </a:solidFill>
                <a:latin typeface="Arial MT"/>
                <a:cs typeface="Arial MT"/>
              </a:rPr>
              <a:t>Recursos</a:t>
            </a:r>
            <a:r>
              <a:rPr dirty="0" sz="750" spc="65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43434"/>
                </a:solidFill>
                <a:latin typeface="Arial MT"/>
                <a:cs typeface="Arial MT"/>
              </a:rPr>
              <a:t>não</a:t>
            </a:r>
            <a:r>
              <a:rPr dirty="0" sz="750" spc="4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D2D2D"/>
                </a:solidFill>
                <a:latin typeface="Arial MT"/>
                <a:cs typeface="Arial MT"/>
              </a:rPr>
              <a:t>Vinculados</a:t>
            </a:r>
            <a:r>
              <a:rPr dirty="0" sz="750" spc="9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44444"/>
                </a:solidFill>
                <a:latin typeface="Arial MT"/>
                <a:cs typeface="Arial MT"/>
              </a:rPr>
              <a:t>de</a:t>
            </a:r>
            <a:r>
              <a:rPr dirty="0" sz="750" spc="2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3B3B3B"/>
                </a:solidFill>
                <a:latin typeface="Arial MT"/>
                <a:cs typeface="Arial MT"/>
              </a:rPr>
              <a:t>Imposto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6229830" y="7933481"/>
            <a:ext cx="506730" cy="525780"/>
          </a:xfrm>
          <a:prstGeom prst="rect">
            <a:avLst/>
          </a:prstGeom>
        </p:spPr>
        <p:txBody>
          <a:bodyPr wrap="square" lIns="0" tIns="62865" rIns="0" bIns="0" rtlCol="0" vert="horz">
            <a:spAutoFit/>
          </a:bodyPr>
          <a:lstStyle/>
          <a:p>
            <a:pPr marL="14604">
              <a:lnSpc>
                <a:spcPct val="100000"/>
              </a:lnSpc>
              <a:spcBef>
                <a:spcPts val="495"/>
              </a:spcBef>
            </a:pPr>
            <a:r>
              <a:rPr dirty="0" sz="750" spc="-10">
                <a:solidFill>
                  <a:srgbClr val="282828"/>
                </a:solidFill>
                <a:latin typeface="Arial MT"/>
                <a:cs typeface="Arial MT"/>
              </a:rPr>
              <a:t>200.000,00</a:t>
            </a: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dirty="0" sz="750" spc="-10">
                <a:solidFill>
                  <a:srgbClr val="212121"/>
                </a:solidFill>
                <a:latin typeface="Arial MT"/>
                <a:cs typeface="Arial MT"/>
              </a:rPr>
              <a:t>200.000,00</a:t>
            </a: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50"/>
              </a:spcBef>
            </a:pPr>
            <a:r>
              <a:rPr dirty="0" sz="750" spc="-10">
                <a:solidFill>
                  <a:srgbClr val="242424"/>
                </a:solidFill>
                <a:latin typeface="Arial MT"/>
                <a:cs typeface="Arial MT"/>
              </a:rPr>
              <a:t>200.000,00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3907843" y="8091111"/>
            <a:ext cx="1438275" cy="3683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1905">
              <a:lnSpc>
                <a:spcPct val="149900"/>
              </a:lnSpc>
              <a:spcBef>
                <a:spcPts val="100"/>
              </a:spcBef>
            </a:pPr>
            <a:r>
              <a:rPr dirty="0" sz="750" spc="10">
                <a:solidFill>
                  <a:srgbClr val="262626"/>
                </a:solidFill>
                <a:latin typeface="Arial MT"/>
                <a:cs typeface="Arial MT"/>
              </a:rPr>
              <a:t>Total</a:t>
            </a:r>
            <a:r>
              <a:rPr dirty="0" sz="750" spc="10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750" spc="10">
                <a:solidFill>
                  <a:srgbClr val="363636"/>
                </a:solidFill>
                <a:latin typeface="Arial MT"/>
                <a:cs typeface="Arial MT"/>
              </a:rPr>
              <a:t>do</a:t>
            </a:r>
            <a:r>
              <a:rPr dirty="0" sz="750" spc="11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 spc="10">
                <a:solidFill>
                  <a:srgbClr val="2D2D2D"/>
                </a:solidFill>
                <a:latin typeface="Arial MT"/>
                <a:cs typeface="Arial MT"/>
              </a:rPr>
              <a:t>Projeto</a:t>
            </a:r>
            <a:r>
              <a:rPr dirty="0" sz="750" spc="16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750" spc="10">
                <a:solidFill>
                  <a:srgbClr val="363636"/>
                </a:solidFill>
                <a:latin typeface="Arial MT"/>
                <a:cs typeface="Arial MT"/>
              </a:rPr>
              <a:t>/</a:t>
            </a:r>
            <a:r>
              <a:rPr dirty="0" sz="750" spc="5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 spc="10">
                <a:solidFill>
                  <a:srgbClr val="212121"/>
                </a:solidFill>
                <a:latin typeface="Arial MT"/>
                <a:cs typeface="Arial MT"/>
              </a:rPr>
              <a:t>Atividade</a:t>
            </a:r>
            <a:r>
              <a:rPr dirty="0" sz="750" spc="14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750" spc="-25">
                <a:solidFill>
                  <a:srgbClr val="444444"/>
                </a:solidFill>
                <a:latin typeface="Arial MT"/>
                <a:cs typeface="Arial MT"/>
              </a:rPr>
              <a:t>R$</a:t>
            </a:r>
            <a:r>
              <a:rPr dirty="0" sz="75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82828"/>
                </a:solidFill>
                <a:latin typeface="Arial MT"/>
                <a:cs typeface="Arial MT"/>
              </a:rPr>
              <a:t>Total</a:t>
            </a:r>
            <a:r>
              <a:rPr dirty="0" sz="750" spc="12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82828"/>
                </a:solidFill>
                <a:latin typeface="Arial MT"/>
                <a:cs typeface="Arial MT"/>
              </a:rPr>
              <a:t>da</a:t>
            </a:r>
            <a:r>
              <a:rPr dirty="0" sz="750" spc="8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12121"/>
                </a:solidFill>
                <a:latin typeface="Arial MT"/>
                <a:cs typeface="Arial MT"/>
              </a:rPr>
              <a:t>Unidade</a:t>
            </a:r>
            <a:r>
              <a:rPr dirty="0" sz="750" spc="46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750" spc="-35">
                <a:solidFill>
                  <a:srgbClr val="313131"/>
                </a:solidFill>
                <a:latin typeface="Arial MT"/>
                <a:cs typeface="Arial MT"/>
              </a:rPr>
              <a:t>R$</a:t>
            </a:r>
            <a:endParaRPr sz="7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674620" y="2101721"/>
            <a:ext cx="2155698" cy="1343274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73201" y="390645"/>
            <a:ext cx="710946" cy="701335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402336" y="9522473"/>
            <a:ext cx="6400800" cy="0"/>
          </a:xfrm>
          <a:custGeom>
            <a:avLst/>
            <a:gdLst/>
            <a:ahLst/>
            <a:cxnLst/>
            <a:rect l="l" t="t" r="r" b="b"/>
            <a:pathLst>
              <a:path w="6400800" h="0">
                <a:moveTo>
                  <a:pt x="0" y="0"/>
                </a:moveTo>
                <a:lnTo>
                  <a:pt x="6400800" y="0"/>
                </a:lnTo>
              </a:path>
            </a:pathLst>
          </a:custGeom>
          <a:ln w="12183">
            <a:solidFill>
              <a:srgbClr val="484B4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420623" y="1249611"/>
            <a:ext cx="6400800" cy="0"/>
          </a:xfrm>
          <a:custGeom>
            <a:avLst/>
            <a:gdLst/>
            <a:ahLst/>
            <a:cxnLst/>
            <a:rect l="l" t="t" r="r" b="b"/>
            <a:pathLst>
              <a:path w="6400800" h="0">
                <a:moveTo>
                  <a:pt x="0" y="0"/>
                </a:moveTo>
                <a:lnTo>
                  <a:pt x="6400800" y="0"/>
                </a:lnTo>
              </a:path>
            </a:pathLst>
          </a:custGeom>
          <a:ln w="12183">
            <a:solidFill>
              <a:srgbClr val="4B4B4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291651" y="341648"/>
            <a:ext cx="3046730" cy="5422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875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solidFill>
                  <a:srgbClr val="2D2D2D"/>
                </a:solidFill>
                <a:latin typeface="Arial MT"/>
                <a:cs typeface="Arial MT"/>
              </a:rPr>
              <a:t>PREFEITURA</a:t>
            </a:r>
            <a:r>
              <a:rPr dirty="0" sz="1150" spc="8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1150">
                <a:solidFill>
                  <a:srgbClr val="2A2A2A"/>
                </a:solidFill>
                <a:latin typeface="Arial MT"/>
                <a:cs typeface="Arial MT"/>
              </a:rPr>
              <a:t>MUNICIPAL</a:t>
            </a:r>
            <a:r>
              <a:rPr dirty="0" sz="1150" spc="7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1150">
                <a:solidFill>
                  <a:srgbClr val="2F2F2F"/>
                </a:solidFill>
                <a:latin typeface="Arial MT"/>
                <a:cs typeface="Arial MT"/>
              </a:rPr>
              <a:t>DE</a:t>
            </a:r>
            <a:r>
              <a:rPr dirty="0" sz="1150" spc="-2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1150" spc="-10">
                <a:solidFill>
                  <a:srgbClr val="212121"/>
                </a:solidFill>
                <a:latin typeface="Arial MT"/>
                <a:cs typeface="Arial MT"/>
              </a:rPr>
              <a:t>SEROPEDICA</a:t>
            </a:r>
            <a:endParaRPr sz="1150">
              <a:latin typeface="Arial MT"/>
              <a:cs typeface="Arial MT"/>
            </a:endParaRPr>
          </a:p>
          <a:p>
            <a:pPr marL="12700" marR="1927225" indent="2540">
              <a:lnSpc>
                <a:spcPct val="125899"/>
              </a:lnSpc>
              <a:spcBef>
                <a:spcPts val="420"/>
              </a:spcBef>
            </a:pPr>
            <a:r>
              <a:rPr dirty="0" sz="750" spc="10">
                <a:solidFill>
                  <a:srgbClr val="343434"/>
                </a:solidFill>
                <a:latin typeface="Arial MT"/>
                <a:cs typeface="Arial MT"/>
              </a:rPr>
              <a:t>Rua</a:t>
            </a:r>
            <a:r>
              <a:rPr dirty="0" sz="750" spc="12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 spc="10">
                <a:solidFill>
                  <a:srgbClr val="363636"/>
                </a:solidFill>
                <a:latin typeface="Arial MT"/>
                <a:cs typeface="Arial MT"/>
              </a:rPr>
              <a:t>Maria</a:t>
            </a:r>
            <a:r>
              <a:rPr dirty="0" sz="750" spc="13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 spc="10">
                <a:solidFill>
                  <a:srgbClr val="2F2F2F"/>
                </a:solidFill>
                <a:latin typeface="Arial MT"/>
                <a:cs typeface="Arial MT"/>
              </a:rPr>
              <a:t>Lourenço,</a:t>
            </a:r>
            <a:r>
              <a:rPr dirty="0" sz="750" spc="95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 spc="-25">
                <a:solidFill>
                  <a:srgbClr val="2F2F2F"/>
                </a:solidFill>
                <a:latin typeface="Arial MT"/>
                <a:cs typeface="Arial MT"/>
              </a:rPr>
              <a:t>18</a:t>
            </a: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B2B2B"/>
                </a:solidFill>
                <a:latin typeface="Arial MT"/>
                <a:cs typeface="Arial MT"/>
              </a:rPr>
              <a:t>Fazenda</a:t>
            </a:r>
            <a:r>
              <a:rPr dirty="0" sz="750" spc="140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1F1F1F"/>
                </a:solidFill>
                <a:latin typeface="Arial MT"/>
                <a:cs typeface="Arial MT"/>
              </a:rPr>
              <a:t>Caxias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pc="-10"/>
              <a:t>Servaux</a:t>
            </a:r>
          </a:p>
        </p:txBody>
      </p:sp>
      <p:sp>
        <p:nvSpPr>
          <p:cNvPr id="10" name="object 10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/>
              <a:t>Página</a:t>
            </a:r>
            <a:r>
              <a:rPr dirty="0" spc="55"/>
              <a:t> </a:t>
            </a:r>
            <a:fld id="{81D60167-4931-47E6-BA6A-407CBD079E47}" type="slidenum">
              <a:rPr dirty="0">
                <a:solidFill>
                  <a:srgbClr val="3B3B3B"/>
                </a:solidFill>
              </a:rPr>
              <a:t>1</a:t>
            </a:fld>
            <a:r>
              <a:rPr dirty="0" spc="30">
                <a:solidFill>
                  <a:srgbClr val="3B3B3B"/>
                </a:solidFill>
              </a:rPr>
              <a:t> </a:t>
            </a:r>
            <a:r>
              <a:rPr dirty="0">
                <a:solidFill>
                  <a:srgbClr val="383838"/>
                </a:solidFill>
              </a:rPr>
              <a:t>de</a:t>
            </a:r>
            <a:r>
              <a:rPr dirty="0" spc="70">
                <a:solidFill>
                  <a:srgbClr val="383838"/>
                </a:solidFill>
              </a:rPr>
              <a:t> </a:t>
            </a:r>
            <a:r>
              <a:rPr dirty="0" spc="-50">
                <a:solidFill>
                  <a:srgbClr val="343434"/>
                </a:solidFill>
              </a:rPr>
              <a:t>2</a:t>
            </a:r>
          </a:p>
        </p:txBody>
      </p:sp>
      <p:sp>
        <p:nvSpPr>
          <p:cNvPr id="7" name="object 7" descr=""/>
          <p:cNvSpPr txBox="1"/>
          <p:nvPr/>
        </p:nvSpPr>
        <p:spPr>
          <a:xfrm>
            <a:off x="773823" y="1329051"/>
            <a:ext cx="45339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solidFill>
                  <a:srgbClr val="232323"/>
                </a:solidFill>
                <a:latin typeface="Arial MT"/>
                <a:cs typeface="Arial MT"/>
              </a:rPr>
              <a:t>Artigo</a:t>
            </a:r>
            <a:r>
              <a:rPr dirty="0" sz="750" spc="2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B3B3B"/>
                </a:solidFill>
                <a:latin typeface="Arial MT"/>
                <a:cs typeface="Arial MT"/>
              </a:rPr>
              <a:t>3º</a:t>
            </a:r>
            <a:r>
              <a:rPr dirty="0" sz="750" spc="-2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750" spc="-50">
                <a:solidFill>
                  <a:srgbClr val="3A3A3A"/>
                </a:solidFill>
                <a:latin typeface="Arial MT"/>
                <a:cs typeface="Arial MT"/>
              </a:rPr>
              <a:t>-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355984" y="1329051"/>
            <a:ext cx="330327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solidFill>
                  <a:srgbClr val="333333"/>
                </a:solidFill>
                <a:latin typeface="Arial MT"/>
                <a:cs typeface="Arial MT"/>
              </a:rPr>
              <a:t>Revogadas</a:t>
            </a:r>
            <a:r>
              <a:rPr dirty="0" sz="750" spc="95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33333"/>
                </a:solidFill>
                <a:latin typeface="Arial MT"/>
                <a:cs typeface="Arial MT"/>
              </a:rPr>
              <a:t>as</a:t>
            </a:r>
            <a:r>
              <a:rPr dirty="0" sz="750" spc="40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D2D2D"/>
                </a:solidFill>
                <a:latin typeface="Arial MT"/>
                <a:cs typeface="Arial MT"/>
              </a:rPr>
              <a:t>disposições</a:t>
            </a:r>
            <a:r>
              <a:rPr dirty="0" sz="750" spc="10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43434"/>
                </a:solidFill>
                <a:latin typeface="Arial MT"/>
                <a:cs typeface="Arial MT"/>
              </a:rPr>
              <a:t>em</a:t>
            </a:r>
            <a:r>
              <a:rPr dirty="0" sz="750" spc="3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32323"/>
                </a:solidFill>
                <a:latin typeface="Arial MT"/>
                <a:cs typeface="Arial MT"/>
              </a:rPr>
              <a:t>contrário.</a:t>
            </a:r>
            <a:r>
              <a:rPr dirty="0" sz="750" spc="8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3A3A3A"/>
                </a:solidFill>
                <a:latin typeface="Arial MT"/>
                <a:cs typeface="Arial MT"/>
              </a:rPr>
              <a:t>Publique-</a:t>
            </a:r>
            <a:r>
              <a:rPr dirty="0" sz="750">
                <a:solidFill>
                  <a:srgbClr val="3A3A3A"/>
                </a:solidFill>
                <a:latin typeface="Arial MT"/>
                <a:cs typeface="Arial MT"/>
              </a:rPr>
              <a:t>se,</a:t>
            </a:r>
            <a:r>
              <a:rPr dirty="0" sz="750" spc="110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313131"/>
                </a:solidFill>
                <a:latin typeface="Arial MT"/>
                <a:cs typeface="Arial MT"/>
              </a:rPr>
              <a:t>afixe-</a:t>
            </a:r>
            <a:r>
              <a:rPr dirty="0" sz="750">
                <a:solidFill>
                  <a:srgbClr val="313131"/>
                </a:solidFill>
                <a:latin typeface="Arial MT"/>
                <a:cs typeface="Arial MT"/>
              </a:rPr>
              <a:t>se</a:t>
            </a:r>
            <a:r>
              <a:rPr dirty="0" sz="750" spc="8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A3A3A"/>
                </a:solidFill>
                <a:latin typeface="Arial MT"/>
                <a:cs typeface="Arial MT"/>
              </a:rPr>
              <a:t>e</a:t>
            </a:r>
            <a:r>
              <a:rPr dirty="0" sz="750" spc="10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232323"/>
                </a:solidFill>
                <a:latin typeface="Arial MT"/>
                <a:cs typeface="Arial MT"/>
              </a:rPr>
              <a:t>cumpra-</a:t>
            </a:r>
            <a:r>
              <a:rPr dirty="0" sz="750" spc="-25">
                <a:solidFill>
                  <a:srgbClr val="232323"/>
                </a:solidFill>
                <a:latin typeface="Arial MT"/>
                <a:cs typeface="Arial MT"/>
              </a:rPr>
              <a:t>se.</a:t>
            </a:r>
            <a:endParaRPr sz="7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2025-09-04T18:56:20Z</dcterms:created>
  <dcterms:modified xsi:type="dcterms:W3CDTF">2025-09-04T18:56:20Z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2025-09-04T00:00:00Z</vt:filetime>
  </property>
  <property fmtid="{D5CDD505-2E9C-101B-9397-08002B2CF9AE}" pid="3" name="LastSaved">
    <vt:filetime>2025-09-04T00:00:00Z</vt:filetime>
  </property>
</Properties>
</file>