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1F1F1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1F1F1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1F1F1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1F1F1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1F1F1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55104" y="9585079"/>
            <a:ext cx="288925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66693" y="9577905"/>
            <a:ext cx="485140" cy="129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1F1F1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768" y="447956"/>
            <a:ext cx="710945" cy="69250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4904" y="9561742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89">
            <a:solidFill>
              <a:srgbClr val="4848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68808" y="1309587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8283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2866" y="340027"/>
            <a:ext cx="304736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200" spc="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3414">
              <a:lnSpc>
                <a:spcPct val="128000"/>
              </a:lnSpc>
              <a:spcBef>
                <a:spcPts val="395"/>
              </a:spcBef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2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30" name="object 3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125729" y="1152140"/>
            <a:ext cx="36385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F2F2F"/>
                </a:solidFill>
                <a:latin typeface="Lucida Sans Unicode"/>
                <a:cs typeface="Lucida Sans Unicode"/>
              </a:rPr>
              <a:t>Republicado</a:t>
            </a:r>
            <a:r>
              <a:rPr dirty="0" sz="60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343434"/>
                </a:solidFill>
                <a:latin typeface="Lucida Sans Unicode"/>
                <a:cs typeface="Lucida Sans Unicode"/>
              </a:rPr>
              <a:t>par</a:t>
            </a:r>
            <a:r>
              <a:rPr dirty="0" sz="6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2F2F2F"/>
                </a:solidFill>
                <a:latin typeface="Lucida Sans Unicode"/>
                <a:cs typeface="Lucida Sans Unicode"/>
              </a:rPr>
              <a:t>haver</a:t>
            </a:r>
            <a:r>
              <a:rPr dirty="0" sz="60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5">
                <a:solidFill>
                  <a:srgbClr val="313131"/>
                </a:solidFill>
                <a:latin typeface="Lucida Sans Unicode"/>
                <a:cs typeface="Lucida Sans Unicode"/>
              </a:rPr>
              <a:t>incorreção</a:t>
            </a:r>
            <a:r>
              <a:rPr dirty="0" sz="60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25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333333"/>
                </a:solidFill>
                <a:latin typeface="Lucida Sans Unicode"/>
                <a:cs typeface="Lucida Sans Unicode"/>
              </a:rPr>
              <a:t>Edişão</a:t>
            </a:r>
            <a:r>
              <a:rPr dirty="0" sz="60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2A2A2A"/>
                </a:solidFill>
                <a:latin typeface="Lucida Sans Unicode"/>
                <a:cs typeface="Lucida Sans Unicode"/>
              </a:rPr>
              <a:t>Extra</a:t>
            </a:r>
            <a:r>
              <a:rPr dirty="0" sz="60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313131"/>
                </a:solidFill>
                <a:latin typeface="Lucida Sans Unicode"/>
                <a:cs typeface="Lucida Sans Unicode"/>
              </a:rPr>
              <a:t>n° </a:t>
            </a:r>
            <a:r>
              <a:rPr dirty="0" sz="600" spc="-50">
                <a:solidFill>
                  <a:srgbClr val="343434"/>
                </a:solidFill>
                <a:latin typeface="Lucida Sans Unicode"/>
                <a:cs typeface="Lucida Sans Unicode"/>
              </a:rPr>
              <a:t>1581</a:t>
            </a:r>
            <a:r>
              <a:rPr dirty="0" sz="60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4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3A3A3A"/>
                </a:solidFill>
                <a:latin typeface="Lucida Sans Unicode"/>
                <a:cs typeface="Lucida Sans Unicode"/>
              </a:rPr>
              <a:t>Ana </a:t>
            </a:r>
            <a:r>
              <a:rPr dirty="0" sz="600" spc="-20">
                <a:solidFill>
                  <a:srgbClr val="3D3D3D"/>
                </a:solidFill>
                <a:latin typeface="Lucida Sans Unicode"/>
                <a:cs typeface="Lucida Sans Unicode"/>
              </a:rPr>
              <a:t>VII</a:t>
            </a:r>
            <a:r>
              <a:rPr dirty="0" sz="60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50">
                <a:solidFill>
                  <a:srgbClr val="565656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3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5">
                <a:solidFill>
                  <a:srgbClr val="363636"/>
                </a:solidFill>
                <a:latin typeface="Lucida Sans Unicode"/>
                <a:cs typeface="Lucida Sans Unicode"/>
              </a:rPr>
              <a:t>17</a:t>
            </a:r>
            <a:r>
              <a:rPr dirty="0" sz="60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313131"/>
                </a:solidFill>
                <a:latin typeface="Lucida Sans Unicode"/>
                <a:cs typeface="Lucida Sans Unicode"/>
              </a:rPr>
              <a:t>Janeiro</a:t>
            </a:r>
            <a:r>
              <a:rPr dirty="0" sz="6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5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45">
                <a:solidFill>
                  <a:srgbClr val="1A1A1A"/>
                </a:solidFill>
                <a:latin typeface="Lucida Sans Unicode"/>
                <a:cs typeface="Lucida Sans Unicode"/>
              </a:rPr>
              <a:t>2024(Quarta-</a:t>
            </a:r>
            <a:r>
              <a:rPr dirty="0" sz="600" spc="-10">
                <a:solidFill>
                  <a:srgbClr val="1A1A1A"/>
                </a:solidFill>
                <a:latin typeface="Lucida Sans Unicode"/>
                <a:cs typeface="Lucida Sans Unicode"/>
              </a:rPr>
              <a:t>Feira).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27606" y="1519342"/>
            <a:ext cx="18211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Decreto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64646"/>
                </a:solidFill>
                <a:latin typeface="Lucida Sans Unicode"/>
                <a:cs typeface="Lucida Sans Unicode"/>
              </a:rPr>
              <a:t>2533</a:t>
            </a:r>
            <a:r>
              <a:rPr dirty="0" sz="75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8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17</a:t>
            </a:r>
            <a:r>
              <a:rPr dirty="0" sz="750" spc="3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2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62626"/>
                </a:solidFill>
                <a:latin typeface="Lucida Sans Unicode"/>
                <a:cs typeface="Lucida Sans Unicode"/>
              </a:rPr>
              <a:t>janeiro,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07772" y="1937587"/>
            <a:ext cx="2641600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3175">
              <a:lnSpc>
                <a:spcPts val="880"/>
              </a:lnSpc>
              <a:spcBef>
                <a:spcPts val="145"/>
              </a:spcBef>
            </a:pP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R$27.570.000,00, 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para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6190" y="2664374"/>
            <a:ext cx="621601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8035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333333"/>
                </a:solidFill>
                <a:latin typeface="Lucida Sans Unicode"/>
                <a:cs typeface="Lucida Sans Unicode"/>
              </a:rPr>
              <a:t>atribuiçõ”eś</a:t>
            </a:r>
            <a:r>
              <a:rPr dirty="0" sz="750" spc="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62626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com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que 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42424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19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7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2A2A2A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343434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5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0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55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25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05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525252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20">
                <a:solidFill>
                  <a:srgbClr val="525252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5595">
              <a:lnSpc>
                <a:spcPct val="100000"/>
              </a:lnSpc>
              <a:spcBef>
                <a:spcPts val="5"/>
              </a:spcBef>
            </a:pP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8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0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5898" y="4306881"/>
            <a:ext cx="187833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Dotațôes</a:t>
            </a:r>
            <a:r>
              <a:rPr dirty="0" u="sng" sz="750" spc="150">
                <a:solidFill>
                  <a:srgbClr val="212121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00"/>
              </a:spcBef>
            </a:pP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3035" y="4607042"/>
            <a:ext cx="274955" cy="36385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2.837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65180" y="4597900"/>
            <a:ext cx="5262880" cy="38227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00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40005">
              <a:lnSpc>
                <a:spcPct val="100000"/>
              </a:lnSpc>
              <a:spcBef>
                <a:spcPts val="505"/>
              </a:spcBef>
            </a:pP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C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ÃO,</a:t>
            </a:r>
            <a:r>
              <a:rPr dirty="0" baseline="3703" sz="1125" spc="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7407" sz="1125" spc="15">
                <a:solidFill>
                  <a:srgbClr val="212121"/>
                </a:solidFill>
                <a:latin typeface="Lucida Sans Unicode"/>
                <a:cs typeface="Lucida Sans Unicode"/>
              </a:rPr>
              <a:t>ADMINISTR</a:t>
            </a:r>
            <a:r>
              <a:rPr dirty="0" baseline="3703" sz="1125" spc="15">
                <a:solidFill>
                  <a:srgbClr val="212121"/>
                </a:solidFill>
                <a:latin typeface="Lucida Sans Unicode"/>
                <a:cs typeface="Lucida Sans Unicode"/>
              </a:rPr>
              <a:t>ACÅ</a:t>
            </a:r>
            <a:r>
              <a:rPr dirty="0" baseline="7407" sz="1125" spc="15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baseline="7407" sz="11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77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62626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 spc="10">
                <a:solidFill>
                  <a:srgbClr val="262626"/>
                </a:solidFill>
                <a:latin typeface="Lucida Sans Unicode"/>
                <a:cs typeface="Lucida Sans Unicode"/>
              </a:rPr>
              <a:t>CÅ</a:t>
            </a:r>
            <a:r>
              <a:rPr dirty="0" baseline="3703" sz="1125" spc="15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3F3F3F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52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82828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104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282828"/>
                </a:solidFill>
                <a:latin typeface="Lucida Sans Unicode"/>
                <a:cs typeface="Lucida Sans Unicode"/>
              </a:rPr>
              <a:t>SAÚDE/CONST/REFORMA/AMPL</a:t>
            </a:r>
            <a:endParaRPr baseline="3703" sz="1125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02862" y="5000956"/>
          <a:ext cx="6323965" cy="928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1971039"/>
                <a:gridCol w="2882900"/>
                <a:gridCol w="693420"/>
              </a:tblGrid>
              <a:tr h="146050">
                <a:tc>
                  <a:txBody>
                    <a:bodyPr/>
                    <a:lstStyle/>
                    <a:p>
                      <a:pPr algn="ctr" marR="6540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703" sz="1125" spc="15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5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ÖES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604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2.570.000,00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algn="ctr" marR="609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703" sz="1125" spc="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09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2204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703" sz="112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baseline="3703" sz="112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alties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8750">
                <a:tc>
                  <a:txBody>
                    <a:bodyPr/>
                    <a:lstStyle/>
                    <a:p>
                      <a:pPr algn="ctr" marR="609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703" sz="1125" spc="8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09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80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i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35" i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27.570.000,00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80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2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27.570.000,00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1570">
                        <a:lnSpc>
                          <a:spcPts val="89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89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27.570.000,00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46045" y="5971485"/>
            <a:ext cx="574357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08000"/>
              </a:lnSpc>
              <a:spcBef>
                <a:spcPts val="100"/>
              </a:spcBef>
            </a:pPr>
            <a:r>
              <a:rPr dirty="0" sz="750" spc="-55">
                <a:solidFill>
                  <a:srgbClr val="3A3A3A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B2B2B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D3D3D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A3A3A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Lucida Sans Unicode"/>
                <a:cs typeface="Lucida Sans Unicode"/>
              </a:rPr>
              <a:t>serão</a:t>
            </a:r>
            <a:r>
              <a:rPr dirty="0" sz="75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12121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10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parágrafo</a:t>
            </a:r>
            <a:r>
              <a:rPr dirty="0" sz="750" spc="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8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43434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lnciso</a:t>
            </a:r>
            <a:r>
              <a:rPr dirty="0" sz="750" spc="-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Ill.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88066" y="6307451"/>
            <a:ext cx="158940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50000"/>
              </a:lnSpc>
              <a:spcBef>
                <a:spcPts val="100"/>
              </a:spcBef>
            </a:pP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lnciso:</a:t>
            </a:r>
            <a:r>
              <a:rPr dirty="0" sz="750" spc="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Arrecadaçäo: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Anulaçăo</a:t>
            </a:r>
            <a:r>
              <a:rPr dirty="0" sz="750" spc="-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Dotaçăo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5898" y="6663225"/>
            <a:ext cx="1876425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1F1F1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sng" sz="750" spc="55">
                <a:solidFill>
                  <a:srgbClr val="1F1F1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00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FUNDO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95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67442" y="6307451"/>
            <a:ext cx="78295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50"/>
              </a:spcBef>
            </a:pP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R$27.570.000,00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$27.570.000,00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90580" y="6951959"/>
            <a:ext cx="4933950" cy="377825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85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baseline="3703" sz="1125" spc="15">
                <a:solidFill>
                  <a:srgbClr val="262626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 spc="10">
                <a:solidFill>
                  <a:srgbClr val="262626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 spc="15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37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484848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7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B2B2B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 spc="10">
                <a:solidFill>
                  <a:srgbClr val="2B2B2B"/>
                </a:solidFill>
                <a:latin typeface="Lucida Sans Unicode"/>
                <a:cs typeface="Lucida Sans Unicode"/>
              </a:rPr>
              <a:t>CÄ</a:t>
            </a:r>
            <a:r>
              <a:rPr dirty="0" baseline="3703" sz="1125" spc="15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414141"/>
                </a:solidFill>
                <a:latin typeface="Lucida Sans Unicode"/>
                <a:cs typeface="Lucida Sans Unicode"/>
              </a:rPr>
              <a:t>DA</a:t>
            </a:r>
            <a:r>
              <a:rPr dirty="0" baseline="3703" sz="1125" spc="7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313131"/>
                </a:solidFill>
                <a:latin typeface="Lucida Sans Unicode"/>
                <a:cs typeface="Lucida Sans Unicode"/>
              </a:rPr>
              <a:t>ESTRATÉGIA</a:t>
            </a:r>
            <a:r>
              <a:rPr dirty="0" baseline="3703" sz="1125" spc="202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112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82828"/>
                </a:solidFill>
                <a:latin typeface="Lucida Sans Unicode"/>
                <a:cs typeface="Lucida Sans Unicode"/>
              </a:rPr>
              <a:t>SAÛDE</a:t>
            </a:r>
            <a:r>
              <a:rPr dirty="0" baseline="3703" sz="1125" spc="172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baseline="3703" sz="1125" spc="37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FAMÍLIA/UBS</a:t>
            </a:r>
            <a:r>
              <a:rPr dirty="0" baseline="3703" sz="1125" spc="2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363636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703" sz="1125" spc="1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242424"/>
                </a:solidFill>
                <a:latin typeface="Lucida Sans Unicode"/>
                <a:cs typeface="Lucida Sans Unicode"/>
              </a:rPr>
              <a:t>BRASIL)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21174" y="6958815"/>
            <a:ext cx="3418204" cy="85280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30"/>
              </a:spcBef>
            </a:pPr>
            <a:r>
              <a:rPr dirty="0" sz="750" spc="-10">
                <a:solidFill>
                  <a:srgbClr val="212121"/>
                </a:solidFill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2.015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  <a:tabLst>
                <a:tab pos="786765" algn="l"/>
              </a:tabLst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9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F4F4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9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10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65">
                <a:solidFill>
                  <a:srgbClr val="424242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  <a:tabLst>
                <a:tab pos="785495" algn="l"/>
              </a:tabLst>
            </a:pP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  <a:tabLst>
                <a:tab pos="784225" algn="l"/>
              </a:tabLst>
            </a:pP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DEMAIS</a:t>
            </a:r>
            <a:r>
              <a:rPr dirty="0" sz="750" spc="1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SERVICOS</a:t>
            </a:r>
            <a:r>
              <a:rPr dirty="0" sz="750" spc="1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8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TERCEIROS</a:t>
            </a:r>
            <a:r>
              <a:rPr dirty="0" sz="750" spc="1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65">
                <a:solidFill>
                  <a:srgbClr val="3B3B3B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2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JURÎDICA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83199" y="7306210"/>
            <a:ext cx="1650364" cy="505459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2700" marR="5080">
              <a:lnSpc>
                <a:spcPct val="141000"/>
              </a:lnSpc>
              <a:spcBef>
                <a:spcPts val="70"/>
              </a:spcBef>
            </a:pP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SUS</a:t>
            </a:r>
            <a:r>
              <a:rPr dirty="0" baseline="3703" sz="1125" spc="2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247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baseline="3703" sz="1125" spc="-44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232323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cä</a:t>
            </a:r>
            <a:r>
              <a:rPr dirty="0" baseline="3703" sz="1125" spc="-3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97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04">
                <a:solidFill>
                  <a:srgbClr val="3B3B3B"/>
                </a:solidFill>
                <a:latin typeface="Lucida Sans Unicode"/>
                <a:cs typeface="Lucida Sans Unicode"/>
              </a:rPr>
              <a:t>ASPS</a:t>
            </a:r>
            <a:r>
              <a:rPr dirty="0" baseline="3703" sz="1125" spc="-82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247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baseline="3703" sz="1125" spc="7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44">
                <a:solidFill>
                  <a:srgbClr val="2F2F2F"/>
                </a:solidFill>
                <a:latin typeface="Lucida Sans Unicode"/>
                <a:cs typeface="Lucida Sans Unicode"/>
              </a:rPr>
              <a:t>Governo</a:t>
            </a:r>
            <a:r>
              <a:rPr dirty="0" baseline="3703" sz="1125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333333"/>
                </a:solidFill>
                <a:latin typeface="Lucida Sans Unicode"/>
                <a:cs typeface="Lucida Sans Unicode"/>
              </a:rPr>
              <a:t>I </a:t>
            </a:r>
            <a:r>
              <a:rPr dirty="0" sz="750" spc="10">
                <a:solidFill>
                  <a:srgbClr val="343434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750" spc="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80">
                <a:solidFill>
                  <a:srgbClr val="3B3B3B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F4F4F"/>
                </a:solidFill>
                <a:latin typeface="Lucida Sans Unicode"/>
                <a:cs typeface="Lucida Sans Unicode"/>
              </a:rPr>
              <a:t>I </a:t>
            </a:r>
            <a:r>
              <a:rPr dirty="0" sz="750" spc="10">
                <a:solidFill>
                  <a:srgbClr val="363636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750" spc="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75">
                <a:solidFill>
                  <a:srgbClr val="424242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I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42968" y="7297068"/>
            <a:ext cx="590550" cy="67691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475"/>
              </a:spcBef>
            </a:pP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3.000.000,00</a:t>
            </a:r>
            <a:endParaRPr sz="750">
              <a:latin typeface="Lucida Sans Unicode"/>
              <a:cs typeface="Lucida Sans Unicode"/>
            </a:endParaRPr>
          </a:p>
          <a:p>
            <a:pPr algn="r" marR="10795">
              <a:lnSpc>
                <a:spcPct val="100000"/>
              </a:lnSpc>
              <a:spcBef>
                <a:spcPts val="380"/>
              </a:spcBef>
            </a:pP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1.000.000,00</a:t>
            </a:r>
            <a:endParaRPr sz="75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700.000,00</a:t>
            </a:r>
            <a:endParaRPr sz="7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75"/>
              </a:spcBef>
            </a:pP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4.700.000,00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92866" y="7834160"/>
            <a:ext cx="4119245" cy="329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289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CA</a:t>
            </a: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77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CÅ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484848"/>
                </a:solidFill>
                <a:latin typeface="Lucida Sans Unicode"/>
                <a:cs typeface="Lucida Sans Unicode"/>
              </a:rPr>
              <a:t>A</a:t>
            </a:r>
            <a:r>
              <a:rPr dirty="0" baseline="3703" sz="1125" spc="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B3B3B"/>
                </a:solidFill>
                <a:latin typeface="Lucida Sans Unicode"/>
                <a:cs typeface="Lucida Sans Unicode"/>
              </a:rPr>
              <a:t>ESB</a:t>
            </a:r>
            <a:r>
              <a:rPr dirty="0" baseline="3703" sz="1125" spc="652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42">
                <a:solidFill>
                  <a:srgbClr val="565656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37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703" sz="1125" spc="157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BUCAL/CEO</a:t>
            </a:r>
            <a:r>
              <a:rPr dirty="0" baseline="3703" sz="1125" spc="202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32323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703" sz="1125" spc="202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2B2B2B"/>
                </a:solidFill>
                <a:latin typeface="Lucida Sans Unicode"/>
                <a:cs typeface="Lucida Sans Unicode"/>
              </a:rPr>
              <a:t>BRASIL)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21694" y="7969004"/>
            <a:ext cx="3293110" cy="35052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2.016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  <a:tabLst>
                <a:tab pos="786130" algn="l"/>
              </a:tabLst>
            </a:pP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8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1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60">
                <a:solidFill>
                  <a:srgbClr val="3F3F3F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09237" y="8135846"/>
            <a:ext cx="2121535" cy="340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1170">
              <a:lnSpc>
                <a:spcPct val="138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12121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750" spc="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75">
                <a:solidFill>
                  <a:srgbClr val="3B3B3B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24242"/>
                </a:solidFill>
                <a:latin typeface="Lucida Sans Unicode"/>
                <a:cs typeface="Lucida Sans Unicode"/>
              </a:rPr>
              <a:t>I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4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8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222978" y="8135846"/>
            <a:ext cx="508000" cy="340995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300.000,00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300.000,00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19408" y="8483241"/>
            <a:ext cx="3329940" cy="9969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20"/>
              </a:spcBef>
              <a:tabLst>
                <a:tab pos="783590" algn="l"/>
              </a:tabLst>
            </a:pPr>
            <a:r>
              <a:rPr dirty="0" baseline="3703" sz="1125" spc="-15">
                <a:solidFill>
                  <a:srgbClr val="262626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	</a:t>
            </a:r>
            <a:r>
              <a:rPr dirty="0" baseline="3703" sz="1125" spc="15">
                <a:solidFill>
                  <a:srgbClr val="2F2F2F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 spc="10">
                <a:solidFill>
                  <a:srgbClr val="2F2F2F"/>
                </a:solidFill>
                <a:latin typeface="Lucida Sans Unicode"/>
                <a:cs typeface="Lucida Sans Unicode"/>
              </a:rPr>
              <a:t>CA</a:t>
            </a:r>
            <a:r>
              <a:rPr dirty="0" baseline="3703" sz="1125" spc="15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37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172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82828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baseline="3703" sz="1125" spc="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545454"/>
                </a:solidFill>
                <a:latin typeface="Lucida Sans Unicode"/>
                <a:cs typeface="Lucida Sans Unicode"/>
              </a:rPr>
              <a:t>DO</a:t>
            </a:r>
            <a:r>
              <a:rPr dirty="0" baseline="3703" sz="1125" spc="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7">
                <a:solidFill>
                  <a:srgbClr val="444444"/>
                </a:solidFill>
                <a:latin typeface="Lucida Sans Unicode"/>
                <a:cs typeface="Lucida Sans Unicode"/>
              </a:rPr>
              <a:t>FMS</a:t>
            </a:r>
            <a:endParaRPr baseline="3703" sz="1125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25"/>
              </a:spcBef>
              <a:tabLst>
                <a:tab pos="788670" algn="l"/>
              </a:tabLst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9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65">
                <a:solidFill>
                  <a:srgbClr val="424242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  <a:p>
            <a:pPr lvl="5" marL="787400" indent="-772795">
              <a:lnSpc>
                <a:spcPct val="100000"/>
              </a:lnSpc>
              <a:spcBef>
                <a:spcPts val="395"/>
              </a:spcBef>
              <a:buClr>
                <a:srgbClr val="232323"/>
              </a:buClr>
              <a:buAutoNum type="arabicPeriod" startAt="3"/>
              <a:tabLst>
                <a:tab pos="787400" algn="l"/>
              </a:tabLst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OBRIGACÖES</a:t>
            </a:r>
            <a:r>
              <a:rPr dirty="0" sz="750" spc="2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PATRONIAS</a:t>
            </a:r>
            <a:r>
              <a:rPr dirty="0" sz="750" spc="114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0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7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solidFill>
                  <a:srgbClr val="2D2D2D"/>
                </a:solidFill>
                <a:latin typeface="Lucida Sans Unicode"/>
                <a:cs typeface="Lucida Sans Unicode"/>
              </a:rPr>
              <a:t>INSS</a:t>
            </a:r>
            <a:r>
              <a:rPr dirty="0" sz="75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REG.</a:t>
            </a:r>
            <a:r>
              <a:rPr dirty="0" sz="750" spc="1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PROP.</a:t>
            </a:r>
            <a:r>
              <a:rPr dirty="0" sz="750" spc="1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40">
                <a:solidFill>
                  <a:srgbClr val="3F3F3F"/>
                </a:solidFill>
                <a:latin typeface="Lucida Sans Unicode"/>
                <a:cs typeface="Lucida Sans Unicode"/>
              </a:rPr>
              <a:t>PREV.</a:t>
            </a:r>
            <a:endParaRPr sz="750">
              <a:latin typeface="Lucida Sans Unicode"/>
              <a:cs typeface="Lucida Sans Unicode"/>
            </a:endParaRPr>
          </a:p>
          <a:p>
            <a:pPr lvl="5" marL="12700" marR="230504" indent="774700">
              <a:lnSpc>
                <a:spcPct val="142000"/>
              </a:lnSpc>
              <a:spcBef>
                <a:spcPts val="20"/>
              </a:spcBef>
              <a:buClr>
                <a:srgbClr val="262626"/>
              </a:buClr>
              <a:buAutoNum type="arabicPeriod" startAt="3"/>
              <a:tabLst>
                <a:tab pos="787400" algn="l"/>
              </a:tabLst>
            </a:pP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Obrioações</a:t>
            </a:r>
            <a:r>
              <a:rPr dirty="0" sz="750" spc="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Patronais</a:t>
            </a:r>
            <a:r>
              <a:rPr dirty="0" sz="7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Regime 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PróPrio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Previdência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430"/>
              </a:spcBef>
              <a:tabLst>
                <a:tab pos="787400" algn="l"/>
              </a:tabLst>
            </a:pPr>
            <a:r>
              <a:rPr dirty="0" baseline="3703" sz="1125" spc="-15">
                <a:solidFill>
                  <a:srgbClr val="282828"/>
                </a:solidFill>
                <a:latin typeface="Lucida Sans Unicode"/>
                <a:cs typeface="Lucida Sans Unicode"/>
              </a:rPr>
              <a:t>4.4.9.0.51.00</a:t>
            </a: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	</a:t>
            </a:r>
            <a:r>
              <a:rPr dirty="0" baseline="3703" sz="1125" spc="15">
                <a:solidFill>
                  <a:srgbClr val="343434"/>
                </a:solidFill>
                <a:latin typeface="Lucida Sans Unicode"/>
                <a:cs typeface="Lucida Sans Unicode"/>
              </a:rPr>
              <a:t>OBRAS</a:t>
            </a:r>
            <a:r>
              <a:rPr dirty="0" baseline="3703" sz="1125" spc="82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414141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09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343434"/>
                </a:solidFill>
                <a:latin typeface="Lucida Sans Unicode"/>
                <a:cs typeface="Lucida Sans Unicode"/>
              </a:rPr>
              <a:t>INSTALA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C</a:t>
            </a:r>
            <a:r>
              <a:rPr dirty="0" baseline="3703" sz="1125" spc="-15">
                <a:solidFill>
                  <a:srgbClr val="343434"/>
                </a:solidFill>
                <a:latin typeface="Lucida Sans Unicode"/>
                <a:cs typeface="Lucida Sans Unicode"/>
              </a:rPr>
              <a:t>ÕES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378966" y="8634083"/>
            <a:ext cx="1628139" cy="83946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1905">
              <a:lnSpc>
                <a:spcPct val="142500"/>
              </a:lnSpc>
              <a:spcBef>
                <a:spcPts val="95"/>
              </a:spcBef>
            </a:pP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40">
                <a:solidFill>
                  <a:srgbClr val="343434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212121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B2B2B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Sa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140682" y="8634083"/>
            <a:ext cx="591820" cy="839469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475"/>
              </a:spcBef>
            </a:pPr>
            <a:r>
              <a:rPr dirty="0" sz="750" spc="-45">
                <a:solidFill>
                  <a:srgbClr val="242424"/>
                </a:solidFill>
                <a:latin typeface="Lucida Sans Unicode"/>
                <a:cs typeface="Lucida Sans Unicode"/>
              </a:rPr>
              <a:t>2.500.000,00</a:t>
            </a:r>
            <a:endParaRPr sz="750">
              <a:latin typeface="Lucida Sans Unicode"/>
              <a:cs typeface="Lucida Sans Unicode"/>
            </a:endParaRPr>
          </a:p>
          <a:p>
            <a:pPr algn="r" marR="6985">
              <a:lnSpc>
                <a:spcPct val="100000"/>
              </a:lnSpc>
              <a:spcBef>
                <a:spcPts val="380"/>
              </a:spcBef>
            </a:pP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800.000,00</a:t>
            </a:r>
            <a:endParaRPr sz="7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800.000,00</a:t>
            </a:r>
            <a:endParaRPr sz="75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95"/>
              </a:spcBef>
            </a:pP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3.000.000,00</a:t>
            </a:r>
            <a:endParaRPr sz="750">
              <a:latin typeface="Lucida Sans Unicode"/>
              <a:cs typeface="Lucida Sans Unicode"/>
            </a:endParaRPr>
          </a:p>
          <a:p>
            <a:pPr algn="r" marR="12065">
              <a:lnSpc>
                <a:spcPct val="100000"/>
              </a:lnSpc>
              <a:spcBef>
                <a:spcPts val="360"/>
              </a:spcBef>
            </a:pP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1.000.000.00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3472" y="6937964"/>
            <a:ext cx="2167128" cy="18275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4340" y="482026"/>
            <a:ext cx="708660" cy="66478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77952" y="9565116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3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1856" y="1312053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29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49432" y="392414"/>
            <a:ext cx="304482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200" spc="1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B2B2B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1510">
              <a:lnSpc>
                <a:spcPct val="127899"/>
              </a:lnSpc>
              <a:spcBef>
                <a:spcPts val="375"/>
              </a:spcBef>
            </a:pP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Rua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2</a:t>
            </a:fld>
            <a:r>
              <a:rPr dirty="0" spc="-75">
                <a:solidFill>
                  <a:srgbClr val="494949"/>
                </a:solidFill>
              </a:rPr>
              <a:t> </a:t>
            </a:r>
            <a:r>
              <a:rPr dirty="0" spc="-45">
                <a:solidFill>
                  <a:srgbClr val="3D3D3D"/>
                </a:solidFill>
              </a:rPr>
              <a:t>de</a:t>
            </a:r>
            <a:r>
              <a:rPr dirty="0" spc="-2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08184" y="2067138"/>
            <a:ext cx="187642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363636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Dotacóes</a:t>
            </a:r>
            <a:r>
              <a:rPr dirty="0" u="sng" sz="750" spc="55">
                <a:solidFill>
                  <a:srgbClr val="363636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FUNDO</a:t>
            </a:r>
            <a:r>
              <a:rPr dirty="0" sz="950" spc="2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83838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02644" y="2440120"/>
          <a:ext cx="6336030" cy="18040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4215"/>
                <a:gridCol w="2727325"/>
                <a:gridCol w="2164080"/>
                <a:gridCol w="665479"/>
              </a:tblGrid>
              <a:tr h="14922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 marR="3175">
                        <a:lnSpc>
                          <a:spcPct val="100000"/>
                        </a:lnSpc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0965" marR="31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baseline="3703" sz="1125" spc="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703" sz="1125" spc="8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27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703" sz="1125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096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1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89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9.100.000,00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87325">
                <a:tc gridSpan="4">
                  <a:txBody>
                    <a:bodyPr/>
                    <a:lstStyle/>
                    <a:p>
                      <a:pPr marL="33020">
                        <a:lnSpc>
                          <a:spcPts val="890"/>
                        </a:lnSpc>
                        <a:spcBef>
                          <a:spcPts val="484"/>
                        </a:spcBef>
                        <a:tabLst>
                          <a:tab pos="802640" algn="l"/>
                        </a:tabLst>
                      </a:pP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2.022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6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ÃO </a:t>
                      </a:r>
                      <a:r>
                        <a:rPr dirty="0" baseline="3703" sz="11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703" sz="1125" spc="-1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HOSPITAL</a:t>
                      </a:r>
                      <a:r>
                        <a:rPr dirty="0" baseline="3703" sz="1125" spc="9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baseline="3703" sz="1125" spc="7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MATERNIDADE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159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14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ts val="89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84785">
                <a:tc gridSpan="4">
                  <a:txBody>
                    <a:bodyPr/>
                    <a:lstStyle/>
                    <a:p>
                      <a:pPr marL="35560">
                        <a:lnSpc>
                          <a:spcPts val="890"/>
                        </a:lnSpc>
                        <a:spcBef>
                          <a:spcPts val="465"/>
                        </a:spcBef>
                        <a:tabLst>
                          <a:tab pos="804545" algn="l"/>
                        </a:tabLst>
                      </a:pP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2.023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703" sz="1125" spc="4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703" sz="1125" spc="5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703" sz="1125" spc="7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baseline="3703" sz="1125" spc="172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3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PRONTO</a:t>
                      </a:r>
                      <a:r>
                        <a:rPr dirty="0" baseline="3703" sz="1125" spc="14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ATENDIMENTO</a:t>
                      </a:r>
                      <a:r>
                        <a:rPr dirty="0" baseline="3703" sz="1125" spc="1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24</a:t>
                      </a:r>
                      <a:r>
                        <a:rPr dirty="0" baseline="3703" sz="1125" spc="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HORAS</a:t>
                      </a:r>
                      <a:r>
                        <a:rPr dirty="0" baseline="3703" sz="1125" spc="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(UPA)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90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 gridSpan="2">
                  <a:txBody>
                    <a:bodyPr/>
                    <a:lstStyle/>
                    <a:p>
                      <a:pPr marL="31750" marR="317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805180" algn="l"/>
                        </a:tabLst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7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7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1366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470.000,00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60655">
                <a:tc gridSpan="2">
                  <a:txBody>
                    <a:bodyPr/>
                    <a:lstStyle/>
                    <a:p>
                      <a:pPr marL="33655" marR="31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806450" algn="l"/>
                        </a:tabLst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Transferéncias</a:t>
                      </a:r>
                      <a:r>
                        <a:rPr dirty="0" sz="7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9225">
                <a:tc gridSpan="2">
                  <a:txBody>
                    <a:bodyPr/>
                    <a:lstStyle/>
                    <a:p>
                      <a:pPr marL="31750">
                        <a:lnSpc>
                          <a:spcPts val="890"/>
                        </a:lnSpc>
                        <a:spcBef>
                          <a:spcPts val="190"/>
                        </a:spcBef>
                        <a:tabLst>
                          <a:tab pos="802640" algn="l"/>
                        </a:tabLst>
                      </a:pP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9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4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09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3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97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7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29459" y="6421156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5">
                <a:solidFill>
                  <a:srgbClr val="313131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2866" y="4264607"/>
            <a:ext cx="5438140" cy="327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28900">
              <a:lnSpc>
                <a:spcPct val="100000"/>
              </a:lnSpc>
              <a:spcBef>
                <a:spcPts val="100"/>
              </a:spcBef>
              <a:tabLst>
                <a:tab pos="4862195" algn="l"/>
              </a:tabLst>
            </a:pP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R$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2.470.000,00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C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ÂO</a:t>
            </a:r>
            <a:r>
              <a:rPr dirty="0" baseline="3703" sz="1125" spc="-52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333333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ACÂ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52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424242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37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17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10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703" sz="1125" spc="5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4F4F4F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82">
                <a:solidFill>
                  <a:srgbClr val="282828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703" sz="1125" spc="-82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3B3B3B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33333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703" sz="1125" spc="52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383838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703" sz="1125" spc="262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703" sz="1125" spc="209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75">
                <a:solidFill>
                  <a:srgbClr val="363636"/>
                </a:solidFill>
                <a:latin typeface="Lucida Sans Unicode"/>
                <a:cs typeface="Lucida Sans Unicode"/>
              </a:rPr>
              <a:t>‹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3460" y="4442796"/>
            <a:ext cx="2749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02644" y="4619514"/>
          <a:ext cx="6323965" cy="764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657475"/>
                <a:gridCol w="2223770"/>
                <a:gridCol w="664210"/>
              </a:tblGrid>
              <a:tr h="146050">
                <a:tc>
                  <a:txBody>
                    <a:bodyPr/>
                    <a:lstStyle/>
                    <a:p>
                      <a:pPr algn="ctr" marR="6286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4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ctr" marL="311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2.000.000.00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  <a:tr h="160655">
                <a:tc>
                  <a:txBody>
                    <a:bodyPr/>
                    <a:lstStyle/>
                    <a:p>
                      <a:pPr algn="ctr" marR="5841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0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14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5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57480">
                <a:tc>
                  <a:txBody>
                    <a:bodyPr/>
                    <a:lstStyle/>
                    <a:p>
                      <a:pPr algn="ctr" marR="628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00" spc="10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00" spc="1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13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00" spc="1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00" spc="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0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00" spc="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2.000.000,00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58750">
                <a:tc>
                  <a:txBody>
                    <a:bodyPr/>
                    <a:lstStyle/>
                    <a:p>
                      <a:pPr algn="ctr" marR="628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14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8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89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9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ts val="89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8.000.000,00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23460" y="5377149"/>
            <a:ext cx="589280" cy="50800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2.837</a:t>
            </a:r>
            <a:endParaRPr sz="7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55"/>
              </a:spcBef>
            </a:pP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4.4.9.0.52.00</a:t>
            </a:r>
            <a:endParaRPr sz="7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4.4.9.0.52.00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67466" y="5429691"/>
            <a:ext cx="52603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3703" sz="1125" spc="15">
                <a:solidFill>
                  <a:srgbClr val="2A2A2A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 spc="10">
                <a:solidFill>
                  <a:srgbClr val="2A2A2A"/>
                </a:solidFill>
                <a:latin typeface="Lucida Sans Unicode"/>
                <a:cs typeface="Lucida Sans Unicode"/>
              </a:rPr>
              <a:t>C</a:t>
            </a:r>
            <a:r>
              <a:rPr dirty="0" baseline="3703" sz="1125" spc="15">
                <a:solidFill>
                  <a:srgbClr val="2A2A2A"/>
                </a:solidFill>
                <a:latin typeface="Lucida Sans Unicode"/>
                <a:cs typeface="Lucida Sans Unicode"/>
              </a:rPr>
              <a:t>ÃO.</a:t>
            </a:r>
            <a:r>
              <a:rPr dirty="0" baseline="3703" sz="1125" spc="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7407" sz="1125" spc="15">
                <a:solidFill>
                  <a:srgbClr val="313131"/>
                </a:solidFill>
                <a:latin typeface="Lucida Sans Unicode"/>
                <a:cs typeface="Lucida Sans Unicode"/>
              </a:rPr>
              <a:t>ADMINISTR</a:t>
            </a:r>
            <a:r>
              <a:rPr dirty="0" sz="750" spc="10">
                <a:solidFill>
                  <a:srgbClr val="313131"/>
                </a:solidFill>
                <a:latin typeface="Lucida Sans Unicode"/>
                <a:cs typeface="Lucida Sans Unicode"/>
              </a:rPr>
              <a:t>AC</a:t>
            </a:r>
            <a:r>
              <a:rPr dirty="0" baseline="7407" sz="1125" spc="15">
                <a:solidFill>
                  <a:srgbClr val="313131"/>
                </a:solidFill>
                <a:latin typeface="Lucida Sans Unicode"/>
                <a:cs typeface="Lucida Sans Unicode"/>
              </a:rPr>
              <a:t>ÃO</a:t>
            </a:r>
            <a:r>
              <a:rPr dirty="0" baseline="7407" sz="1125" spc="37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3A3A3A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17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B2B2B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 spc="10">
                <a:solidFill>
                  <a:srgbClr val="2B2B2B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 spc="15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6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A2A2A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-44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A2A2A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9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1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242424"/>
                </a:solidFill>
                <a:latin typeface="Lucida Sans Unicode"/>
                <a:cs typeface="Lucida Sans Unicode"/>
              </a:rPr>
              <a:t>SAÜDE/CONST/REFORMA/AMPL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2866" y="5532493"/>
            <a:ext cx="2110105" cy="349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1900"/>
              </a:lnSpc>
              <a:spcBef>
                <a:spcPts val="100"/>
              </a:spcBef>
            </a:pPr>
            <a:r>
              <a:rPr dirty="0" sz="750" spc="10">
                <a:solidFill>
                  <a:srgbClr val="343434"/>
                </a:solidFill>
                <a:latin typeface="Lucida Sans Unicode"/>
                <a:cs typeface="Lucida Sans Unicode"/>
              </a:rPr>
              <a:t>EQUIPAMENTOS</a:t>
            </a:r>
            <a:r>
              <a:rPr dirty="0" sz="750" spc="10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1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10">
                <a:solidFill>
                  <a:srgbClr val="282828"/>
                </a:solidFill>
                <a:latin typeface="Lucida Sans Unicode"/>
                <a:cs typeface="Lucida Sans Unicode"/>
              </a:rPr>
              <a:t>MATERIAL</a:t>
            </a:r>
            <a:r>
              <a:rPr dirty="0" sz="750" spc="10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PERMANENTE </a:t>
            </a:r>
            <a:r>
              <a:rPr dirty="0" sz="750" spc="10">
                <a:solidFill>
                  <a:srgbClr val="2F2F2F"/>
                </a:solidFill>
                <a:latin typeface="Lucida Sans Unicode"/>
                <a:cs typeface="Lucida Sans Unicode"/>
              </a:rPr>
              <a:t>EQUIPAMENTOS</a:t>
            </a:r>
            <a:r>
              <a:rPr dirty="0" sz="750" spc="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1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0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10">
                <a:solidFill>
                  <a:srgbClr val="2F2F2F"/>
                </a:solidFill>
                <a:latin typeface="Lucida Sans Unicode"/>
                <a:cs typeface="Lucida Sans Unicode"/>
              </a:rPr>
              <a:t>MATERIAL</a:t>
            </a:r>
            <a:r>
              <a:rPr dirty="0" sz="750" spc="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PERMANENTE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07890" y="5525639"/>
            <a:ext cx="2097405" cy="843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7680" marR="5080" indent="-4445">
              <a:lnSpc>
                <a:spcPct val="147900"/>
              </a:lnSpc>
              <a:spcBef>
                <a:spcPts val="100"/>
              </a:spcBef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8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Sa </a:t>
            </a:r>
            <a:r>
              <a:rPr dirty="0" baseline="3703" sz="1125">
                <a:solidFill>
                  <a:srgbClr val="363636"/>
                </a:solidFill>
                <a:latin typeface="Lucida Sans Unicode"/>
                <a:cs typeface="Lucida Sans Unicode"/>
              </a:rPr>
              <a:t>SUS</a:t>
            </a:r>
            <a:r>
              <a:rPr dirty="0" baseline="3703" sz="1125" spc="232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209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baseline="3703" sz="1125" spc="-22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44">
                <a:solidFill>
                  <a:srgbClr val="1F1F1F"/>
                </a:solidFill>
                <a:latin typeface="Lucida Sans Unicode"/>
                <a:cs typeface="Lucida Sans Unicode"/>
              </a:rPr>
              <a:t>Estrutura</a:t>
            </a:r>
            <a:r>
              <a:rPr dirty="0" sz="750" spc="-30">
                <a:solidFill>
                  <a:srgbClr val="1F1F1F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 spc="-44">
                <a:solidFill>
                  <a:srgbClr val="1F1F1F"/>
                </a:solidFill>
                <a:latin typeface="Lucida Sans Unicode"/>
                <a:cs typeface="Lucida Sans Unicode"/>
              </a:rPr>
              <a:t>o </a:t>
            </a:r>
            <a:r>
              <a:rPr dirty="0" baseline="3703" sz="1125" spc="104">
                <a:solidFill>
                  <a:srgbClr val="3A3A3A"/>
                </a:solidFill>
                <a:latin typeface="Lucida Sans Unicode"/>
                <a:cs typeface="Lucida Sans Unicode"/>
              </a:rPr>
              <a:t>ASPS</a:t>
            </a:r>
            <a:r>
              <a:rPr dirty="0" baseline="3703" sz="1125" spc="-22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217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baseline="3703" sz="1125" spc="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313131"/>
                </a:solidFill>
                <a:latin typeface="Lucida Sans Unicode"/>
                <a:cs typeface="Lucida Sans Unicode"/>
              </a:rPr>
              <a:t>Governo</a:t>
            </a:r>
            <a:endParaRPr baseline="3703" sz="1125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40"/>
              </a:spcBef>
            </a:pP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1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70">
                <a:solidFill>
                  <a:srgbClr val="232323"/>
                </a:solidFill>
                <a:latin typeface="Arial Black"/>
                <a:cs typeface="Arial Black"/>
              </a:rPr>
              <a:t>Total</a:t>
            </a:r>
            <a:r>
              <a:rPr dirty="0" sz="750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750" spc="-85">
                <a:solidFill>
                  <a:srgbClr val="2D2D2D"/>
                </a:solidFill>
                <a:latin typeface="Arial Black"/>
                <a:cs typeface="Arial Black"/>
              </a:rPr>
              <a:t>da</a:t>
            </a:r>
            <a:r>
              <a:rPr dirty="0" sz="750" spc="-15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750" spc="-45">
                <a:solidFill>
                  <a:srgbClr val="282828"/>
                </a:solidFill>
                <a:latin typeface="Arial Black"/>
                <a:cs typeface="Arial Black"/>
              </a:rPr>
              <a:t>Unidade</a:t>
            </a:r>
            <a:r>
              <a:rPr dirty="0" sz="750" spc="16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Arial Black"/>
                <a:cs typeface="Arial Black"/>
              </a:rPr>
              <a:t>RS</a:t>
            </a:r>
            <a:endParaRPr sz="750">
              <a:latin typeface="Arial Black"/>
              <a:cs typeface="Arial Black"/>
            </a:endParaRPr>
          </a:p>
          <a:p>
            <a:pPr marL="675640">
              <a:lnSpc>
                <a:spcPct val="100000"/>
              </a:lnSpc>
              <a:spcBef>
                <a:spcPts val="285"/>
              </a:spcBef>
            </a:pP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Anulado</a:t>
            </a:r>
            <a:r>
              <a:rPr dirty="0" sz="75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87585" y="5532493"/>
            <a:ext cx="645795" cy="83693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212121"/>
                </a:solidFill>
                <a:latin typeface="Lucida Sans Unicode"/>
                <a:cs typeface="Lucida Sans Unicode"/>
              </a:rPr>
              <a:t>100.000,00</a:t>
            </a:r>
            <a:endParaRPr sz="7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80"/>
              </a:spcBef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900.000,00</a:t>
            </a:r>
            <a:endParaRPr sz="750">
              <a:latin typeface="Lucida Sans Unicode"/>
              <a:cs typeface="Lucida Sans Unicode"/>
            </a:endParaRPr>
          </a:p>
          <a:p>
            <a:pPr algn="r" marR="1143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1.000.000,00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750" spc="-70">
                <a:solidFill>
                  <a:srgbClr val="2A2A2A"/>
                </a:solidFill>
                <a:latin typeface="Arial Black"/>
                <a:cs typeface="Arial Black"/>
              </a:rPr>
              <a:t>27.570.000,00</a:t>
            </a:r>
            <a:endParaRPr sz="750">
              <a:latin typeface="Arial Black"/>
              <a:cs typeface="Arial Black"/>
            </a:endParaRPr>
          </a:p>
          <a:p>
            <a:pPr algn="r" marR="8890">
              <a:lnSpc>
                <a:spcPct val="100000"/>
              </a:lnSpc>
              <a:spcBef>
                <a:spcPts val="290"/>
              </a:spcBef>
            </a:pP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27.570.000,00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1154" y="6418871"/>
            <a:ext cx="33064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44444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 spc="-10">
                <a:solidFill>
                  <a:srgbClr val="444444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6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A2A2A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2025-09-09T16:57:08Z</dcterms:created>
  <dcterms:modified xsi:type="dcterms:W3CDTF">2025-09-09T16:57:08Z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