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03153" y="9556727"/>
            <a:ext cx="283210" cy="101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F3F3F"/>
                </a:solidFill>
                <a:latin typeface="Consolas"/>
                <a:cs typeface="Consolas"/>
              </a:defRPr>
            </a:lvl1pPr>
          </a:lstStyle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15655" y="9525720"/>
            <a:ext cx="475615" cy="128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B3B3B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#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3776" y="389912"/>
            <a:ext cx="710184" cy="700625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9768" y="8446572"/>
          <a:ext cx="6477000" cy="1056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675"/>
                <a:gridCol w="3028950"/>
                <a:gridCol w="1714500"/>
                <a:gridCol w="828039"/>
              </a:tblGrid>
              <a:tr h="141605">
                <a:tc>
                  <a:txBody>
                    <a:bodyPr/>
                    <a:lstStyle/>
                    <a:p>
                      <a:pPr marL="16319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16319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60020">
                        <a:lnSpc>
                          <a:spcPts val="844"/>
                        </a:lnSpc>
                        <a:spcBef>
                          <a:spcPts val="145"/>
                        </a:spcBef>
                        <a:tabLst>
                          <a:tab pos="2006600" algn="l"/>
                        </a:tabLst>
                      </a:pP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7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230.000,00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230">
                <a:tc gridSpan="3">
                  <a:txBody>
                    <a:bodyPr/>
                    <a:lstStyle/>
                    <a:p>
                      <a:pPr marL="354520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25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230.000,00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41275"/>
                </a:tc>
              </a:tr>
              <a:tr h="164465">
                <a:tc gridSpan="3">
                  <a:txBody>
                    <a:bodyPr/>
                    <a:lstStyle/>
                    <a:p>
                      <a:pPr marL="354520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9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230.000,00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255904">
                <a:tc gridSpan="3">
                  <a:txBody>
                    <a:bodyPr/>
                    <a:lstStyle/>
                    <a:p>
                      <a:pPr algn="r" marR="284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4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B w="9525">
                      <a:solidFill>
                        <a:srgbClr val="4F4F5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547.000,00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>
                    <a:lnB w="9525">
                      <a:solidFill>
                        <a:srgbClr val="4F4F5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2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356662" y="289128"/>
            <a:ext cx="304736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150" spc="6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150" spc="7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4685">
              <a:lnSpc>
                <a:spcPct val="119900"/>
              </a:lnSpc>
              <a:spcBef>
                <a:spcPts val="455"/>
              </a:spcBef>
            </a:pP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Rua</a:t>
            </a:r>
            <a:r>
              <a:rPr dirty="0" sz="80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Maria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Lourenço,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Fazenda</a:t>
            </a:r>
            <a:r>
              <a:rPr dirty="0" sz="800" spc="-4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0811" y="1135716"/>
            <a:ext cx="648017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070860" algn="l"/>
              </a:tabLst>
            </a:pPr>
            <a:r>
              <a:rPr dirty="0" u="sng" baseline="9259" sz="90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	Republicado</a:t>
            </a:r>
            <a:r>
              <a:rPr dirty="0" u="sng" baseline="9259" sz="900" spc="44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por</a:t>
            </a:r>
            <a:r>
              <a:rPr dirty="0" u="sng" baseline="9259" sz="900" spc="-3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haver</a:t>
            </a:r>
            <a:r>
              <a:rPr dirty="0" u="sng" baseline="9259" sz="900" spc="15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incorreção</a:t>
            </a:r>
            <a:r>
              <a:rPr dirty="0" u="sng" baseline="9259" sz="900" spc="82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-</a:t>
            </a:r>
            <a:r>
              <a:rPr dirty="0" u="sng" baseline="9259" sz="900" spc="-60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232323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Ediçao</a:t>
            </a:r>
            <a:r>
              <a:rPr dirty="0" u="sng" baseline="9259" sz="900" spc="-44">
                <a:solidFill>
                  <a:srgbClr val="232323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Extra</a:t>
            </a:r>
            <a:r>
              <a:rPr dirty="0" u="sng" baseline="9259" sz="900" spc="7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8383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ll</a:t>
            </a:r>
            <a:r>
              <a:rPr dirty="0" u="sng" baseline="9259" sz="900" spc="82">
                <a:solidFill>
                  <a:srgbClr val="38383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n°</a:t>
            </a:r>
            <a:r>
              <a:rPr dirty="0" u="sng" baseline="9259" sz="900" spc="-112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 spc="-15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1.600</a:t>
            </a:r>
            <a:r>
              <a:rPr dirty="0" u="sng" baseline="9259" sz="900" spc="-7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4B4B4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-</a:t>
            </a:r>
            <a:r>
              <a:rPr dirty="0" u="sng" baseline="9259" sz="900" spc="-37">
                <a:solidFill>
                  <a:srgbClr val="4B4B4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 spc="-30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30</a:t>
            </a:r>
            <a:r>
              <a:rPr dirty="0" u="sng" baseline="9259" sz="900" spc="7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baseline="9259" sz="900" spc="-30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2B2B2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janeiro</a:t>
            </a:r>
            <a:r>
              <a:rPr dirty="0" u="sng" baseline="9259" sz="900" spc="15">
                <a:solidFill>
                  <a:srgbClr val="2B2B2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de</a:t>
            </a:r>
            <a:r>
              <a:rPr dirty="0" u="sng" baseline="9259" sz="900" spc="15">
                <a:solidFill>
                  <a:srgbClr val="3B3B3B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 spc="-44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2024</a:t>
            </a:r>
            <a:r>
              <a:rPr dirty="0" u="sng" baseline="9259" sz="900" spc="-22">
                <a:solidFill>
                  <a:srgbClr val="2F2F2F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baseline="9259" sz="900">
                <a:solidFill>
                  <a:srgbClr val="28282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(Te</a:t>
            </a:r>
            <a:r>
              <a:rPr dirty="0" u="sng" baseline="9259" sz="900" spc="97">
                <a:solidFill>
                  <a:srgbClr val="28282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00" spc="-10">
                <a:solidFill>
                  <a:srgbClr val="28282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s</a:t>
            </a:r>
            <a:r>
              <a:rPr dirty="0" u="sng" baseline="9259" sz="900" spc="-15">
                <a:solidFill>
                  <a:srgbClr val="28282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a•Feira)</a:t>
            </a:r>
            <a:r>
              <a:rPr dirty="0" u="sng" baseline="9259" sz="900" spc="750">
                <a:solidFill>
                  <a:srgbClr val="282828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endParaRPr baseline="9259"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70092" y="1466737"/>
            <a:ext cx="283654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933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Decreto </a:t>
            </a:r>
            <a:r>
              <a:rPr dirty="0" sz="800" spc="-25">
                <a:solidFill>
                  <a:srgbClr val="575757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2544</a:t>
            </a:r>
            <a:r>
              <a:rPr dirty="0" sz="8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30</a:t>
            </a:r>
            <a:r>
              <a:rPr dirty="0" sz="800" spc="3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16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janeiro,</a:t>
            </a:r>
            <a:r>
              <a:rPr dirty="0" sz="80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800">
              <a:latin typeface="Arial MT"/>
              <a:cs typeface="Arial MT"/>
            </a:endParaRPr>
          </a:p>
          <a:p>
            <a:pPr marL="12700" marR="121285" indent="635">
              <a:lnSpc>
                <a:spcPts val="910"/>
              </a:lnSpc>
            </a:pP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8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R$547.000,00,</a:t>
            </a:r>
            <a:r>
              <a:rPr dirty="0" sz="800" spc="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fins</a:t>
            </a:r>
            <a:r>
              <a:rPr dirty="0" sz="800" spc="-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especifica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outras</a:t>
            </a:r>
            <a:r>
              <a:rPr dirty="0" sz="80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350" y="2612108"/>
            <a:ext cx="6222365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670">
              <a:lnSpc>
                <a:spcPct val="142400"/>
              </a:lnSpc>
              <a:spcBef>
                <a:spcPts val="100"/>
              </a:spcBef>
            </a:pPr>
            <a:r>
              <a:rPr dirty="0" sz="800" spc="-7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PREFEITO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MUNICIPAL,</a:t>
            </a:r>
            <a:r>
              <a:rPr dirty="0" sz="80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uso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suas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atribuições</a:t>
            </a:r>
            <a:r>
              <a:rPr dirty="0" sz="80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legais,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constitucionais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0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com</a:t>
            </a:r>
            <a:r>
              <a:rPr dirty="0" sz="80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Ihe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art.</a:t>
            </a:r>
            <a:r>
              <a:rPr dirty="0" sz="80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8º</a:t>
            </a:r>
            <a:r>
              <a:rPr dirty="0" sz="800" spc="19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823/2023</a:t>
            </a:r>
            <a:r>
              <a:rPr dirty="0" sz="80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datada</a:t>
            </a:r>
            <a:r>
              <a:rPr dirty="0" sz="80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21/12/2023,</a:t>
            </a:r>
            <a:r>
              <a:rPr dirty="0" sz="800" spc="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publicada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800" spc="1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1313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5">
                <a:solidFill>
                  <a:srgbClr val="31313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A2A2A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0">
                <a:solidFill>
                  <a:srgbClr val="2A2A2A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44444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444444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33333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0">
                <a:solidFill>
                  <a:srgbClr val="333333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38383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B4B4B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5">
                <a:solidFill>
                  <a:srgbClr val="4B4B4B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444444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Artigo</a:t>
            </a:r>
            <a:r>
              <a:rPr dirty="0" sz="80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Fica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aberto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80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seguintes</a:t>
            </a:r>
            <a:r>
              <a:rPr dirty="0" sz="80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61044" y="4236531"/>
            <a:ext cx="259270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46464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solidFill>
                  <a:srgbClr val="46464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950" spc="9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61390" y="4614454"/>
          <a:ext cx="6325235" cy="1901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4928235"/>
                <a:gridCol w="624204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3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193415" algn="l"/>
                        </a:tabLst>
                      </a:pP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9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19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27209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80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4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3415" algn="l"/>
                        </a:tabLst>
                      </a:pPr>
                      <a:r>
                        <a:rPr dirty="0" sz="80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3415" algn="l"/>
                        </a:tabLst>
                      </a:pP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EducaCão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9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230.000,00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09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7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RG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230.000,00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32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388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547.000,00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01849" y="6575210"/>
            <a:ext cx="574611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2280" marR="5080" indent="-450215">
              <a:lnSpc>
                <a:spcPct val="102400"/>
              </a:lnSpc>
              <a:spcBef>
                <a:spcPts val="75"/>
              </a:spcBef>
            </a:pP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2º</a:t>
            </a: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despesas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decorrentes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abertura</a:t>
            </a:r>
            <a:r>
              <a:rPr dirty="0" sz="80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presente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suplementar,</a:t>
            </a:r>
            <a:r>
              <a:rPr dirty="0" sz="80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serão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cobertas</a:t>
            </a:r>
            <a:r>
              <a:rPr dirty="0" sz="8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recursos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trata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parágrafo</a:t>
            </a:r>
            <a:r>
              <a:rPr dirty="0" sz="80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Federal</a:t>
            </a:r>
            <a:r>
              <a:rPr dirty="0" sz="8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4.320/64,</a:t>
            </a:r>
            <a:r>
              <a:rPr dirty="0" sz="80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Inciso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39568" y="6910291"/>
            <a:ext cx="159004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040">
              <a:lnSpc>
                <a:spcPct val="139900"/>
              </a:lnSpc>
              <a:spcBef>
                <a:spcPts val="100"/>
              </a:spcBef>
            </a:pP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Inciso: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II</a:t>
            </a:r>
            <a:r>
              <a:rPr dirty="0" sz="800" spc="-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Excesso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III</a:t>
            </a:r>
            <a:r>
              <a:rPr dirty="0" sz="800" spc="-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Anulação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Dotação</a:t>
            </a:r>
            <a:r>
              <a:rPr dirty="0" sz="80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B5B5B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7996" y="7252269"/>
            <a:ext cx="259270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5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950" spc="9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950" spc="-2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22841" y="6910291"/>
            <a:ext cx="63182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R$547.000,00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$547.000,00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80440" y="7559132"/>
            <a:ext cx="58928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01.03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2.795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44964" y="7559132"/>
            <a:ext cx="264668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Procuradoria</a:t>
            </a:r>
            <a:r>
              <a:rPr dirty="0" sz="80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Geral</a:t>
            </a:r>
            <a:r>
              <a:rPr dirty="0" sz="80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Municipio</a:t>
            </a:r>
            <a:endParaRPr sz="8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Manutenção</a:t>
            </a:r>
            <a:r>
              <a:rPr dirty="0" sz="800" spc="9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Operacionalização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das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DEMAIS</a:t>
            </a:r>
            <a:r>
              <a:rPr dirty="0" sz="80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SERVIÇOS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A2A2A"/>
                </a:solidFill>
                <a:latin typeface="Arial MT"/>
                <a:cs typeface="Arial MT"/>
              </a:rPr>
              <a:t>TERCEIROS</a:t>
            </a:r>
            <a:r>
              <a:rPr dirty="0" sz="80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PESSOA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35488" y="7939908"/>
            <a:ext cx="1635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não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Vinculados</a:t>
            </a:r>
            <a:r>
              <a:rPr dirty="0" sz="8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83248" y="7897262"/>
            <a:ext cx="504190" cy="5251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317.000,00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317.000,00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30" b="1">
                <a:solidFill>
                  <a:srgbClr val="313131"/>
                </a:solidFill>
                <a:latin typeface="Arial"/>
                <a:cs typeface="Arial"/>
              </a:rPr>
              <a:t>317.000,00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62558" y="8055664"/>
            <a:ext cx="14376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Projeto</a:t>
            </a:r>
            <a:r>
              <a:rPr dirty="0" sz="80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/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Atividade</a:t>
            </a:r>
            <a:r>
              <a:rPr dirty="0" sz="800" spc="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20" b="1">
                <a:solidFill>
                  <a:srgbClr val="363636"/>
                </a:solidFill>
                <a:latin typeface="Arial"/>
                <a:cs typeface="Arial"/>
              </a:rPr>
              <a:t>Total</a:t>
            </a:r>
            <a:r>
              <a:rPr dirty="0" sz="800" spc="-4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3B3B3B"/>
                </a:solidFill>
                <a:latin typeface="Arial"/>
                <a:cs typeface="Arial"/>
              </a:rPr>
              <a:t>da</a:t>
            </a:r>
            <a:r>
              <a:rPr dirty="0" sz="800" spc="-3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313131"/>
                </a:solidFill>
                <a:latin typeface="Arial"/>
                <a:cs typeface="Arial"/>
              </a:rPr>
              <a:t>Unidade</a:t>
            </a:r>
            <a:r>
              <a:rPr dirty="0" sz="800" spc="17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343434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5288" y="1858181"/>
            <a:ext cx="2502408" cy="161753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1583" y="426467"/>
            <a:ext cx="710184" cy="69453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0623" y="9530030"/>
            <a:ext cx="6398260" cy="0"/>
          </a:xfrm>
          <a:custGeom>
            <a:avLst/>
            <a:gdLst/>
            <a:ahLst/>
            <a:cxnLst/>
            <a:rect l="l" t="t" r="r" b="b"/>
            <a:pathLst>
              <a:path w="6398259" h="0">
                <a:moveTo>
                  <a:pt x="0" y="0"/>
                </a:moveTo>
                <a:lnTo>
                  <a:pt x="6397752" y="0"/>
                </a:lnTo>
              </a:path>
            </a:pathLst>
          </a:custGeom>
          <a:ln w="9138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17576" y="1285494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8277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8860" y="260277"/>
            <a:ext cx="3046730" cy="651510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875"/>
              </a:spcBef>
            </a:pPr>
            <a:r>
              <a:rPr dirty="0" sz="1150">
                <a:solidFill>
                  <a:srgbClr val="3F3F3F"/>
                </a:solidFill>
                <a:latin typeface="Arial MT"/>
                <a:cs typeface="Arial MT"/>
              </a:rPr>
              <a:t>PREFEITURA</a:t>
            </a:r>
            <a:r>
              <a:rPr dirty="0" sz="1150" spc="9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A2A2A"/>
                </a:solidFill>
                <a:latin typeface="Arial MT"/>
                <a:cs typeface="Arial MT"/>
              </a:rPr>
              <a:t>MUNICIPAL</a:t>
            </a:r>
            <a:r>
              <a:rPr dirty="0" sz="115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115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62626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2305" indent="-635">
              <a:lnSpc>
                <a:spcPct val="115199"/>
              </a:lnSpc>
              <a:spcBef>
                <a:spcPts val="420"/>
              </a:spcBef>
            </a:pPr>
            <a:r>
              <a:rPr dirty="0" sz="850" spc="-140">
                <a:solidFill>
                  <a:srgbClr val="3F3F3F"/>
                </a:solidFill>
                <a:latin typeface="Arial Black"/>
                <a:cs typeface="Arial Black"/>
              </a:rPr>
              <a:t>Rua</a:t>
            </a:r>
            <a:r>
              <a:rPr dirty="0" sz="850" spc="35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850" spc="-145">
                <a:solidFill>
                  <a:srgbClr val="363636"/>
                </a:solidFill>
                <a:latin typeface="Arial Black"/>
                <a:cs typeface="Arial Black"/>
              </a:rPr>
              <a:t>Maria</a:t>
            </a:r>
            <a:r>
              <a:rPr dirty="0" sz="850" spc="40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850" spc="-120">
                <a:solidFill>
                  <a:srgbClr val="343434"/>
                </a:solidFill>
                <a:latin typeface="Arial Black"/>
                <a:cs typeface="Arial Black"/>
              </a:rPr>
              <a:t>Lourenço,</a:t>
            </a:r>
            <a:r>
              <a:rPr dirty="0" sz="850" spc="75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50" spc="-160">
                <a:solidFill>
                  <a:srgbClr val="424242"/>
                </a:solidFill>
                <a:latin typeface="Arial Black"/>
                <a:cs typeface="Arial Black"/>
              </a:rPr>
              <a:t>18</a:t>
            </a:r>
            <a:r>
              <a:rPr dirty="0" sz="850" spc="500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850" spc="-140">
                <a:solidFill>
                  <a:srgbClr val="3B3B3B"/>
                </a:solidFill>
                <a:latin typeface="Arial Black"/>
                <a:cs typeface="Arial Black"/>
              </a:rPr>
              <a:t>Fazenda</a:t>
            </a:r>
            <a:r>
              <a:rPr dirty="0" sz="850" spc="80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Arial Black"/>
                <a:cs typeface="Arial Black"/>
              </a:rPr>
              <a:t>Caxias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pc="-35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/>
              <a:t>Página</a:t>
            </a:r>
            <a:r>
              <a:rPr dirty="0" spc="65"/>
              <a:t> </a:t>
            </a:r>
            <a:fld id="{81D60167-4931-47E6-BA6A-407CBD079E47}" type="slidenum">
              <a:rPr dirty="0">
                <a:solidFill>
                  <a:srgbClr val="545454"/>
                </a:solidFill>
              </a:rPr>
              <a:t>2</a:t>
            </a:fld>
            <a:r>
              <a:rPr dirty="0" spc="30">
                <a:solidFill>
                  <a:srgbClr val="545454"/>
                </a:solidFill>
              </a:rPr>
              <a:t> </a:t>
            </a:r>
            <a:r>
              <a:rPr dirty="0">
                <a:solidFill>
                  <a:srgbClr val="4B4B4B"/>
                </a:solidFill>
              </a:rPr>
              <a:t>de</a:t>
            </a:r>
            <a:r>
              <a:rPr dirty="0" spc="80">
                <a:solidFill>
                  <a:srgbClr val="4B4B4B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782967" y="1354281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3º</a:t>
            </a:r>
            <a:r>
              <a:rPr dirty="0" sz="75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66652" y="1354281"/>
            <a:ext cx="33032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Revogadas</a:t>
            </a:r>
            <a:r>
              <a:rPr dirty="0" sz="750" spc="9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as</a:t>
            </a:r>
            <a:r>
              <a:rPr dirty="0" sz="750" spc="4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disposições</a:t>
            </a:r>
            <a:r>
              <a:rPr dirty="0" sz="750" spc="10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em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contrário.</a:t>
            </a:r>
            <a:r>
              <a:rPr dirty="0" sz="750" spc="7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Publ:ntte-.e.</a:t>
            </a:r>
            <a:r>
              <a:rPr dirty="0" sz="750" spc="2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*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ixe-se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7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617733" y="2057192"/>
            <a:ext cx="13271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90">
                <a:solidFill>
                  <a:srgbClr val="545454"/>
                </a:solidFill>
                <a:latin typeface="Courier New"/>
                <a:cs typeface="Courier New"/>
              </a:rPr>
              <a:t>›0</a:t>
            </a:r>
            <a:endParaRPr sz="9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2025-09-04T18:58:00Z</dcterms:created>
  <dcterms:modified xsi:type="dcterms:W3CDTF">2025-09-04T18:58:00Z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