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13131"/>
                </a:solidFill>
              </a:rPr>
              <a:t>Pźgina</a:t>
            </a:r>
            <a:r>
              <a:rPr dirty="0" spc="-30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5">
                <a:solidFill>
                  <a:srgbClr val="565656"/>
                </a:solidFill>
              </a:rPr>
              <a:t> </a:t>
            </a:r>
            <a:r>
              <a:rPr dirty="0" spc="-10">
                <a:solidFill>
                  <a:srgbClr val="242424"/>
                </a:solidFill>
              </a:rPr>
              <a:t>de</a:t>
            </a:r>
            <a:r>
              <a:rPr dirty="0" spc="-35">
                <a:solidFill>
                  <a:srgbClr val="242424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13131"/>
                </a:solidFill>
              </a:rPr>
              <a:t>Pźgina</a:t>
            </a:r>
            <a:r>
              <a:rPr dirty="0" spc="-30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5">
                <a:solidFill>
                  <a:srgbClr val="565656"/>
                </a:solidFill>
              </a:rPr>
              <a:t> </a:t>
            </a:r>
            <a:r>
              <a:rPr dirty="0" spc="-10">
                <a:solidFill>
                  <a:srgbClr val="242424"/>
                </a:solidFill>
              </a:rPr>
              <a:t>de</a:t>
            </a:r>
            <a:r>
              <a:rPr dirty="0" spc="-35">
                <a:solidFill>
                  <a:srgbClr val="242424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13131"/>
                </a:solidFill>
              </a:rPr>
              <a:t>Pźgina</a:t>
            </a:r>
            <a:r>
              <a:rPr dirty="0" spc="-30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5">
                <a:solidFill>
                  <a:srgbClr val="565656"/>
                </a:solidFill>
              </a:rPr>
              <a:t> </a:t>
            </a:r>
            <a:r>
              <a:rPr dirty="0" spc="-10">
                <a:solidFill>
                  <a:srgbClr val="242424"/>
                </a:solidFill>
              </a:rPr>
              <a:t>de</a:t>
            </a:r>
            <a:r>
              <a:rPr dirty="0" spc="-35">
                <a:solidFill>
                  <a:srgbClr val="242424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13131"/>
                </a:solidFill>
              </a:rPr>
              <a:t>Pźgina</a:t>
            </a:r>
            <a:r>
              <a:rPr dirty="0" spc="-30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5">
                <a:solidFill>
                  <a:srgbClr val="565656"/>
                </a:solidFill>
              </a:rPr>
              <a:t> </a:t>
            </a:r>
            <a:r>
              <a:rPr dirty="0" spc="-10">
                <a:solidFill>
                  <a:srgbClr val="242424"/>
                </a:solidFill>
              </a:rPr>
              <a:t>de</a:t>
            </a:r>
            <a:r>
              <a:rPr dirty="0" spc="-35">
                <a:solidFill>
                  <a:srgbClr val="242424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13131"/>
                </a:solidFill>
              </a:rPr>
              <a:t>Pźgina</a:t>
            </a:r>
            <a:r>
              <a:rPr dirty="0" spc="-30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5">
                <a:solidFill>
                  <a:srgbClr val="565656"/>
                </a:solidFill>
              </a:rPr>
              <a:t> </a:t>
            </a:r>
            <a:r>
              <a:rPr dirty="0" spc="-10">
                <a:solidFill>
                  <a:srgbClr val="242424"/>
                </a:solidFill>
              </a:rPr>
              <a:t>de</a:t>
            </a:r>
            <a:r>
              <a:rPr dirty="0" spc="-35">
                <a:solidFill>
                  <a:srgbClr val="242424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92431" y="9550439"/>
            <a:ext cx="486282" cy="121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13131"/>
                </a:solidFill>
              </a:rPr>
              <a:t>Pźgina</a:t>
            </a:r>
            <a:r>
              <a:rPr dirty="0" spc="-30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5">
                <a:solidFill>
                  <a:srgbClr val="565656"/>
                </a:solidFill>
              </a:rPr>
              <a:t> </a:t>
            </a:r>
            <a:r>
              <a:rPr dirty="0" spc="-10">
                <a:solidFill>
                  <a:srgbClr val="242424"/>
                </a:solidFill>
              </a:rPr>
              <a:t>de</a:t>
            </a:r>
            <a:r>
              <a:rPr dirty="0" spc="-35">
                <a:solidFill>
                  <a:srgbClr val="242424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8630" y="425196"/>
            <a:ext cx="710946" cy="69494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02336" y="7360544"/>
          <a:ext cx="6471285" cy="2182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675"/>
                <a:gridCol w="3121025"/>
                <a:gridCol w="1759585"/>
                <a:gridCol w="686435"/>
              </a:tblGrid>
              <a:tr h="140335">
                <a:tc>
                  <a:txBody>
                    <a:bodyPr/>
                    <a:lstStyle/>
                    <a:p>
                      <a:pPr marL="160655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05.22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2.017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MANUT/OPERAC.</a:t>
                      </a:r>
                      <a:r>
                        <a:rPr dirty="0" sz="750" spc="1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PROG.</a:t>
                      </a:r>
                      <a:r>
                        <a:rPr dirty="0" sz="750" spc="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AGENTES</a:t>
                      </a:r>
                      <a:r>
                        <a:rPr dirty="0" sz="750" spc="5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COMUNITÁRIOS</a:t>
                      </a:r>
                      <a:r>
                        <a:rPr dirty="0" sz="750" spc="13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4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9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7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13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4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9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</a:tr>
              <a:tr h="135890">
                <a:tc>
                  <a:txBody>
                    <a:bodyPr/>
                    <a:lstStyle/>
                    <a:p>
                      <a:pPr marL="159385">
                        <a:lnSpc>
                          <a:spcPts val="825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25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2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11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9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81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2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Manutencäo</a:t>
                      </a:r>
                      <a:r>
                        <a:rPr dirty="0" sz="750" spc="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7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7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-1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81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61925">
                <a:tc gridSpan="4">
                  <a:txBody>
                    <a:bodyPr/>
                    <a:lstStyle/>
                    <a:p>
                      <a:pPr marL="3544570">
                        <a:lnSpc>
                          <a:spcPts val="810"/>
                        </a:lnSpc>
                        <a:spcBef>
                          <a:spcPts val="370"/>
                        </a:spcBef>
                        <a:tabLst>
                          <a:tab pos="5777865" algn="l"/>
                        </a:tabLst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2.600.000,00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69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47345">
                <a:tc gridSpan="2"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pos="927735" algn="l"/>
                        </a:tabLst>
                      </a:pP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 spc="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ÃO</a:t>
                      </a:r>
                      <a:r>
                        <a:rPr dirty="0" baseline="3703" sz="1125" spc="44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187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 spc="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3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703" sz="1125" spc="-52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  <a:p>
                      <a:pPr marL="159385">
                        <a:lnSpc>
                          <a:spcPts val="810"/>
                        </a:lnSpc>
                        <a:spcBef>
                          <a:spcPts val="375"/>
                        </a:spcBef>
                        <a:tabLst>
                          <a:tab pos="930275" algn="l"/>
                        </a:tabLst>
                      </a:pP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703" sz="1125" spc="277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359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0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382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 marR="17780">
                        <a:lnSpc>
                          <a:spcPts val="860"/>
                        </a:lnSpc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48260">
                        <a:lnSpc>
                          <a:spcPts val="860"/>
                        </a:lnSpc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3.000.000,00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88595">
                <a:tc gridSpan="3">
                  <a:txBody>
                    <a:bodyPr/>
                    <a:lstStyle/>
                    <a:p>
                      <a:pPr marL="35445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5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0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00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3.000.000,00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0005"/>
                </a:tc>
              </a:tr>
              <a:tr h="177800">
                <a:tc gridSpan="3"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927735" algn="l"/>
                        </a:tabLst>
                      </a:pPr>
                      <a:r>
                        <a:rPr dirty="0" baseline="3703" sz="112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2.022</a:t>
                      </a:r>
                      <a:r>
                        <a:rPr dirty="0" baseline="3703" sz="11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baseline="3703" sz="1125" spc="1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172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OPERACIONALIZ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ACÃ</a:t>
                      </a:r>
                      <a:r>
                        <a:rPr dirty="0" baseline="3703" sz="1125" spc="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52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703" sz="1125" spc="-3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HOS</a:t>
                      </a:r>
                      <a:r>
                        <a:rPr dirty="0" baseline="7407" sz="1125" spc="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dirty="0" baseline="3703" sz="1125" spc="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ITAL</a:t>
                      </a:r>
                      <a:r>
                        <a:rPr dirty="0" baseline="3703" sz="1125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baseline="3703" sz="1125" spc="127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MATERNIDADE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7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 gridSpan="3"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927735" algn="l"/>
                          <a:tab pos="4018279" algn="l"/>
                        </a:tabLst>
                      </a:pPr>
                      <a:r>
                        <a:rPr dirty="0" baseline="3703" sz="112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r>
                        <a:rPr dirty="0" baseline="3703" sz="11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703" sz="1125" spc="23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352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09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1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42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442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baseline="3703" sz="1125" spc="2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1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baseline="3703" sz="1125" spc="-7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82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703" sz="1125" spc="-3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baseline="3703" sz="1125" spc="7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Esta‹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511.400,00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57480">
                <a:tc gridSpan="3"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930275" algn="l"/>
                          <a:tab pos="4018279" algn="l"/>
                        </a:tabLst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750" spc="204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1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Esta‹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135.342.00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68910">
                <a:tc gridSpan="3">
                  <a:txBody>
                    <a:bodyPr/>
                    <a:lstStyle/>
                    <a:p>
                      <a:pPr marL="354202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9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646.742,00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211454">
                <a:tc gridSpan="3"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923290" algn="l"/>
                        </a:tabLst>
                      </a:pPr>
                      <a:r>
                        <a:rPr dirty="0" baseline="3703" sz="1125" spc="-15" i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2.023</a:t>
                      </a:r>
                      <a:r>
                        <a:rPr dirty="0" baseline="3703" sz="1125" i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277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OPERACIONALI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ZACÃ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3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703" sz="1125" spc="142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baseline="3703" sz="1125" spc="187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89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PRONTO</a:t>
                      </a:r>
                      <a:r>
                        <a:rPr dirty="0" baseline="3703" sz="1125" spc="16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ATENDIMENTO</a:t>
                      </a:r>
                      <a:r>
                        <a:rPr dirty="0" baseline="3703" sz="1125" spc="1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6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24</a:t>
                      </a:r>
                      <a:r>
                        <a:rPr dirty="0" baseline="3703" sz="1125" spc="44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HORAS</a:t>
                      </a:r>
                      <a:r>
                        <a:rPr dirty="0" baseline="3703" sz="1125" spc="13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(UPA)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4290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05384" y="1290827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15240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31728" y="314959"/>
            <a:ext cx="3047365" cy="549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200" spc="1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1200" spc="2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200" spc="-4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5955">
              <a:lnSpc>
                <a:spcPct val="126000"/>
              </a:lnSpc>
              <a:spcBef>
                <a:spcPts val="414"/>
              </a:spcBef>
            </a:pP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F4F4F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879011" y="9535546"/>
            <a:ext cx="287020" cy="13525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750" spc="-114">
                <a:solidFill>
                  <a:srgbClr val="313131"/>
                </a:solidFill>
                <a:latin typeface="Lucida Sans Unicode"/>
                <a:cs typeface="Lucida Sans Unicode"/>
              </a:rPr>
              <a:t>Servaux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13131"/>
                </a:solidFill>
              </a:rPr>
              <a:t>Pźgina</a:t>
            </a:r>
            <a:r>
              <a:rPr dirty="0" spc="-30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1</a:t>
            </a:fld>
            <a:r>
              <a:rPr dirty="0" spc="-35">
                <a:solidFill>
                  <a:srgbClr val="565656"/>
                </a:solidFill>
              </a:rPr>
              <a:t> </a:t>
            </a:r>
            <a:r>
              <a:rPr dirty="0" spc="-10">
                <a:solidFill>
                  <a:srgbClr val="242424"/>
                </a:solidFill>
              </a:rPr>
              <a:t>de</a:t>
            </a:r>
            <a:r>
              <a:rPr dirty="0" spc="-35">
                <a:solidFill>
                  <a:srgbClr val="242424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29892" y="1508252"/>
            <a:ext cx="185038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Decreto</a:t>
            </a:r>
            <a:r>
              <a:rPr dirty="0" sz="75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8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B3B3B"/>
                </a:solidFill>
                <a:latin typeface="Lucida Sans Unicode"/>
                <a:cs typeface="Lucida Sans Unicode"/>
              </a:rPr>
              <a:t>2548</a:t>
            </a:r>
            <a:r>
              <a:rPr dirty="0" sz="750" spc="-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B5B5B"/>
                </a:solidFill>
                <a:latin typeface="Lucida Sans Unicode"/>
                <a:cs typeface="Lucida Sans Unicode"/>
              </a:rPr>
              <a:t>5</a:t>
            </a:r>
            <a:r>
              <a:rPr dirty="0" sz="750" spc="39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fevereiro,</a:t>
            </a:r>
            <a:r>
              <a:rPr dirty="0" sz="750" spc="-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A2A2A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40644" y="1928876"/>
            <a:ext cx="2799715" cy="25209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2540">
              <a:lnSpc>
                <a:spcPts val="880"/>
              </a:lnSpc>
              <a:spcBef>
                <a:spcPts val="145"/>
              </a:spcBef>
            </a:pP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Abre</a:t>
            </a:r>
            <a:r>
              <a:rPr dirty="0" sz="7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13131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4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14141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13131"/>
                </a:solidFill>
                <a:latin typeface="Lucida Sans Unicode"/>
                <a:cs typeface="Lucida Sans Unicode"/>
              </a:rPr>
              <a:t>R$8.469.372,00,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fins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B3B3B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750" spc="5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outras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0480" y="2660395"/>
            <a:ext cx="6213475" cy="915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9940">
              <a:lnSpc>
                <a:spcPct val="148000"/>
              </a:lnSpc>
              <a:spcBef>
                <a:spcPts val="100"/>
              </a:spcBef>
            </a:pPr>
            <a:r>
              <a:rPr dirty="0" sz="750">
                <a:solidFill>
                  <a:srgbClr val="4B4B4B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PREFEITO</a:t>
            </a:r>
            <a:r>
              <a:rPr dirty="0" sz="750" spc="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MUNICIPAL,</a:t>
            </a:r>
            <a:r>
              <a:rPr dirty="0" sz="750" spc="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43434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33333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suas</a:t>
            </a:r>
            <a:r>
              <a:rPr dirty="0" sz="750" spc="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A3A3A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750" spc="3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D3D3D"/>
                </a:solidFill>
                <a:latin typeface="Lucida Sans Unicode"/>
                <a:cs typeface="Lucida Sans Unicode"/>
              </a:rPr>
              <a:t>legois,</a:t>
            </a:r>
            <a:r>
              <a:rPr dirty="0" sz="750" spc="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13131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14141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6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acordo</a:t>
            </a:r>
            <a:r>
              <a:rPr dirty="0" sz="750" spc="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13131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14141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2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444444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84848"/>
                </a:solidFill>
                <a:latin typeface="Lucida Sans Unicode"/>
                <a:cs typeface="Lucida Sans Unicode"/>
              </a:rPr>
              <a:t>lhe</a:t>
            </a:r>
            <a:r>
              <a:rPr dirty="0" sz="750" spc="-3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43434"/>
                </a:solidFill>
                <a:latin typeface="Lucida Sans Unicode"/>
                <a:cs typeface="Lucida Sans Unicode"/>
              </a:rPr>
              <a:t>confere</a:t>
            </a:r>
            <a:r>
              <a:rPr dirty="0" sz="750" spc="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art.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204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C1C1C"/>
                </a:solidFill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8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313131"/>
                </a:solidFill>
                <a:latin typeface="Lucida Sans Unicode"/>
                <a:cs typeface="Lucida Sans Unicode"/>
              </a:rPr>
              <a:t>823/2023</a:t>
            </a:r>
            <a:r>
              <a:rPr dirty="0" sz="750" spc="-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2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313131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750" spc="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publicada</a:t>
            </a:r>
            <a:r>
              <a:rPr dirty="0" sz="75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0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21/12/2023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43434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55">
                <a:solidFill>
                  <a:srgbClr val="343434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D2D2D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85">
                <a:solidFill>
                  <a:srgbClr val="2D2D2D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5">
                <a:solidFill>
                  <a:srgbClr val="363636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424242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55">
                <a:solidFill>
                  <a:srgbClr val="424242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10">
                <a:solidFill>
                  <a:srgbClr val="3D3D3D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70">
                <a:solidFill>
                  <a:srgbClr val="3B3B3B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-10">
                <a:solidFill>
                  <a:srgbClr val="3B3B3B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3A3A3A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15595">
              <a:lnSpc>
                <a:spcPct val="100000"/>
              </a:lnSpc>
            </a:pP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Fica</a:t>
            </a:r>
            <a:r>
              <a:rPr dirty="0" sz="75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33333"/>
                </a:solidFill>
                <a:latin typeface="Lucida Sans Unicode"/>
                <a:cs typeface="Lucida Sans Unicode"/>
              </a:rPr>
              <a:t>aberto</a:t>
            </a:r>
            <a:r>
              <a:rPr dirty="0" sz="750" spc="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7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seguintes</a:t>
            </a:r>
            <a:r>
              <a:rPr dirty="0" sz="750" spc="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dotações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7902" y="4287266"/>
            <a:ext cx="1878330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242424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Dota</a:t>
            </a:r>
            <a:r>
              <a:rPr dirty="0" u="sng" sz="750" spc="225">
                <a:solidFill>
                  <a:srgbClr val="242424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42424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öes</a:t>
            </a:r>
            <a:r>
              <a:rPr dirty="0" u="sng" sz="750" spc="-30">
                <a:solidFill>
                  <a:srgbClr val="242424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262626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solidFill>
                  <a:srgbClr val="262626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62865">
              <a:lnSpc>
                <a:spcPct val="100000"/>
              </a:lnSpc>
              <a:spcBef>
                <a:spcPts val="300"/>
              </a:spcBef>
            </a:pPr>
            <a:r>
              <a:rPr dirty="0" sz="950" b="1">
                <a:solidFill>
                  <a:srgbClr val="212121"/>
                </a:solidFill>
                <a:latin typeface="Arial"/>
                <a:cs typeface="Arial"/>
              </a:rPr>
              <a:t>FUNDO</a:t>
            </a:r>
            <a:r>
              <a:rPr dirty="0" sz="950" spc="1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950" spc="5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950" spc="-3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A2A2A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34648" y="4658492"/>
          <a:ext cx="6321425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2654935"/>
                <a:gridCol w="2212340"/>
                <a:gridCol w="675004"/>
              </a:tblGrid>
              <a:tr h="139065">
                <a:tc>
                  <a:txBody>
                    <a:bodyPr/>
                    <a:lstStyle/>
                    <a:p>
                      <a:pPr marL="34925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05.22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Municipal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Saúde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703" sz="1125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baseline="3703" sz="1125" spc="97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142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OPERACIONALIZ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ACÃ</a:t>
                      </a:r>
                      <a:r>
                        <a:rPr dirty="0" baseline="3703" sz="1125" spc="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703" sz="1125" spc="-44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7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2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11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9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8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8.019.372,00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3.1.9.0.11.06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Piso</a:t>
                      </a:r>
                      <a:r>
                        <a:rPr dirty="0" sz="750" spc="-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Enfermagem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723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-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350.000,00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34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4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8.369.372,00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550892" y="5421884"/>
            <a:ext cx="594995" cy="35052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2.133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750" spc="-40">
                <a:solidFill>
                  <a:srgbClr val="2A2A2A"/>
                </a:solidFill>
                <a:latin typeface="Lucida Sans Unicode"/>
                <a:cs typeface="Lucida Sans Unicode"/>
              </a:rPr>
              <a:t>3.1.9.0.11.01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20298" y="5476747"/>
            <a:ext cx="52044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703" sz="1125">
                <a:solidFill>
                  <a:srgbClr val="2F2F2F"/>
                </a:solidFill>
                <a:latin typeface="Lucida Sans Unicode"/>
                <a:cs typeface="Lucida Sans Unicode"/>
              </a:rPr>
              <a:t>MANUTENCÃO</a:t>
            </a:r>
            <a:r>
              <a:rPr dirty="0" baseline="3703" sz="1125" spc="82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13131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67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A2A2A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CÃ</a:t>
            </a:r>
            <a:r>
              <a:rPr dirty="0" baseline="3703" sz="1125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37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13131"/>
                </a:solidFill>
                <a:latin typeface="Lucida Sans Unicode"/>
                <a:cs typeface="Lucida Sans Unicode"/>
              </a:rPr>
              <a:t>DAS</a:t>
            </a:r>
            <a:r>
              <a:rPr dirty="0" baseline="3703" sz="1125" spc="7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42424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703" sz="1125" spc="15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16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Lucida Sans Unicode"/>
                <a:cs typeface="Lucida Sans Unicode"/>
              </a:rPr>
              <a:t>SAÚDE/</a:t>
            </a:r>
            <a:r>
              <a:rPr dirty="0" baseline="3703" sz="1125" spc="22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82">
                <a:solidFill>
                  <a:srgbClr val="2D2D2D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703" sz="1125" spc="-97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83838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97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703" sz="1125" spc="52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0">
                <a:solidFill>
                  <a:srgbClr val="343434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703" sz="1125" spc="292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32323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703" sz="1125" spc="232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75">
                <a:solidFill>
                  <a:srgbClr val="282828"/>
                </a:solidFill>
                <a:latin typeface="Lucida Sans Unicode"/>
                <a:cs typeface="Lucida Sans Unicode"/>
              </a:rPr>
              <a:t>‹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22936" y="5632196"/>
            <a:ext cx="25196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750" spc="1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20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VANTAGENS</a:t>
            </a:r>
            <a:r>
              <a:rPr dirty="0" sz="750" spc="114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FIXAS</a:t>
            </a:r>
            <a:r>
              <a:rPr dirty="0" sz="750" spc="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3B3B3B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65">
                <a:solidFill>
                  <a:srgbClr val="3D3D3D"/>
                </a:solidFill>
                <a:latin typeface="Lucida Sans Unicode"/>
                <a:cs typeface="Lucida Sans Unicode"/>
              </a:rPr>
              <a:t>PESSOA</a:t>
            </a:r>
            <a:r>
              <a:rPr dirty="0" sz="750" spc="9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CIVIL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36669" y="5584190"/>
            <a:ext cx="2124075" cy="675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471170">
              <a:lnSpc>
                <a:spcPct val="142000"/>
              </a:lnSpc>
              <a:spcBef>
                <a:spcPts val="100"/>
              </a:spcBef>
            </a:pP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7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32323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750" spc="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75">
                <a:solidFill>
                  <a:srgbClr val="343434"/>
                </a:solidFill>
                <a:latin typeface="Lucida Sans Unicode"/>
                <a:cs typeface="Lucida Sans Unicode"/>
              </a:rPr>
              <a:t>ASPS</a:t>
            </a:r>
            <a:r>
              <a:rPr dirty="0" sz="750" spc="-7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Governo</a:t>
            </a:r>
            <a:r>
              <a:rPr dirty="0" sz="750" spc="2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F4F4F"/>
                </a:solidFill>
                <a:latin typeface="Lucida Sans Unicode"/>
                <a:cs typeface="Lucida Sans Unicode"/>
              </a:rPr>
              <a:t>I</a:t>
            </a:r>
            <a:r>
              <a:rPr dirty="0" sz="750" spc="-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6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Unidade</a:t>
            </a:r>
            <a:r>
              <a:rPr dirty="0" sz="750" spc="19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395605">
              <a:lnSpc>
                <a:spcPct val="100000"/>
              </a:lnSpc>
              <a:spcBef>
                <a:spcPts val="325"/>
              </a:spcBef>
            </a:pP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Valor </a:t>
            </a: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4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Suplementado</a:t>
            </a:r>
            <a:r>
              <a:rPr dirty="0" sz="75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69555" y="5584190"/>
            <a:ext cx="589280" cy="67500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475"/>
              </a:spcBef>
            </a:pPr>
            <a:r>
              <a:rPr dirty="0" sz="750" spc="-10">
                <a:solidFill>
                  <a:srgbClr val="232323"/>
                </a:solidFill>
                <a:latin typeface="Lucida Sans Unicode"/>
                <a:cs typeface="Lucida Sans Unicode"/>
              </a:rPr>
              <a:t>100.000,00</a:t>
            </a:r>
            <a:endParaRPr sz="7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380"/>
              </a:spcBef>
            </a:pP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100.000,00</a:t>
            </a:r>
            <a:endParaRPr sz="750">
              <a:latin typeface="Lucida Sans Unicode"/>
              <a:cs typeface="Lucida Sans Unicode"/>
            </a:endParaRPr>
          </a:p>
          <a:p>
            <a:pPr algn="r" marR="5715">
              <a:lnSpc>
                <a:spcPct val="100000"/>
              </a:lnSpc>
              <a:spcBef>
                <a:spcPts val="430"/>
              </a:spcBef>
            </a:pPr>
            <a:r>
              <a:rPr dirty="0" sz="750" spc="-50">
                <a:solidFill>
                  <a:srgbClr val="242424"/>
                </a:solidFill>
                <a:latin typeface="Lucida Sans Unicode"/>
                <a:cs typeface="Lucida Sans Unicode"/>
              </a:rPr>
              <a:t>8.469.372,00</a:t>
            </a:r>
            <a:endParaRPr sz="750">
              <a:latin typeface="Lucida Sans Unicode"/>
              <a:cs typeface="Lucida Sans Unicode"/>
            </a:endParaRPr>
          </a:p>
          <a:p>
            <a:pPr algn="r" marR="5715">
              <a:lnSpc>
                <a:spcPct val="100000"/>
              </a:lnSpc>
              <a:spcBef>
                <a:spcPts val="325"/>
              </a:spcBef>
            </a:pPr>
            <a:r>
              <a:rPr dirty="0" sz="750" spc="-50">
                <a:solidFill>
                  <a:srgbClr val="1D1D1D"/>
                </a:solidFill>
                <a:latin typeface="Lucida Sans Unicode"/>
                <a:cs typeface="Lucida Sans Unicode"/>
              </a:rPr>
              <a:t>8.469.372,00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75763" y="6295136"/>
            <a:ext cx="574040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4025" marR="5080" indent="-441959">
              <a:lnSpc>
                <a:spcPct val="110000"/>
              </a:lnSpc>
              <a:spcBef>
                <a:spcPts val="100"/>
              </a:spcBef>
            </a:pPr>
            <a:r>
              <a:rPr dirty="0" sz="750" spc="-55">
                <a:solidFill>
                  <a:srgbClr val="383838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414141"/>
                </a:solidFill>
                <a:latin typeface="Lucida Sans Unicode"/>
                <a:cs typeface="Lucida Sans Unicode"/>
              </a:rPr>
              <a:t>2º</a:t>
            </a:r>
            <a:r>
              <a:rPr dirty="0" sz="750" spc="-7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7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62626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82828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750" spc="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F2F2F"/>
                </a:solidFill>
                <a:latin typeface="Lucida Sans Unicode"/>
                <a:cs typeface="Lucida Sans Unicode"/>
              </a:rPr>
              <a:t>abertura</a:t>
            </a:r>
            <a:r>
              <a:rPr dirty="0" sz="750" spc="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D3D3D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presente</a:t>
            </a:r>
            <a:r>
              <a:rPr dirty="0" sz="750" spc="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F3F3F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13131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750" spc="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43434"/>
                </a:solidFill>
                <a:latin typeface="Lucida Sans Unicode"/>
                <a:cs typeface="Lucida Sans Unicode"/>
              </a:rPr>
              <a:t>seräo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 spc="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com </a:t>
            </a:r>
            <a:r>
              <a:rPr dirty="0" sz="750" spc="-30">
                <a:solidFill>
                  <a:srgbClr val="2B2B2B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83838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F2F2F"/>
                </a:solidFill>
                <a:latin typeface="Lucida Sans Unicode"/>
                <a:cs typeface="Lucida Sans Unicode"/>
              </a:rPr>
              <a:t>trata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25">
                <a:solidFill>
                  <a:srgbClr val="4F4F4F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8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parágrafo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F3F3F"/>
                </a:solidFill>
                <a:latin typeface="Lucida Sans Unicode"/>
                <a:cs typeface="Lucida Sans Unicode"/>
              </a:rPr>
              <a:t>1º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da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8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Federal</a:t>
            </a:r>
            <a:r>
              <a:rPr dirty="0" sz="7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2F2F2F"/>
                </a:solidFill>
                <a:latin typeface="Lucida Sans Unicode"/>
                <a:cs typeface="Lucida Sans Unicode"/>
              </a:rPr>
              <a:t>4.320/64,</a:t>
            </a:r>
            <a:r>
              <a:rPr dirty="0" sz="750" spc="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64646"/>
                </a:solidFill>
                <a:latin typeface="Lucida Sans Unicode"/>
                <a:cs typeface="Lucida Sans Unicode"/>
              </a:rPr>
              <a:t>Inciso</a:t>
            </a:r>
            <a:r>
              <a:rPr dirty="0" sz="750" spc="-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B3B3B"/>
                </a:solidFill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715822" y="6640321"/>
            <a:ext cx="1586865" cy="36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48000"/>
              </a:lnSpc>
              <a:spcBef>
                <a:spcPts val="100"/>
              </a:spcBef>
            </a:pPr>
            <a:r>
              <a:rPr dirty="0" sz="750" spc="-20">
                <a:solidFill>
                  <a:srgbClr val="232323"/>
                </a:solidFill>
                <a:latin typeface="Lucida Sans Unicode"/>
                <a:cs typeface="Lucida Sans Unicode"/>
              </a:rPr>
              <a:t>Inciso:</a:t>
            </a:r>
            <a:r>
              <a:rPr dirty="0" sz="750" spc="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1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3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8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32323"/>
                </a:solidFill>
                <a:latin typeface="Lucida Sans Unicode"/>
                <a:cs typeface="Lucida Sans Unicode"/>
              </a:rPr>
              <a:t>Anulação</a:t>
            </a:r>
            <a:r>
              <a:rPr dirty="0" sz="750" spc="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Dotaçäo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3330" y="6987031"/>
            <a:ext cx="1874520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232323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Dotaçoes</a:t>
            </a:r>
            <a:r>
              <a:rPr dirty="0" u="sng" sz="750" spc="35">
                <a:solidFill>
                  <a:srgbClr val="232323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2B2B2B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05"/>
              </a:spcBef>
            </a:pP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FUNDO</a:t>
            </a:r>
            <a:r>
              <a:rPr dirty="0" sz="950" spc="1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950" spc="5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B2B2B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792588" y="6638035"/>
            <a:ext cx="726440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50"/>
              </a:spcBef>
            </a:pP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R$8.469.372,00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$8.469.372,00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60" y="4906952"/>
            <a:ext cx="2157984" cy="162269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0916" y="431957"/>
            <a:ext cx="697229" cy="671934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405384" y="9528218"/>
            <a:ext cx="6395085" cy="12700"/>
            <a:chOff x="405384" y="9528218"/>
            <a:chExt cx="6395085" cy="12700"/>
          </a:xfrm>
        </p:grpSpPr>
        <p:sp>
          <p:nvSpPr>
            <p:cNvPr id="5" name="object 5" descr=""/>
            <p:cNvSpPr/>
            <p:nvPr/>
          </p:nvSpPr>
          <p:spPr>
            <a:xfrm>
              <a:off x="405384" y="9534313"/>
              <a:ext cx="3392804" cy="0"/>
            </a:xfrm>
            <a:custGeom>
              <a:avLst/>
              <a:gdLst/>
              <a:ahLst/>
              <a:cxnLst/>
              <a:rect l="l" t="t" r="r" b="b"/>
              <a:pathLst>
                <a:path w="3392804" h="0">
                  <a:moveTo>
                    <a:pt x="0" y="0"/>
                  </a:moveTo>
                  <a:lnTo>
                    <a:pt x="3392424" y="0"/>
                  </a:lnTo>
                </a:path>
              </a:pathLst>
            </a:custGeom>
            <a:ln w="12189">
              <a:solidFill>
                <a:srgbClr val="484B4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816095" y="9534313"/>
              <a:ext cx="2984500" cy="0"/>
            </a:xfrm>
            <a:custGeom>
              <a:avLst/>
              <a:gdLst/>
              <a:ahLst/>
              <a:cxnLst/>
              <a:rect l="l" t="t" r="r" b="b"/>
              <a:pathLst>
                <a:path w="2984500" h="0">
                  <a:moveTo>
                    <a:pt x="0" y="0"/>
                  </a:moveTo>
                  <a:lnTo>
                    <a:pt x="2983992" y="0"/>
                  </a:lnTo>
                </a:path>
              </a:pathLst>
            </a:custGeom>
            <a:ln w="12189">
              <a:solidFill>
                <a:srgbClr val="484B4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420623" y="1266924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89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00933" y="9578499"/>
            <a:ext cx="260604" cy="52566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85250" y="342312"/>
            <a:ext cx="3046730" cy="556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2A2A2A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8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2D2D2D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8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1200" spc="1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232323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3335" marR="1928495" indent="1905">
              <a:lnSpc>
                <a:spcPct val="130000"/>
              </a:lnSpc>
              <a:spcBef>
                <a:spcPts val="395"/>
              </a:spcBef>
            </a:pP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1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83838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65"/>
              </a:spcBef>
            </a:pPr>
            <a:r>
              <a:rPr dirty="0"/>
              <a:t>Página</a:t>
            </a:r>
            <a:r>
              <a:rPr dirty="0" spc="-1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2</a:t>
            </a:fld>
            <a:r>
              <a:rPr dirty="0" spc="-55">
                <a:solidFill>
                  <a:srgbClr val="3B3B3B"/>
                </a:solidFill>
              </a:rPr>
              <a:t> </a:t>
            </a:r>
            <a:r>
              <a:rPr dirty="0" spc="-10">
                <a:solidFill>
                  <a:srgbClr val="2A2A2A"/>
                </a:solidFill>
              </a:rPr>
              <a:t>de</a:t>
            </a:r>
            <a:r>
              <a:rPr dirty="0" spc="-35">
                <a:solidFill>
                  <a:srgbClr val="2A2A2A"/>
                </a:solidFill>
              </a:rPr>
              <a:t> </a:t>
            </a:r>
            <a:r>
              <a:rPr dirty="0" spc="-50">
                <a:solidFill>
                  <a:srgbClr val="3D3D3D"/>
                </a:solidFill>
              </a:rPr>
              <a:t>2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447046" y="2026920"/>
            <a:ext cx="187071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solidFill>
                  <a:srgbClr val="313131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55">
                <a:solidFill>
                  <a:srgbClr val="313131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2B2B2B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778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solidFill>
                  <a:srgbClr val="2F2F2F"/>
                </a:solidFill>
                <a:latin typeface="Lucida Sans Unicode"/>
                <a:cs typeface="Lucida Sans Unicode"/>
              </a:rPr>
              <a:t>FUNDO</a:t>
            </a:r>
            <a:r>
              <a:rPr dirty="0" sz="950" spc="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363636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1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20">
                <a:solidFill>
                  <a:srgbClr val="363636"/>
                </a:solidFill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2322" y="2330692"/>
            <a:ext cx="274955" cy="377825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85"/>
              </a:spcBef>
            </a:pP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05.22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750" spc="-30">
                <a:solidFill>
                  <a:srgbClr val="2B2B2B"/>
                </a:solidFill>
                <a:latin typeface="Lucida Sans Unicode"/>
                <a:cs typeface="Lucida Sans Unicode"/>
              </a:rPr>
              <a:t>2.023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31728" y="2392399"/>
            <a:ext cx="4674235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Municipal</a:t>
            </a:r>
            <a:r>
              <a:rPr dirty="0" sz="750" spc="1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Saúde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baseline="3703" sz="1125">
                <a:solidFill>
                  <a:srgbClr val="2B2B2B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CÃ</a:t>
            </a:r>
            <a:r>
              <a:rPr dirty="0" baseline="3703" sz="1125">
                <a:solidFill>
                  <a:srgbClr val="2B2B2B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22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D3D3D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22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A2A2A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CÃ</a:t>
            </a:r>
            <a:r>
              <a:rPr dirty="0" baseline="3703" sz="1125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424242"/>
                </a:solidFill>
                <a:latin typeface="Lucida Sans Unicode"/>
                <a:cs typeface="Lucida Sans Unicode"/>
              </a:rPr>
              <a:t>DA</a:t>
            </a:r>
            <a:r>
              <a:rPr dirty="0" baseline="3703" sz="1125" spc="1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43434"/>
                </a:solidFill>
                <a:latin typeface="Lucida Sans Unicode"/>
                <a:cs typeface="Lucida Sans Unicode"/>
              </a:rPr>
              <a:t>UNIDADE</a:t>
            </a:r>
            <a:r>
              <a:rPr dirty="0" baseline="3703" sz="1125" spc="2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67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B2B2B"/>
                </a:solidFill>
                <a:latin typeface="Lucida Sans Unicode"/>
                <a:cs typeface="Lucida Sans Unicode"/>
              </a:rPr>
              <a:t>PRONTO</a:t>
            </a:r>
            <a:r>
              <a:rPr dirty="0" baseline="3703" sz="1125" spc="1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Lucida Sans Unicode"/>
                <a:cs typeface="Lucida Sans Unicode"/>
              </a:rPr>
              <a:t>ATENDIMENTO</a:t>
            </a:r>
            <a:r>
              <a:rPr dirty="0" baseline="3703" sz="1125" spc="19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67">
                <a:solidFill>
                  <a:srgbClr val="3D3D3D"/>
                </a:solidFill>
                <a:latin typeface="Lucida Sans Unicode"/>
                <a:cs typeface="Lucida Sans Unicode"/>
              </a:rPr>
              <a:t>24</a:t>
            </a:r>
            <a:r>
              <a:rPr dirty="0" baseline="3703" sz="1125" spc="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83838"/>
                </a:solidFill>
                <a:latin typeface="Lucida Sans Unicode"/>
                <a:cs typeface="Lucida Sans Unicode"/>
              </a:rPr>
              <a:t>HORAS</a:t>
            </a:r>
            <a:r>
              <a:rPr dirty="0" baseline="3703" sz="1125" spc="12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3B3B3B"/>
                </a:solidFill>
                <a:latin typeface="Lucida Sans Unicode"/>
                <a:cs typeface="Lucida Sans Unicode"/>
              </a:rPr>
              <a:t>(UPA)</a:t>
            </a:r>
            <a:endParaRPr baseline="3703" sz="1125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41506" y="2746786"/>
          <a:ext cx="6320790" cy="761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3580"/>
                <a:gridCol w="2653030"/>
                <a:gridCol w="2223135"/>
                <a:gridCol w="663575"/>
              </a:tblGrid>
              <a:tr h="140335">
                <a:tc>
                  <a:txBody>
                    <a:bodyPr/>
                    <a:lstStyle/>
                    <a:p>
                      <a:pPr marL="33655">
                        <a:lnSpc>
                          <a:spcPts val="875"/>
                        </a:lnSpc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75"/>
                        </a:lnSpc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9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*VANTAGENS</a:t>
                      </a:r>
                      <a:r>
                        <a:rPr dirty="0" sz="750" spc="9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FIXAS </a:t>
                      </a:r>
                      <a:r>
                        <a:rPr dirty="0" sz="750" spc="-17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1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baseline="3703" sz="1125" spc="3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-37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 spc="-3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89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baseline="3703" sz="1125" spc="-44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84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52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baseline="3703" sz="1125" spc="6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7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75"/>
                        </a:lnSpc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443.150,00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2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3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ManutenCáo</a:t>
                      </a:r>
                      <a:r>
                        <a:rPr dirty="0" sz="750" spc="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7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6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6319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8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6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4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Esta‹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238.480,00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81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4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1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1.881.630,00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560036" y="3510005"/>
            <a:ext cx="594995" cy="35052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750" spc="-10">
                <a:solidFill>
                  <a:srgbClr val="181818"/>
                </a:solidFill>
                <a:latin typeface="Lucida Sans Unicode"/>
                <a:cs typeface="Lucida Sans Unicode"/>
              </a:rPr>
              <a:t>2.133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750" spc="-40">
                <a:solidFill>
                  <a:srgbClr val="212121"/>
                </a:solidFill>
                <a:latin typeface="Lucida Sans Unicode"/>
                <a:cs typeface="Lucida Sans Unicode"/>
              </a:rPr>
              <a:t>3.1.9.0.11.01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04042" y="3567143"/>
            <a:ext cx="52609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7407" sz="1125">
                <a:solidFill>
                  <a:srgbClr val="282828"/>
                </a:solidFill>
                <a:latin typeface="Lucida Sans Unicode"/>
                <a:cs typeface="Lucida Sans Unicode"/>
              </a:rPr>
              <a:t>MANUTEN</a:t>
            </a:r>
            <a:r>
              <a:rPr dirty="0" baseline="3703" sz="1125">
                <a:solidFill>
                  <a:srgbClr val="282828"/>
                </a:solidFill>
                <a:latin typeface="Lucida Sans Unicode"/>
                <a:cs typeface="Lucida Sans Unicode"/>
              </a:rPr>
              <a:t>CA</a:t>
            </a:r>
            <a:r>
              <a:rPr dirty="0" baseline="7407" sz="1125">
                <a:solidFill>
                  <a:srgbClr val="282828"/>
                </a:solidFill>
                <a:latin typeface="Lucida Sans Unicode"/>
                <a:cs typeface="Lucida Sans Unicode"/>
              </a:rPr>
              <a:t>O</a:t>
            </a:r>
            <a:r>
              <a:rPr dirty="0" baseline="7407" sz="1125" spc="-127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97">
                <a:solidFill>
                  <a:srgbClr val="4D4D4D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22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32323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CÂ</a:t>
            </a:r>
            <a:r>
              <a:rPr dirty="0" baseline="3703" sz="1125">
                <a:solidFill>
                  <a:srgbClr val="232323"/>
                </a:solidFill>
                <a:latin typeface="Lucida Sans Unicode"/>
                <a:cs typeface="Lucida Sans Unicode"/>
              </a:rPr>
              <a:t>O </a:t>
            </a:r>
            <a:r>
              <a:rPr dirty="0" baseline="3703" sz="1125">
                <a:solidFill>
                  <a:srgbClr val="424242"/>
                </a:solidFill>
                <a:latin typeface="Lucida Sans Unicode"/>
                <a:cs typeface="Lucida Sans Unicode"/>
              </a:rPr>
              <a:t>DAS</a:t>
            </a:r>
            <a:r>
              <a:rPr dirty="0" baseline="3703" sz="1125" spc="112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43434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703" sz="1125" spc="179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112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83838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703" sz="1125" spc="3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42">
                <a:solidFill>
                  <a:srgbClr val="464646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7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75">
                <a:solidFill>
                  <a:srgbClr val="282828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703" sz="1125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42">
                <a:solidFill>
                  <a:srgbClr val="363636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44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F2F2F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703" sz="1125" spc="67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0">
                <a:solidFill>
                  <a:srgbClr val="3A3A3A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703" sz="1125" spc="262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12121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703" sz="1125" spc="247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75">
                <a:solidFill>
                  <a:srgbClr val="343434"/>
                </a:solidFill>
                <a:latin typeface="Lucida Sans Unicode"/>
                <a:cs typeface="Lucida Sans Unicode"/>
              </a:rPr>
              <a:t>S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32080" y="3720271"/>
            <a:ext cx="25171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750" spc="17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VANTAGENS</a:t>
            </a:r>
            <a:r>
              <a:rPr dirty="0" sz="750" spc="1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FIXAS</a:t>
            </a:r>
            <a:r>
              <a:rPr dirty="0" sz="750" spc="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90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60">
                <a:solidFill>
                  <a:srgbClr val="343434"/>
                </a:solidFill>
                <a:latin typeface="Lucida Sans Unicode"/>
                <a:cs typeface="Lucida Sans Unicode"/>
              </a:rPr>
              <a:t>PESSOA</a:t>
            </a:r>
            <a:r>
              <a:rPr dirty="0" sz="750" spc="1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CIVIL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43527" y="3672276"/>
            <a:ext cx="2114550" cy="675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469265">
              <a:lnSpc>
                <a:spcPct val="142000"/>
              </a:lnSpc>
              <a:spcBef>
                <a:spcPts val="100"/>
              </a:spcBef>
            </a:pPr>
            <a:r>
              <a:rPr dirty="0" sz="750" spc="-10">
                <a:solidFill>
                  <a:srgbClr val="1F1F1F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A2A2A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 spc="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4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33333"/>
                </a:solidFill>
                <a:latin typeface="Lucida Sans Unicode"/>
                <a:cs typeface="Lucida Sans Unicode"/>
              </a:rPr>
              <a:t>Sa </a:t>
            </a:r>
            <a:r>
              <a:rPr dirty="0" sz="750" spc="-10">
                <a:solidFill>
                  <a:srgbClr val="232323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4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7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83838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Unidade</a:t>
            </a:r>
            <a:r>
              <a:rPr dirty="0" sz="750" spc="18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12121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674370">
              <a:lnSpc>
                <a:spcPct val="100000"/>
              </a:lnSpc>
              <a:spcBef>
                <a:spcPts val="305"/>
              </a:spcBef>
            </a:pP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42424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Anulado </a:t>
            </a:r>
            <a:r>
              <a:rPr dirty="0" sz="750" spc="-25">
                <a:solidFill>
                  <a:srgbClr val="343434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76413" y="3672276"/>
            <a:ext cx="588645" cy="67500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93345">
              <a:lnSpc>
                <a:spcPct val="100000"/>
              </a:lnSpc>
              <a:spcBef>
                <a:spcPts val="475"/>
              </a:spcBef>
            </a:pPr>
            <a:r>
              <a:rPr dirty="0" sz="750" spc="-50">
                <a:solidFill>
                  <a:srgbClr val="1A1A1A"/>
                </a:solidFill>
                <a:latin typeface="Lucida Sans Unicode"/>
                <a:cs typeface="Lucida Sans Unicode"/>
              </a:rPr>
              <a:t>341.000,00</a:t>
            </a:r>
            <a:endParaRPr sz="750">
              <a:latin typeface="Lucida Sans Unicode"/>
              <a:cs typeface="Lucida Sans Unicode"/>
            </a:endParaRPr>
          </a:p>
          <a:p>
            <a:pPr marL="93345">
              <a:lnSpc>
                <a:spcPct val="100000"/>
              </a:lnSpc>
              <a:spcBef>
                <a:spcPts val="380"/>
              </a:spcBef>
            </a:pPr>
            <a:r>
              <a:rPr dirty="0" sz="750" spc="-50">
                <a:solidFill>
                  <a:srgbClr val="212121"/>
                </a:solidFill>
                <a:latin typeface="Lucida Sans Unicode"/>
                <a:cs typeface="Lucida Sans Unicode"/>
              </a:rPr>
              <a:t>341.000,00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50">
                <a:solidFill>
                  <a:srgbClr val="111111"/>
                </a:solidFill>
                <a:latin typeface="Lucida Sans Unicode"/>
                <a:cs typeface="Lucida Sans Unicode"/>
              </a:rPr>
              <a:t>8.469.372,00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sz="750" spc="-50">
                <a:solidFill>
                  <a:srgbClr val="1A1A1A"/>
                </a:solidFill>
                <a:latin typeface="Lucida Sans Unicode"/>
                <a:cs typeface="Lucida Sans Unicode"/>
              </a:rPr>
              <a:t>8.469.372,00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63749" y="4394491"/>
            <a:ext cx="4527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5">
                <a:solidFill>
                  <a:srgbClr val="2B2B2B"/>
                </a:solidFill>
                <a:latin typeface="Lucida Sans Unicode"/>
                <a:cs typeface="Lucida Sans Unicode"/>
              </a:rPr>
              <a:t>Artigo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5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3B3B3B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45444" y="4394491"/>
            <a:ext cx="33013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242424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5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5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32323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82828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82828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Publique-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se,</a:t>
            </a:r>
            <a:r>
              <a:rPr dirty="0" sz="750" spc="4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62626"/>
                </a:solidFill>
                <a:latin typeface="Lucida Sans Unicode"/>
                <a:cs typeface="Lucida Sans Unicode"/>
              </a:rPr>
              <a:t>afixe-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232323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232323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2025-09-04T18:52:45Z</dcterms:created>
  <dcterms:modified xsi:type="dcterms:W3CDTF">2025-09-04T18:52:45Z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