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0895" y="8101583"/>
            <a:ext cx="6469380" cy="162763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9475" y="1252727"/>
            <a:ext cx="6389370" cy="3657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3483" y="409194"/>
            <a:ext cx="710946" cy="69951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2907" y="298957"/>
            <a:ext cx="3041650" cy="556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B2B2B"/>
                </a:solidFill>
                <a:latin typeface="Arial"/>
                <a:cs typeface="Arial"/>
              </a:rPr>
              <a:t>PREFEITURA</a:t>
            </a:r>
            <a:r>
              <a:rPr dirty="0" sz="1200" spc="3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200" spc="-7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Rua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Maria Lourenço,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140"/>
              </a:spcBef>
            </a:pP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Fazenda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03505" y="1479042"/>
            <a:ext cx="1849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2549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5</a:t>
            </a:r>
            <a:r>
              <a:rPr dirty="0" sz="800" spc="39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1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fevereiro,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5452" y="1897380"/>
            <a:ext cx="60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C8C8C8"/>
                </a:solidFill>
                <a:latin typeface="Arial MT"/>
                <a:cs typeface="Arial MT"/>
              </a:rPr>
              <a:t>“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18277" y="1897380"/>
            <a:ext cx="2666365" cy="2597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635">
              <a:lnSpc>
                <a:spcPts val="880"/>
              </a:lnSpc>
              <a:spcBef>
                <a:spcPts val="195"/>
              </a:spcBef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crédito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suplementar</a:t>
            </a:r>
            <a:r>
              <a:rPr dirty="0" sz="800" spc="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no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valor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R$23.000,00,</a:t>
            </a:r>
            <a:r>
              <a:rPr dirty="0" sz="800" spc="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fins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se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especifica</a:t>
            </a:r>
            <a:r>
              <a:rPr dirty="0" sz="800" spc="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outras</a:t>
            </a:r>
            <a:r>
              <a:rPr dirty="0" sz="80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9154" y="2625090"/>
            <a:ext cx="6214110" cy="929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6130">
              <a:lnSpc>
                <a:spcPct val="144400"/>
              </a:lnSpc>
              <a:spcBef>
                <a:spcPts val="10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PREFEITO</a:t>
            </a:r>
            <a:r>
              <a:rPr dirty="0" sz="80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MUNICIPAL,</a:t>
            </a:r>
            <a:r>
              <a:rPr dirty="0" sz="80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no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uso</a:t>
            </a:r>
            <a:r>
              <a:rPr dirty="0" sz="800" spc="-4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atribuições</a:t>
            </a:r>
            <a:r>
              <a:rPr dirty="0" sz="80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legais,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constitucionais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acordo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que</a:t>
            </a:r>
            <a:r>
              <a:rPr dirty="0" sz="800" spc="-6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Ihe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art.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8º</a:t>
            </a:r>
            <a:r>
              <a:rPr dirty="0" sz="800" spc="1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LEI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42424"/>
                </a:solidFill>
                <a:latin typeface="Arial MT"/>
                <a:cs typeface="Arial MT"/>
              </a:rPr>
              <a:t>823/2023</a:t>
            </a:r>
            <a:r>
              <a:rPr dirty="0" sz="80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datada</a:t>
            </a:r>
            <a:r>
              <a:rPr dirty="0" sz="80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21/12/2023,</a:t>
            </a:r>
            <a:r>
              <a:rPr dirty="0" sz="800" spc="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publicada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800" spc="1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55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50">
                <a:solidFill>
                  <a:srgbClr val="2A2A2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35">
                <a:solidFill>
                  <a:srgbClr val="2A2A2A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-25">
                <a:solidFill>
                  <a:srgbClr val="2F2F2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20">
                <a:solidFill>
                  <a:srgbClr val="3F3F3F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5">
                <a:solidFill>
                  <a:srgbClr val="343434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94949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-20">
                <a:solidFill>
                  <a:srgbClr val="494949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4B4B4B"/>
                </a:solidFill>
                <a:uFill>
                  <a:solidFill>
                    <a:srgbClr val="3F444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1º</a:t>
            </a:r>
            <a:r>
              <a:rPr dirty="0" sz="75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750" spc="1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Fica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aberto</a:t>
            </a:r>
            <a:r>
              <a:rPr dirty="0" sz="75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suplementar</a:t>
            </a:r>
            <a:r>
              <a:rPr dirty="0" sz="7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as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seguintes</a:t>
            </a:r>
            <a:r>
              <a:rPr dirty="0" sz="75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0275" y="4265726"/>
            <a:ext cx="2581275" cy="35814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u="sng" sz="850" spc="-145">
                <a:solidFill>
                  <a:srgbClr val="1F1F1F"/>
                </a:solidFill>
                <a:uFill>
                  <a:solidFill>
                    <a:srgbClr val="444448"/>
                  </a:solidFill>
                </a:uFill>
                <a:latin typeface="Arial Black"/>
                <a:cs typeface="Arial Black"/>
              </a:rPr>
              <a:t>Dotaçóee</a:t>
            </a:r>
            <a:r>
              <a:rPr dirty="0" u="sng" sz="850" spc="100">
                <a:solidFill>
                  <a:srgbClr val="1F1F1F"/>
                </a:solidFill>
                <a:uFill>
                  <a:solidFill>
                    <a:srgbClr val="44444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60">
                <a:solidFill>
                  <a:srgbClr val="262626"/>
                </a:solidFill>
                <a:uFill>
                  <a:solidFill>
                    <a:srgbClr val="444448"/>
                  </a:solidFill>
                </a:uFill>
                <a:latin typeface="Arial Black"/>
                <a:cs typeface="Arial Black"/>
              </a:rPr>
              <a:t>Suplementadas</a:t>
            </a:r>
            <a:r>
              <a:rPr dirty="0" u="sng" sz="850" spc="500">
                <a:solidFill>
                  <a:srgbClr val="262626"/>
                </a:solidFill>
                <a:uFill>
                  <a:solidFill>
                    <a:srgbClr val="444448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59690">
              <a:lnSpc>
                <a:spcPct val="100000"/>
              </a:lnSpc>
              <a:spcBef>
                <a:spcPts val="219"/>
              </a:spcBef>
            </a:pPr>
            <a:r>
              <a:rPr dirty="0" sz="1000" spc="-120">
                <a:solidFill>
                  <a:srgbClr val="282828"/>
                </a:solidFill>
                <a:latin typeface="Arial Black"/>
                <a:cs typeface="Arial Black"/>
              </a:rPr>
              <a:t>PREFEITURA</a:t>
            </a:r>
            <a:r>
              <a:rPr dirty="0" sz="1000" spc="10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1000" spc="-140">
                <a:solidFill>
                  <a:srgbClr val="212121"/>
                </a:solidFill>
                <a:latin typeface="Arial Black"/>
                <a:cs typeface="Arial Black"/>
              </a:rPr>
              <a:t>MUNICIPAL</a:t>
            </a:r>
            <a:r>
              <a:rPr dirty="0" sz="1000" spc="1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000" spc="-85">
                <a:solidFill>
                  <a:srgbClr val="2F2F2F"/>
                </a:solidFill>
                <a:latin typeface="Arial Black"/>
                <a:cs typeface="Arial Black"/>
              </a:rPr>
              <a:t>DE</a:t>
            </a:r>
            <a:r>
              <a:rPr dirty="0" sz="1000" spc="-35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1000" spc="-120">
                <a:solidFill>
                  <a:srgbClr val="1F1F1F"/>
                </a:solidFill>
                <a:latin typeface="Arial Black"/>
                <a:cs typeface="Arial Black"/>
              </a:rPr>
              <a:t>SEROPED1CA</a:t>
            </a:r>
            <a:endParaRPr sz="1000">
              <a:latin typeface="Arial Black"/>
              <a:cs typeface="Arial Black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21766" y="4643506"/>
          <a:ext cx="6322060" cy="927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433320"/>
                <a:gridCol w="2413000"/>
                <a:gridCol w="701039"/>
              </a:tblGrid>
              <a:tr h="13589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01.36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30"/>
                        </a:lnSpc>
                      </a:pP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Agronegócios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1.832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Manutencúo</a:t>
                      </a:r>
                      <a:r>
                        <a:rPr dirty="0" sz="800" spc="5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OperacionalizacBo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Secretdria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EXERCICIOS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7543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9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23.000,00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305">
                        <a:lnSpc>
                          <a:spcPts val="1010"/>
                        </a:lnSpc>
                        <a:spcBef>
                          <a:spcPts val="195"/>
                        </a:spcBef>
                      </a:pPr>
                      <a:r>
                        <a:rPr dirty="0" sz="850" spc="-12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9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010"/>
                        </a:lnSpc>
                        <a:spcBef>
                          <a:spcPts val="195"/>
                        </a:spcBef>
                      </a:pPr>
                      <a:r>
                        <a:rPr dirty="0" sz="850" spc="-3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23.000,00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</a:tr>
              <a:tr h="151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8020">
                        <a:lnSpc>
                          <a:spcPts val="1015"/>
                        </a:lnSpc>
                        <a:spcBef>
                          <a:spcPts val="80"/>
                        </a:spcBef>
                      </a:pPr>
                      <a:r>
                        <a:rPr dirty="0" sz="850" spc="-12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6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015"/>
                        </a:lnSpc>
                        <a:spcBef>
                          <a:spcPts val="80"/>
                        </a:spcBef>
                      </a:pPr>
                      <a:r>
                        <a:rPr dirty="0" sz="850" spc="-3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23.000,00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62987" y="5614416"/>
            <a:ext cx="5741670" cy="27305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459105" marR="5080" indent="-447040">
              <a:lnSpc>
                <a:spcPct val="103099"/>
              </a:lnSpc>
              <a:spcBef>
                <a:spcPts val="70"/>
              </a:spcBef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2º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As</a:t>
            </a:r>
            <a:r>
              <a:rPr dirty="0" sz="800" spc="-5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decorrentes</a:t>
            </a:r>
            <a:r>
              <a:rPr dirty="0" sz="800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abertura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presente</a:t>
            </a:r>
            <a:r>
              <a:rPr dirty="0" sz="80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suplementar,</a:t>
            </a:r>
            <a:r>
              <a:rPr dirty="0" sz="80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serâo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cobertas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recursos</a:t>
            </a:r>
            <a:r>
              <a:rPr dirty="0" sz="800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que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trata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43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1º</a:t>
            </a:r>
            <a:r>
              <a:rPr dirty="0" sz="800" spc="-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Federal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00" spc="-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4.320/84,</a:t>
            </a:r>
            <a:r>
              <a:rPr dirty="0" sz="8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Inciso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01468" y="5951220"/>
            <a:ext cx="158559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0600"/>
              </a:lnSpc>
              <a:spcBef>
                <a:spcPts val="100"/>
              </a:spcBef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Inciso:</a:t>
            </a:r>
            <a:r>
              <a:rPr dirty="0" sz="800" spc="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II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Excesso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III</a:t>
            </a:r>
            <a:r>
              <a:rPr dirty="0" sz="800" spc="-7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Anulação</a:t>
            </a:r>
            <a:r>
              <a:rPr dirty="0" sz="80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Dotação</a:t>
            </a:r>
            <a:r>
              <a:rPr dirty="0" sz="80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0275" y="6296380"/>
            <a:ext cx="2588895" cy="36703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sng" sz="850" spc="-135">
                <a:solidFill>
                  <a:srgbClr val="1C1C1C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Dotaç6es</a:t>
            </a:r>
            <a:r>
              <a:rPr dirty="0" u="sng" sz="850" spc="85">
                <a:solidFill>
                  <a:srgbClr val="1C1C1C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10">
                <a:solidFill>
                  <a:srgbClr val="2B2B2B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Anuladas</a:t>
            </a:r>
            <a:r>
              <a:rPr dirty="0" u="sng" sz="850" spc="500">
                <a:solidFill>
                  <a:srgbClr val="2B2B2B"/>
                </a:solidFill>
                <a:uFill>
                  <a:solidFill>
                    <a:srgbClr val="3F4448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61594">
              <a:lnSpc>
                <a:spcPct val="100000"/>
              </a:lnSpc>
              <a:spcBef>
                <a:spcPts val="250"/>
              </a:spcBef>
            </a:pPr>
            <a:r>
              <a:rPr dirty="0" sz="1000" spc="-120">
                <a:solidFill>
                  <a:srgbClr val="1F1F1F"/>
                </a:solidFill>
                <a:latin typeface="Arial Black"/>
                <a:cs typeface="Arial Black"/>
              </a:rPr>
              <a:t>PREFEITURA</a:t>
            </a:r>
            <a:r>
              <a:rPr dirty="0" sz="1000" spc="9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1000" spc="-145">
                <a:solidFill>
                  <a:srgbClr val="212121"/>
                </a:solidFill>
                <a:latin typeface="Arial Black"/>
                <a:cs typeface="Arial Black"/>
              </a:rPr>
              <a:t>MUNICIPAL</a:t>
            </a:r>
            <a:r>
              <a:rPr dirty="0" sz="1000" spc="5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000" spc="-85">
                <a:solidFill>
                  <a:srgbClr val="262626"/>
                </a:solidFill>
                <a:latin typeface="Arial Black"/>
                <a:cs typeface="Arial Black"/>
              </a:rPr>
              <a:t>DE</a:t>
            </a:r>
            <a:r>
              <a:rPr dirty="0" sz="1000" spc="-45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1000" spc="-85">
                <a:solidFill>
                  <a:srgbClr val="1F1F1F"/>
                </a:solidFill>
                <a:latin typeface="Arial Black"/>
                <a:cs typeface="Arial Black"/>
              </a:rPr>
              <a:t>SEROPEDICA</a:t>
            </a:r>
            <a:endParaRPr sz="1000">
              <a:latin typeface="Arial Black"/>
              <a:cs typeface="Arial Black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24152" y="6654740"/>
          <a:ext cx="6319520" cy="958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567940"/>
                <a:gridCol w="2383154"/>
                <a:gridCol w="596900"/>
              </a:tblGrid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01.36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Secretária</a:t>
                      </a:r>
                      <a:r>
                        <a:rPr dirty="0" sz="800" spc="9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8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Agrenagócios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2.504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Fortalecimento</a:t>
                      </a:r>
                      <a:r>
                        <a:rPr dirty="0" sz="800" spc="-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Dinamiza6ão</a:t>
                      </a:r>
                      <a:r>
                        <a:rPr dirty="0" sz="800" spc="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Agricultura</a:t>
                      </a:r>
                      <a:r>
                        <a:rPr dirty="0" sz="80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Familiar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235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20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23.OO0,OO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1045"/>
                        </a:lnSpc>
                        <a:spcBef>
                          <a:spcPts val="195"/>
                        </a:spcBef>
                      </a:pPr>
                      <a:r>
                        <a:rPr dirty="0" sz="900" spc="-16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900" spc="-6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55">
                          <a:solidFill>
                            <a:srgbClr val="ACACAC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900" spc="-114">
                          <a:solidFill>
                            <a:srgbClr val="ACACA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5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900" spc="16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2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1045"/>
                        </a:lnSpc>
                        <a:spcBef>
                          <a:spcPts val="195"/>
                        </a:spcBef>
                      </a:pPr>
                      <a:r>
                        <a:rPr dirty="0" sz="900" spc="-7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23.000,00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2476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4069">
                        <a:lnSpc>
                          <a:spcPts val="1080"/>
                        </a:lnSpc>
                        <a:spcBef>
                          <a:spcPts val="55"/>
                        </a:spcBef>
                      </a:pPr>
                      <a:r>
                        <a:rPr dirty="0" sz="900" spc="-17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V'al</a:t>
                      </a:r>
                      <a:r>
                        <a:rPr dirty="0" sz="900" spc="-175" b="1" i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oe</a:t>
                      </a:r>
                      <a:r>
                        <a:rPr dirty="0" sz="900" spc="-17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TotaJ</a:t>
                      </a:r>
                      <a:r>
                        <a:rPr dirty="0" sz="900" spc="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15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Anulado</a:t>
                      </a:r>
                      <a:r>
                        <a:rPr dirty="0" sz="900" spc="-1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900" spc="-2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080"/>
                        </a:lnSpc>
                        <a:spcBef>
                          <a:spcPts val="55"/>
                        </a:spcBef>
                      </a:pPr>
                      <a:r>
                        <a:rPr dirty="0" sz="900" spc="-7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23.000,00</a:t>
                      </a:r>
                      <a:endParaRPr sz="900">
                        <a:latin typeface="Arial Black"/>
                        <a:cs typeface="Arial Black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3783217" y="5948934"/>
            <a:ext cx="578485" cy="36830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R$23.000,00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$23.000,00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46391" y="7666735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Artigo</a:t>
            </a:r>
            <a:r>
              <a:rPr dirty="0" sz="750" spc="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3º</a:t>
            </a:r>
            <a:r>
              <a:rPr dirty="0" sz="75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28552" y="7666735"/>
            <a:ext cx="33077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Revogadas</a:t>
            </a:r>
            <a:r>
              <a:rPr dirty="0" sz="750" spc="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7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disposições</a:t>
            </a:r>
            <a:r>
              <a:rPr dirty="0" sz="750" spc="7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em</a:t>
            </a:r>
            <a:r>
              <a:rPr dirty="0" sz="75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contráúo.</a:t>
            </a:r>
            <a:r>
              <a:rPr dirty="0" sz="750" spc="8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Publique-se,</a:t>
            </a:r>
            <a:r>
              <a:rPr dirty="0" sz="75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afixe-se</a:t>
            </a:r>
            <a:r>
              <a:rPr dirty="0" sz="750" spc="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232323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2025-09-04T18:48:46Z</dcterms:created>
  <dcterms:modified xsi:type="dcterms:W3CDTF">2025-09-04T18:48:46Z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