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53300" cy="10325100"/>
  <p:notesSz cx="7353300" cy="10325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497" y="3196844"/>
            <a:ext cx="6250305" cy="21656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995" y="5774944"/>
            <a:ext cx="5147310" cy="2578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665" y="2371852"/>
            <a:ext cx="3198685" cy="68061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6949" y="2371852"/>
            <a:ext cx="3198685" cy="68061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665" y="412496"/>
            <a:ext cx="6617970" cy="16499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665" y="2371852"/>
            <a:ext cx="6617970" cy="68061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00122" y="9590532"/>
            <a:ext cx="2353056" cy="515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665" y="9590532"/>
            <a:ext cx="1691259" cy="515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94376" y="9590532"/>
            <a:ext cx="1691259" cy="515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10896" y="7894773"/>
            <a:ext cx="489508" cy="8690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755419" y="1209835"/>
            <a:ext cx="5810885" cy="27520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495">
              <a:lnSpc>
                <a:spcPts val="1435"/>
              </a:lnSpc>
              <a:spcBef>
                <a:spcPts val="100"/>
              </a:spcBef>
            </a:pPr>
            <a:r>
              <a:rPr dirty="0" sz="1250" spc="-55">
                <a:solidFill>
                  <a:srgbClr val="484848"/>
                </a:solidFill>
                <a:latin typeface="Times New Roman"/>
                <a:cs typeface="Times New Roman"/>
              </a:rPr>
              <a:t>Estado</a:t>
            </a:r>
            <a:r>
              <a:rPr dirty="0" sz="1250" spc="-2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do</a:t>
            </a:r>
            <a:r>
              <a:rPr dirty="0" sz="1250" spc="-1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494949"/>
                </a:solidFill>
                <a:latin typeface="Times New Roman"/>
                <a:cs typeface="Times New Roman"/>
              </a:rPr>
              <a:t>Rio</a:t>
            </a:r>
            <a:r>
              <a:rPr dirty="0" sz="1250" spc="-1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D4D4D"/>
                </a:solidFill>
                <a:latin typeface="Times New Roman"/>
                <a:cs typeface="Times New Roman"/>
              </a:rPr>
              <a:t>de</a:t>
            </a:r>
            <a:r>
              <a:rPr dirty="0" sz="1250" spc="-4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D4D4D"/>
                </a:solidFill>
                <a:latin typeface="Times New Roman"/>
                <a:cs typeface="Times New Roman"/>
              </a:rPr>
              <a:t>Janeiro</a:t>
            </a:r>
            <a:endParaRPr sz="1250">
              <a:latin typeface="Times New Roman"/>
              <a:cs typeface="Times New Roman"/>
            </a:endParaRPr>
          </a:p>
          <a:p>
            <a:pPr marL="19050">
              <a:lnSpc>
                <a:spcPts val="1370"/>
              </a:lnSpc>
            </a:pPr>
            <a:r>
              <a:rPr dirty="0" sz="1250" spc="-40">
                <a:solidFill>
                  <a:srgbClr val="4B4B4B"/>
                </a:solidFill>
                <a:latin typeface="Times New Roman"/>
                <a:cs typeface="Times New Roman"/>
              </a:rPr>
              <a:t>Prefeitura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424242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4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565656"/>
                </a:solidFill>
                <a:latin typeface="Times New Roman"/>
                <a:cs typeface="Times New Roman"/>
              </a:rPr>
              <a:t>de</a:t>
            </a:r>
            <a:r>
              <a:rPr dirty="0" sz="1250" spc="-55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Seropédica</a:t>
            </a:r>
            <a:endParaRPr sz="1250">
              <a:latin typeface="Times New Roman"/>
              <a:cs typeface="Times New Roman"/>
            </a:endParaRPr>
          </a:p>
          <a:p>
            <a:pPr marL="24130">
              <a:lnSpc>
                <a:spcPts val="1435"/>
              </a:lnSpc>
              <a:tabLst>
                <a:tab pos="606425" algn="l"/>
                <a:tab pos="1540510" algn="l"/>
              </a:tabLst>
            </a:pP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Decreto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	</a:t>
            </a:r>
            <a:r>
              <a:rPr dirty="0" sz="1250" spc="-80">
                <a:solidFill>
                  <a:srgbClr val="5B5B5B"/>
                </a:solidFill>
                <a:latin typeface="Times New Roman"/>
                <a:cs typeface="Times New Roman"/>
              </a:rPr>
              <a:t>n°.</a:t>
            </a:r>
            <a:r>
              <a:rPr dirty="0" sz="1250" spc="-10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65656"/>
                </a:solidFill>
                <a:latin typeface="Times New Roman"/>
                <a:cs typeface="Times New Roman"/>
              </a:rPr>
              <a:t>2500</a:t>
            </a:r>
            <a:r>
              <a:rPr dirty="0" sz="1250" spc="425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606060"/>
                </a:solidFill>
                <a:latin typeface="Times New Roman"/>
                <a:cs typeface="Times New Roman"/>
              </a:rPr>
              <a:t>de</a:t>
            </a:r>
            <a:r>
              <a:rPr dirty="0" sz="1250">
                <a:solidFill>
                  <a:srgbClr val="606060"/>
                </a:solidFill>
                <a:latin typeface="Times New Roman"/>
                <a:cs typeface="Times New Roman"/>
              </a:rPr>
              <a:t>	</a:t>
            </a:r>
            <a:r>
              <a:rPr dirty="0" sz="1250" spc="-70">
                <a:solidFill>
                  <a:srgbClr val="5B5B5B"/>
                </a:solidFill>
                <a:latin typeface="Times New Roman"/>
                <a:cs typeface="Times New Roman"/>
              </a:rPr>
              <a:t>19</a:t>
            </a:r>
            <a:r>
              <a:rPr dirty="0" sz="1250" spc="-10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444444"/>
                </a:solidFill>
                <a:latin typeface="Times New Roman"/>
                <a:cs typeface="Times New Roman"/>
              </a:rPr>
              <a:t>Dezembro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565656"/>
                </a:solidFill>
                <a:latin typeface="Times New Roman"/>
                <a:cs typeface="Times New Roman"/>
              </a:rPr>
              <a:t>de</a:t>
            </a:r>
            <a:r>
              <a:rPr dirty="0" sz="1250" spc="-30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666666"/>
                </a:solidFill>
                <a:latin typeface="Times New Roman"/>
                <a:cs typeface="Times New Roman"/>
              </a:rPr>
              <a:t>2023</a:t>
            </a:r>
            <a:endParaRPr sz="1250">
              <a:latin typeface="Times New Roman"/>
              <a:cs typeface="Times New Roman"/>
            </a:endParaRPr>
          </a:p>
          <a:p>
            <a:pPr algn="just" marL="2196465" marR="84455" indent="226695">
              <a:lnSpc>
                <a:spcPct val="92500"/>
              </a:lnSpc>
              <a:spcBef>
                <a:spcPts val="1285"/>
              </a:spcBef>
              <a:tabLst>
                <a:tab pos="5539105" algn="l"/>
              </a:tabLst>
            </a:pPr>
            <a:r>
              <a:rPr dirty="0" sz="1200" spc="-65">
                <a:solidFill>
                  <a:srgbClr val="595959"/>
                </a:solidFill>
                <a:latin typeface="Cambria"/>
                <a:cs typeface="Cambria"/>
              </a:rPr>
              <a:t>Abre</a:t>
            </a:r>
            <a:r>
              <a:rPr dirty="0" sz="1200" spc="-5">
                <a:solidFill>
                  <a:srgbClr val="595959"/>
                </a:solidFill>
                <a:latin typeface="Cambria"/>
                <a:cs typeface="Cambria"/>
              </a:rPr>
              <a:t> </a:t>
            </a:r>
            <a:r>
              <a:rPr dirty="0" sz="1200" spc="-25">
                <a:solidFill>
                  <a:srgbClr val="4D4D4D"/>
                </a:solidFill>
                <a:latin typeface="Cambria"/>
                <a:cs typeface="Cambria"/>
              </a:rPr>
              <a:t>crédito</a:t>
            </a:r>
            <a:r>
              <a:rPr dirty="0" sz="1200" spc="484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200" spc="-85">
                <a:solidFill>
                  <a:srgbClr val="4F4F4F"/>
                </a:solidFill>
                <a:latin typeface="Cambria"/>
                <a:cs typeface="Cambria"/>
              </a:rPr>
              <a:t>suplementar</a:t>
            </a:r>
            <a:r>
              <a:rPr dirty="0" sz="1200" spc="20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200" spc="-50">
                <a:solidFill>
                  <a:srgbClr val="484848"/>
                </a:solidFill>
                <a:latin typeface="Cambria"/>
                <a:cs typeface="Cambria"/>
              </a:rPr>
              <a:t>no</a:t>
            </a:r>
            <a:r>
              <a:rPr dirty="0" sz="1200" spc="-15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200" spc="-55">
                <a:solidFill>
                  <a:srgbClr val="525252"/>
                </a:solidFill>
                <a:latin typeface="Cambria"/>
                <a:cs typeface="Cambria"/>
              </a:rPr>
              <a:t>valor</a:t>
            </a:r>
            <a:r>
              <a:rPr dirty="0" sz="1200" spc="5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200" spc="-70">
                <a:solidFill>
                  <a:srgbClr val="5B5B5B"/>
                </a:solidFill>
                <a:latin typeface="Cambria"/>
                <a:cs typeface="Cambria"/>
              </a:rPr>
              <a:t>total</a:t>
            </a:r>
            <a:r>
              <a:rPr dirty="0" sz="1200" spc="25">
                <a:solidFill>
                  <a:srgbClr val="5B5B5B"/>
                </a:solidFill>
                <a:latin typeface="Cambria"/>
                <a:cs typeface="Cambria"/>
              </a:rPr>
              <a:t> </a:t>
            </a:r>
            <a:r>
              <a:rPr dirty="0" sz="1200" spc="-25">
                <a:solidFill>
                  <a:srgbClr val="4F4F4F"/>
                </a:solidFill>
                <a:latin typeface="Cambria"/>
                <a:cs typeface="Cambria"/>
              </a:rPr>
              <a:t>de</a:t>
            </a:r>
            <a:r>
              <a:rPr dirty="0" sz="1200">
                <a:solidFill>
                  <a:srgbClr val="4F4F4F"/>
                </a:solidFill>
                <a:latin typeface="Cambria"/>
                <a:cs typeface="Cambria"/>
              </a:rPr>
              <a:t>	</a:t>
            </a:r>
            <a:r>
              <a:rPr dirty="0" sz="1200" spc="-25">
                <a:solidFill>
                  <a:srgbClr val="565656"/>
                </a:solidFill>
                <a:latin typeface="Cambria"/>
                <a:cs typeface="Cambria"/>
              </a:rPr>
              <a:t>R$ </a:t>
            </a:r>
            <a:r>
              <a:rPr dirty="0" sz="1200" spc="-55">
                <a:solidFill>
                  <a:srgbClr val="494949"/>
                </a:solidFill>
                <a:latin typeface="Cambria"/>
                <a:cs typeface="Cambria"/>
              </a:rPr>
              <a:t>2.000.000,00</a:t>
            </a:r>
            <a:r>
              <a:rPr dirty="0" sz="1200" spc="-1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200" spc="-10">
                <a:solidFill>
                  <a:srgbClr val="525252"/>
                </a:solidFill>
                <a:latin typeface="Cambria"/>
                <a:cs typeface="Cambria"/>
              </a:rPr>
              <a:t>(Dois</a:t>
            </a:r>
            <a:r>
              <a:rPr dirty="0" sz="1200" spc="-55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200" spc="-70">
                <a:solidFill>
                  <a:srgbClr val="383838"/>
                </a:solidFill>
                <a:latin typeface="Cambria"/>
                <a:cs typeface="Cambria"/>
              </a:rPr>
              <a:t>milhões</a:t>
            </a:r>
            <a:r>
              <a:rPr dirty="0" sz="1200" spc="5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200" spc="-45">
                <a:solidFill>
                  <a:srgbClr val="4D4D4D"/>
                </a:solidFill>
                <a:latin typeface="Cambria"/>
                <a:cs typeface="Cambria"/>
              </a:rPr>
              <a:t>de</a:t>
            </a:r>
            <a:r>
              <a:rPr dirty="0" sz="1200" spc="-2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94949"/>
                </a:solidFill>
                <a:latin typeface="Cambria"/>
                <a:cs typeface="Cambria"/>
              </a:rPr>
              <a:t>rears),</a:t>
            </a:r>
            <a:r>
              <a:rPr dirty="0" sz="1200" spc="195">
                <a:solidFill>
                  <a:srgbClr val="494949"/>
                </a:solidFill>
                <a:latin typeface="Cambria"/>
                <a:cs typeface="Cambria"/>
              </a:rPr>
              <a:t>  </a:t>
            </a:r>
            <a:r>
              <a:rPr dirty="0" sz="1200">
                <a:solidFill>
                  <a:srgbClr val="595959"/>
                </a:solidFill>
                <a:latin typeface="Cambria"/>
                <a:cs typeface="Cambria"/>
              </a:rPr>
              <a:t>para</a:t>
            </a:r>
            <a:r>
              <a:rPr dirty="0" sz="1200" spc="395">
                <a:solidFill>
                  <a:srgbClr val="595959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D5D5D"/>
                </a:solidFill>
                <a:latin typeface="Cambria"/>
                <a:cs typeface="Cambria"/>
              </a:rPr>
              <a:t>fins</a:t>
            </a:r>
            <a:r>
              <a:rPr dirty="0" sz="1200" spc="385">
                <a:solidFill>
                  <a:srgbClr val="5D5D5D"/>
                </a:solidFill>
                <a:latin typeface="Cambria"/>
                <a:cs typeface="Cambria"/>
              </a:rPr>
              <a:t> </a:t>
            </a:r>
            <a:r>
              <a:rPr dirty="0" sz="1200" spc="-80">
                <a:solidFill>
                  <a:srgbClr val="444444"/>
                </a:solidFill>
                <a:latin typeface="Cambria"/>
                <a:cs typeface="Cambria"/>
              </a:rPr>
              <a:t>que</a:t>
            </a:r>
            <a:r>
              <a:rPr dirty="0" sz="1200" spc="15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200" spc="-25">
                <a:solidFill>
                  <a:srgbClr val="575757"/>
                </a:solidFill>
                <a:latin typeface="Cambria"/>
                <a:cs typeface="Cambria"/>
              </a:rPr>
              <a:t>se </a:t>
            </a:r>
            <a:r>
              <a:rPr dirty="0" sz="1200">
                <a:solidFill>
                  <a:srgbClr val="525252"/>
                </a:solidFill>
                <a:latin typeface="Cambria"/>
                <a:cs typeface="Cambria"/>
              </a:rPr>
              <a:t>especifica</a:t>
            </a:r>
            <a:r>
              <a:rPr dirty="0" sz="1200" spc="385">
                <a:solidFill>
                  <a:srgbClr val="525252"/>
                </a:solidFill>
                <a:latin typeface="Cambria"/>
                <a:cs typeface="Cambria"/>
              </a:rPr>
              <a:t>   </a:t>
            </a:r>
            <a:r>
              <a:rPr dirty="0" sz="1200">
                <a:solidFill>
                  <a:srgbClr val="525252"/>
                </a:solidFill>
                <a:latin typeface="Cambria"/>
                <a:cs typeface="Cambria"/>
              </a:rPr>
              <a:t>e</a:t>
            </a:r>
            <a:r>
              <a:rPr dirty="0" sz="1200" spc="114">
                <a:solidFill>
                  <a:srgbClr val="525252"/>
                </a:solidFill>
                <a:latin typeface="Cambria"/>
                <a:cs typeface="Cambria"/>
              </a:rPr>
              <a:t>  </a:t>
            </a:r>
            <a:r>
              <a:rPr dirty="0" sz="1200">
                <a:solidFill>
                  <a:srgbClr val="545454"/>
                </a:solidFill>
                <a:latin typeface="Cambria"/>
                <a:cs typeface="Cambria"/>
              </a:rPr>
              <a:t>da</a:t>
            </a:r>
            <a:r>
              <a:rPr dirty="0" sz="1200" spc="310">
                <a:solidFill>
                  <a:srgbClr val="545454"/>
                </a:solidFill>
                <a:latin typeface="Cambria"/>
                <a:cs typeface="Cambria"/>
              </a:rPr>
              <a:t>  </a:t>
            </a:r>
            <a:r>
              <a:rPr dirty="0" sz="1200" spc="-30">
                <a:solidFill>
                  <a:srgbClr val="565656"/>
                </a:solidFill>
                <a:latin typeface="Cambria"/>
                <a:cs typeface="Cambria"/>
              </a:rPr>
              <a:t>outras</a:t>
            </a:r>
            <a:r>
              <a:rPr dirty="0" sz="1200" spc="150">
                <a:solidFill>
                  <a:srgbClr val="565656"/>
                </a:solidFill>
                <a:latin typeface="Cambria"/>
                <a:cs typeface="Cambria"/>
              </a:rPr>
              <a:t>  </a:t>
            </a:r>
            <a:r>
              <a:rPr dirty="0" sz="1200" spc="-10">
                <a:solidFill>
                  <a:srgbClr val="575757"/>
                </a:solidFill>
                <a:latin typeface="Cambria"/>
                <a:cs typeface="Cambria"/>
              </a:rPr>
              <a:t>providências.</a:t>
            </a:r>
            <a:endParaRPr sz="1200">
              <a:latin typeface="Cambria"/>
              <a:cs typeface="Cambria"/>
            </a:endParaRPr>
          </a:p>
          <a:p>
            <a:pPr algn="just" marL="12700" marR="5080" indent="444500">
              <a:lnSpc>
                <a:spcPts val="1330"/>
              </a:lnSpc>
              <a:spcBef>
                <a:spcPts val="1400"/>
              </a:spcBef>
            </a:pPr>
            <a:r>
              <a:rPr dirty="0" sz="1200">
                <a:solidFill>
                  <a:srgbClr val="5B5B5B"/>
                </a:solidFill>
                <a:latin typeface="Cambria"/>
                <a:cs typeface="Cambria"/>
              </a:rPr>
              <a:t>O</a:t>
            </a:r>
            <a:r>
              <a:rPr dirty="0" sz="1200" spc="340">
                <a:solidFill>
                  <a:srgbClr val="5B5B5B"/>
                </a:solidFill>
                <a:latin typeface="Cambria"/>
                <a:cs typeface="Cambria"/>
              </a:rPr>
              <a:t>  </a:t>
            </a:r>
            <a:r>
              <a:rPr dirty="0" sz="1200">
                <a:solidFill>
                  <a:srgbClr val="4F4F4F"/>
                </a:solidFill>
                <a:latin typeface="Cambria"/>
                <a:cs typeface="Cambria"/>
              </a:rPr>
              <a:t>Prefeito</a:t>
            </a:r>
            <a:r>
              <a:rPr dirty="0" sz="1200" spc="295">
                <a:solidFill>
                  <a:srgbClr val="4F4F4F"/>
                </a:solidFill>
                <a:latin typeface="Cambria"/>
                <a:cs typeface="Cambria"/>
              </a:rPr>
              <a:t>  </a:t>
            </a:r>
            <a:r>
              <a:rPr dirty="0" sz="1200">
                <a:solidFill>
                  <a:srgbClr val="4B4B4B"/>
                </a:solidFill>
                <a:latin typeface="Cambria"/>
                <a:cs typeface="Cambria"/>
              </a:rPr>
              <a:t>Municipal,</a:t>
            </a:r>
            <a:r>
              <a:rPr dirty="0" sz="1200" spc="135">
                <a:solidFill>
                  <a:srgbClr val="4B4B4B"/>
                </a:solidFill>
                <a:latin typeface="Cambria"/>
                <a:cs typeface="Cambria"/>
              </a:rPr>
              <a:t>  </a:t>
            </a:r>
            <a:r>
              <a:rPr dirty="0" sz="1200">
                <a:solidFill>
                  <a:srgbClr val="565656"/>
                </a:solidFill>
                <a:latin typeface="Cambria"/>
                <a:cs typeface="Cambria"/>
              </a:rPr>
              <a:t>no</a:t>
            </a:r>
            <a:r>
              <a:rPr dirty="0" sz="1200" spc="130">
                <a:solidFill>
                  <a:srgbClr val="565656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25252"/>
                </a:solidFill>
                <a:latin typeface="Cambria"/>
                <a:cs typeface="Cambria"/>
              </a:rPr>
              <a:t>uso</a:t>
            </a:r>
            <a:r>
              <a:rPr dirty="0" sz="1200" spc="105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666666"/>
                </a:solidFill>
                <a:latin typeface="Cambria"/>
                <a:cs typeface="Cambria"/>
              </a:rPr>
              <a:t>de</a:t>
            </a:r>
            <a:r>
              <a:rPr dirty="0" sz="1200" spc="430">
                <a:solidFill>
                  <a:srgbClr val="666666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65656"/>
                </a:solidFill>
                <a:latin typeface="Cambria"/>
                <a:cs typeface="Cambria"/>
              </a:rPr>
              <a:t>suas</a:t>
            </a:r>
            <a:r>
              <a:rPr dirty="0" sz="1200" spc="275">
                <a:solidFill>
                  <a:srgbClr val="565656"/>
                </a:solidFill>
                <a:latin typeface="Cambria"/>
                <a:cs typeface="Cambria"/>
              </a:rPr>
              <a:t>  </a:t>
            </a:r>
            <a:r>
              <a:rPr dirty="0" sz="1200" spc="-45">
                <a:solidFill>
                  <a:srgbClr val="464646"/>
                </a:solidFill>
                <a:latin typeface="Cambria"/>
                <a:cs typeface="Cambria"/>
              </a:rPr>
              <a:t>atribuições</a:t>
            </a:r>
            <a:r>
              <a:rPr dirty="0" sz="1200" spc="18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200" spc="-10">
                <a:solidFill>
                  <a:srgbClr val="4F4F4F"/>
                </a:solidFill>
                <a:latin typeface="Cambria"/>
                <a:cs typeface="Cambria"/>
              </a:rPr>
              <a:t>legais</a:t>
            </a:r>
            <a:r>
              <a:rPr dirty="0" sz="1200" spc="75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95959"/>
                </a:solidFill>
                <a:latin typeface="Cambria"/>
                <a:cs typeface="Cambria"/>
              </a:rPr>
              <a:t>e</a:t>
            </a:r>
            <a:r>
              <a:rPr dirty="0" sz="1200" spc="85">
                <a:solidFill>
                  <a:srgbClr val="595959"/>
                </a:solidFill>
                <a:latin typeface="Cambria"/>
                <a:cs typeface="Cambria"/>
              </a:rPr>
              <a:t> </a:t>
            </a:r>
            <a:r>
              <a:rPr dirty="0" sz="1200" spc="-45">
                <a:solidFill>
                  <a:srgbClr val="525252"/>
                </a:solidFill>
                <a:latin typeface="Cambria"/>
                <a:cs typeface="Cambria"/>
              </a:rPr>
              <a:t>constitucionais,</a:t>
            </a:r>
            <a:r>
              <a:rPr dirty="0" sz="1200" spc="30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200" spc="-25">
                <a:solidFill>
                  <a:srgbClr val="525252"/>
                </a:solidFill>
                <a:latin typeface="Cambria"/>
                <a:cs typeface="Cambria"/>
              </a:rPr>
              <a:t>em </a:t>
            </a:r>
            <a:r>
              <a:rPr dirty="0" sz="1200" spc="-70">
                <a:solidFill>
                  <a:srgbClr val="3F3F3F"/>
                </a:solidFill>
                <a:latin typeface="Cambria"/>
                <a:cs typeface="Cambria"/>
              </a:rPr>
              <a:t>conformidade</a:t>
            </a:r>
            <a:r>
              <a:rPr dirty="0" sz="120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200" spc="-30">
                <a:solidFill>
                  <a:srgbClr val="545454"/>
                </a:solidFill>
                <a:latin typeface="Cambria"/>
                <a:cs typeface="Cambria"/>
              </a:rPr>
              <a:t>com</a:t>
            </a:r>
            <a:r>
              <a:rPr dirty="0" sz="1200" spc="-35">
                <a:solidFill>
                  <a:srgbClr val="545454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45454"/>
                </a:solidFill>
                <a:latin typeface="Cambria"/>
                <a:cs typeface="Cambria"/>
              </a:rPr>
              <a:t>a</a:t>
            </a:r>
            <a:r>
              <a:rPr dirty="0" sz="1200" spc="-50">
                <a:solidFill>
                  <a:srgbClr val="545454"/>
                </a:solidFill>
                <a:latin typeface="Cambria"/>
                <a:cs typeface="Cambria"/>
              </a:rPr>
              <a:t> </a:t>
            </a:r>
            <a:r>
              <a:rPr dirty="0" sz="1200" spc="-20">
                <a:solidFill>
                  <a:srgbClr val="5D5D5D"/>
                </a:solidFill>
                <a:latin typeface="Cambria"/>
                <a:cs typeface="Cambria"/>
              </a:rPr>
              <a:t>lei</a:t>
            </a:r>
            <a:r>
              <a:rPr dirty="0" sz="1200" spc="25">
                <a:solidFill>
                  <a:srgbClr val="5D5D5D"/>
                </a:solidFill>
                <a:latin typeface="Cambria"/>
                <a:cs typeface="Cambria"/>
              </a:rPr>
              <a:t> </a:t>
            </a:r>
            <a:r>
              <a:rPr dirty="0" sz="1200" spc="-60">
                <a:solidFill>
                  <a:srgbClr val="545454"/>
                </a:solidFill>
                <a:latin typeface="Cambria"/>
                <a:cs typeface="Cambria"/>
              </a:rPr>
              <a:t>n°:</a:t>
            </a:r>
            <a:r>
              <a:rPr dirty="0" sz="1200" spc="-5">
                <a:solidFill>
                  <a:srgbClr val="545454"/>
                </a:solidFill>
                <a:latin typeface="Cambria"/>
                <a:cs typeface="Cambria"/>
              </a:rPr>
              <a:t> </a:t>
            </a:r>
            <a:r>
              <a:rPr dirty="0" sz="1200" spc="-120">
                <a:solidFill>
                  <a:srgbClr val="494949"/>
                </a:solidFill>
                <a:latin typeface="Cambria"/>
                <a:cs typeface="Cambria"/>
              </a:rPr>
              <a:t>791/22</a:t>
            </a:r>
            <a:r>
              <a:rPr dirty="0" sz="1200" spc="5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200" spc="-65">
                <a:solidFill>
                  <a:srgbClr val="4D4D4D"/>
                </a:solidFill>
                <a:latin typeface="Cambria"/>
                <a:cs typeface="Cambria"/>
              </a:rPr>
              <a:t>de</a:t>
            </a:r>
            <a:r>
              <a:rPr dirty="0" sz="1200" spc="-5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200" spc="-85">
                <a:solidFill>
                  <a:srgbClr val="626262"/>
                </a:solidFill>
                <a:latin typeface="Cambria"/>
                <a:cs typeface="Cambria"/>
              </a:rPr>
              <a:t>26</a:t>
            </a:r>
            <a:r>
              <a:rPr dirty="0" sz="1200" spc="20">
                <a:solidFill>
                  <a:srgbClr val="626262"/>
                </a:solidFill>
                <a:latin typeface="Cambria"/>
                <a:cs typeface="Cambria"/>
              </a:rPr>
              <a:t> </a:t>
            </a:r>
            <a:r>
              <a:rPr dirty="0" sz="1200" spc="-30">
                <a:solidFill>
                  <a:srgbClr val="545454"/>
                </a:solidFill>
                <a:latin typeface="Cambria"/>
                <a:cs typeface="Cambria"/>
              </a:rPr>
              <a:t>de</a:t>
            </a:r>
            <a:r>
              <a:rPr dirty="0" sz="1200">
                <a:solidFill>
                  <a:srgbClr val="545454"/>
                </a:solidFill>
                <a:latin typeface="Cambria"/>
                <a:cs typeface="Cambria"/>
              </a:rPr>
              <a:t> </a:t>
            </a:r>
            <a:r>
              <a:rPr dirty="0" sz="1200" spc="-75">
                <a:solidFill>
                  <a:srgbClr val="4D4D4D"/>
                </a:solidFill>
                <a:latin typeface="Cambria"/>
                <a:cs typeface="Cambria"/>
              </a:rPr>
              <a:t>Dezembro</a:t>
            </a:r>
            <a:r>
              <a:rPr dirty="0" sz="1200" spc="45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200" spc="-65">
                <a:solidFill>
                  <a:srgbClr val="505050"/>
                </a:solidFill>
                <a:latin typeface="Cambria"/>
                <a:cs typeface="Cambria"/>
              </a:rPr>
              <a:t>de</a:t>
            </a:r>
            <a:r>
              <a:rPr dirty="0" sz="1200">
                <a:solidFill>
                  <a:srgbClr val="505050"/>
                </a:solidFill>
                <a:latin typeface="Cambria"/>
                <a:cs typeface="Cambria"/>
              </a:rPr>
              <a:t> </a:t>
            </a:r>
            <a:r>
              <a:rPr dirty="0" sz="1200" spc="-100">
                <a:solidFill>
                  <a:srgbClr val="4F4F4F"/>
                </a:solidFill>
                <a:latin typeface="Cambria"/>
                <a:cs typeface="Cambria"/>
              </a:rPr>
              <a:t>2022</a:t>
            </a:r>
            <a:r>
              <a:rPr dirty="0" sz="1200" spc="35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B4B4B"/>
                </a:solidFill>
                <a:latin typeface="Cambria"/>
                <a:cs typeface="Cambria"/>
              </a:rPr>
              <a:t>(Lei</a:t>
            </a:r>
            <a:r>
              <a:rPr dirty="0" sz="1200" spc="30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200" spc="-40">
                <a:solidFill>
                  <a:srgbClr val="505050"/>
                </a:solidFill>
                <a:latin typeface="Cambria"/>
                <a:cs typeface="Cambria"/>
              </a:rPr>
              <a:t>que</a:t>
            </a:r>
            <a:r>
              <a:rPr dirty="0" sz="1200" spc="75">
                <a:solidFill>
                  <a:srgbClr val="505050"/>
                </a:solidFill>
                <a:latin typeface="Cambria"/>
                <a:cs typeface="Cambria"/>
              </a:rPr>
              <a:t> </a:t>
            </a:r>
            <a:r>
              <a:rPr dirty="0" sz="1200" spc="-65">
                <a:solidFill>
                  <a:srgbClr val="494949"/>
                </a:solidFill>
                <a:latin typeface="Cambria"/>
                <a:cs typeface="Cambria"/>
              </a:rPr>
              <a:t>instituiu</a:t>
            </a:r>
            <a:r>
              <a:rPr dirty="0" sz="1200" spc="2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45454"/>
                </a:solidFill>
                <a:latin typeface="Cambria"/>
                <a:cs typeface="Cambria"/>
              </a:rPr>
              <a:t>o</a:t>
            </a:r>
            <a:r>
              <a:rPr dirty="0" sz="1200" spc="-50">
                <a:solidFill>
                  <a:srgbClr val="545454"/>
                </a:solidFill>
                <a:latin typeface="Cambria"/>
                <a:cs typeface="Cambria"/>
              </a:rPr>
              <a:t> </a:t>
            </a:r>
            <a:r>
              <a:rPr dirty="0" sz="1200" spc="-85">
                <a:solidFill>
                  <a:srgbClr val="4F4F4F"/>
                </a:solidFill>
                <a:latin typeface="Cambria"/>
                <a:cs typeface="Cambria"/>
              </a:rPr>
              <a:t>orçamento</a:t>
            </a:r>
            <a:r>
              <a:rPr dirty="0" sz="1200" spc="35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200" spc="-25">
                <a:solidFill>
                  <a:srgbClr val="696969"/>
                </a:solidFill>
                <a:latin typeface="Cambria"/>
                <a:cs typeface="Cambria"/>
              </a:rPr>
              <a:t>de </a:t>
            </a:r>
            <a:r>
              <a:rPr dirty="0" sz="1200" spc="-60">
                <a:solidFill>
                  <a:srgbClr val="484848"/>
                </a:solidFill>
                <a:latin typeface="Cambria"/>
                <a:cs typeface="Cambria"/>
              </a:rPr>
              <a:t>2023):</a:t>
            </a:r>
            <a:r>
              <a:rPr dirty="0" sz="1200" spc="25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200" spc="-10">
                <a:solidFill>
                  <a:srgbClr val="3F3F3F"/>
                </a:solidFill>
                <a:latin typeface="Cambria"/>
                <a:cs typeface="Cambria"/>
              </a:rPr>
              <a:t>Decreta:</a:t>
            </a:r>
            <a:endParaRPr sz="1200">
              <a:latin typeface="Cambria"/>
              <a:cs typeface="Cambria"/>
            </a:endParaRPr>
          </a:p>
          <a:p>
            <a:pPr marL="19685" marR="593725" indent="435609">
              <a:lnSpc>
                <a:spcPts val="1330"/>
              </a:lnSpc>
              <a:spcBef>
                <a:spcPts val="1340"/>
              </a:spcBef>
            </a:pPr>
            <a:r>
              <a:rPr dirty="0" sz="1200" spc="-10">
                <a:solidFill>
                  <a:srgbClr val="595959"/>
                </a:solidFill>
                <a:latin typeface="Times New Roman"/>
                <a:cs typeface="Times New Roman"/>
              </a:rPr>
              <a:t>Artigo</a:t>
            </a:r>
            <a:r>
              <a:rPr dirty="0" sz="1200" spc="3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200" spc="-110">
                <a:solidFill>
                  <a:srgbClr val="666666"/>
                </a:solidFill>
                <a:latin typeface="Times New Roman"/>
                <a:cs typeface="Times New Roman"/>
              </a:rPr>
              <a:t>1°</a:t>
            </a:r>
            <a:r>
              <a:rPr dirty="0" sz="1200" spc="-30">
                <a:solidFill>
                  <a:srgbClr val="666666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05050"/>
                </a:solidFill>
                <a:latin typeface="Times New Roman"/>
                <a:cs typeface="Times New Roman"/>
              </a:rPr>
              <a:t>-</a:t>
            </a:r>
            <a:r>
              <a:rPr dirty="0" sz="1200" spc="-20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464646"/>
                </a:solidFill>
                <a:latin typeface="Times New Roman"/>
                <a:cs typeface="Times New Roman"/>
              </a:rPr>
              <a:t>Fica</a:t>
            </a:r>
            <a:r>
              <a:rPr dirty="0" sz="1200" spc="-1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484848"/>
                </a:solidFill>
                <a:latin typeface="Times New Roman"/>
                <a:cs typeface="Times New Roman"/>
              </a:rPr>
              <a:t>aberto </a:t>
            </a:r>
            <a:r>
              <a:rPr dirty="0" sz="1200" spc="-20">
                <a:solidFill>
                  <a:srgbClr val="494949"/>
                </a:solidFill>
                <a:latin typeface="Times New Roman"/>
                <a:cs typeface="Times New Roman"/>
              </a:rPr>
              <a:t>crédito</a:t>
            </a:r>
            <a:r>
              <a:rPr dirty="0" sz="1200" spc="-3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606060"/>
                </a:solidFill>
                <a:latin typeface="Times New Roman"/>
                <a:cs typeface="Times New Roman"/>
              </a:rPr>
              <a:t>suplementar</a:t>
            </a:r>
            <a:r>
              <a:rPr dirty="0" sz="1200" spc="65">
                <a:solidFill>
                  <a:srgbClr val="606060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727272"/>
                </a:solidFill>
                <a:latin typeface="Times New Roman"/>
                <a:cs typeface="Times New Roman"/>
              </a:rPr>
              <a:t>as</a:t>
            </a:r>
            <a:r>
              <a:rPr dirty="0" sz="1200" spc="-30">
                <a:solidFill>
                  <a:srgbClr val="727272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4F4F4F"/>
                </a:solidFill>
                <a:latin typeface="Times New Roman"/>
                <a:cs typeface="Times New Roman"/>
              </a:rPr>
              <a:t>seguintes</a:t>
            </a:r>
            <a:r>
              <a:rPr dirty="0" sz="1200" spc="-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505050"/>
                </a:solidFill>
                <a:latin typeface="Times New Roman"/>
                <a:cs typeface="Times New Roman"/>
              </a:rPr>
              <a:t>dotações</a:t>
            </a:r>
            <a:r>
              <a:rPr dirty="0" sz="1200" spc="-1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94949"/>
                </a:solidFill>
                <a:latin typeface="Times New Roman"/>
                <a:cs typeface="Times New Roman"/>
              </a:rPr>
              <a:t>orçamentárias: </a:t>
            </a:r>
            <a:r>
              <a:rPr dirty="0" sz="1200" spc="-30">
                <a:solidFill>
                  <a:srgbClr val="4D4D4D"/>
                </a:solidFill>
                <a:latin typeface="Times New Roman"/>
                <a:cs typeface="Times New Roman"/>
              </a:rPr>
              <a:t>Dotações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84848"/>
                </a:solidFill>
                <a:latin typeface="Times New Roman"/>
                <a:cs typeface="Times New Roman"/>
              </a:rPr>
              <a:t>suplementadas:</a:t>
            </a:r>
            <a:endParaRPr sz="1200">
              <a:latin typeface="Times New Roman"/>
              <a:cs typeface="Times New Roman"/>
            </a:endParaRPr>
          </a:p>
          <a:p>
            <a:pPr marL="18415">
              <a:lnSpc>
                <a:spcPts val="1240"/>
              </a:lnSpc>
            </a:pPr>
            <a:r>
              <a:rPr dirty="0" sz="1150" b="1">
                <a:solidFill>
                  <a:srgbClr val="464646"/>
                </a:solidFill>
                <a:latin typeface="Times New Roman"/>
                <a:cs typeface="Times New Roman"/>
              </a:rPr>
              <a:t>FUNDO</a:t>
            </a:r>
            <a:r>
              <a:rPr dirty="0" sz="1150" spc="30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150" b="1">
                <a:solidFill>
                  <a:srgbClr val="4F4F4F"/>
                </a:solidFill>
                <a:latin typeface="Times New Roman"/>
                <a:cs typeface="Times New Roman"/>
              </a:rPr>
              <a:t>MUNICIPAL</a:t>
            </a:r>
            <a:r>
              <a:rPr dirty="0" sz="1150" spc="110" b="1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150" b="1">
                <a:solidFill>
                  <a:srgbClr val="4D4D4D"/>
                </a:solidFill>
                <a:latin typeface="Times New Roman"/>
                <a:cs typeface="Times New Roman"/>
              </a:rPr>
              <a:t>DE</a:t>
            </a:r>
            <a:r>
              <a:rPr dirty="0" sz="1150" spc="-20" b="1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150" spc="-10" b="1">
                <a:solidFill>
                  <a:srgbClr val="484848"/>
                </a:solidFill>
                <a:latin typeface="Times New Roman"/>
                <a:cs typeface="Times New Roman"/>
              </a:rPr>
              <a:t>SAÚDE</a:t>
            </a:r>
            <a:endParaRPr sz="1150">
              <a:latin typeface="Times New Roman"/>
              <a:cs typeface="Times New Roman"/>
            </a:endParaRPr>
          </a:p>
          <a:p>
            <a:pPr marL="23495">
              <a:lnSpc>
                <a:spcPts val="1320"/>
              </a:lnSpc>
            </a:pPr>
            <a:r>
              <a:rPr dirty="0" sz="1150" spc="-20">
                <a:solidFill>
                  <a:srgbClr val="4F4F4F"/>
                </a:solidFill>
                <a:latin typeface="Times New Roman"/>
                <a:cs typeface="Times New Roman"/>
              </a:rPr>
              <a:t>2305.10.301</a:t>
            </a:r>
            <a:r>
              <a:rPr dirty="0" sz="1150" spc="-1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solidFill>
                  <a:srgbClr val="4D4D4D"/>
                </a:solidFill>
                <a:latin typeface="Times New Roman"/>
                <a:cs typeface="Times New Roman"/>
              </a:rPr>
              <a:t>.005.2015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63675" y="3930366"/>
            <a:ext cx="2341880" cy="201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99794" algn="l"/>
              </a:tabLst>
            </a:pPr>
            <a:r>
              <a:rPr dirty="0" sz="1150" spc="-10">
                <a:solidFill>
                  <a:srgbClr val="444444"/>
                </a:solidFill>
                <a:latin typeface="Times New Roman"/>
                <a:cs typeface="Times New Roman"/>
              </a:rPr>
              <a:t>3390.30.05</a:t>
            </a:r>
            <a:r>
              <a:rPr dirty="0" sz="1150">
                <a:solidFill>
                  <a:srgbClr val="444444"/>
                </a:solidFill>
                <a:latin typeface="Times New Roman"/>
                <a:cs typeface="Times New Roman"/>
              </a:rPr>
              <a:t>	</a:t>
            </a:r>
            <a:r>
              <a:rPr dirty="0" sz="1150" spc="-10">
                <a:solidFill>
                  <a:srgbClr val="444444"/>
                </a:solidFill>
                <a:latin typeface="Times New Roman"/>
                <a:cs typeface="Times New Roman"/>
              </a:rPr>
              <a:t>(1600).......................R$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65173" y="4095032"/>
            <a:ext cx="2317750" cy="201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10">
                <a:solidFill>
                  <a:srgbClr val="424242"/>
                </a:solidFill>
                <a:latin typeface="Times New Roman"/>
                <a:cs typeface="Times New Roman"/>
              </a:rPr>
              <a:t>Total.................................................R$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356679" y="3930366"/>
            <a:ext cx="798195" cy="365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400">
              <a:lnSpc>
                <a:spcPts val="1340"/>
              </a:lnSpc>
              <a:spcBef>
                <a:spcPts val="100"/>
              </a:spcBef>
            </a:pPr>
            <a:r>
              <a:rPr dirty="0" sz="1150" spc="-10">
                <a:solidFill>
                  <a:srgbClr val="565656"/>
                </a:solidFill>
                <a:latin typeface="Times New Roman"/>
                <a:cs typeface="Times New Roman"/>
              </a:rPr>
              <a:t>2.000.000,00</a:t>
            </a: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ts val="1340"/>
              </a:lnSpc>
            </a:pPr>
            <a:r>
              <a:rPr dirty="0" sz="1150" spc="-10" i="1">
                <a:solidFill>
                  <a:srgbClr val="494949"/>
                </a:solidFill>
                <a:latin typeface="Times New Roman"/>
                <a:cs typeface="Times New Roman"/>
              </a:rPr>
              <a:t>2.000.000,00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60101" y="4433510"/>
            <a:ext cx="5793740" cy="1446530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just" marL="12700" marR="5080" indent="438150">
              <a:lnSpc>
                <a:spcPct val="95300"/>
              </a:lnSpc>
              <a:spcBef>
                <a:spcPts val="165"/>
              </a:spcBef>
            </a:pPr>
            <a:r>
              <a:rPr dirty="0" sz="1150">
                <a:solidFill>
                  <a:srgbClr val="575757"/>
                </a:solidFill>
                <a:latin typeface="Times New Roman"/>
                <a:cs typeface="Times New Roman"/>
              </a:rPr>
              <a:t>Artigo</a:t>
            </a:r>
            <a:r>
              <a:rPr dirty="0" sz="1150" spc="30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B5B5B"/>
                </a:solidFill>
                <a:latin typeface="Times New Roman"/>
                <a:cs typeface="Times New Roman"/>
              </a:rPr>
              <a:t>2º</a:t>
            </a:r>
            <a:r>
              <a:rPr dirty="0" sz="1150" spc="-5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94949"/>
                </a:solidFill>
                <a:latin typeface="Times New Roman"/>
                <a:cs typeface="Times New Roman"/>
              </a:rPr>
              <a:t>-</a:t>
            </a:r>
            <a:r>
              <a:rPr dirty="0" sz="1150" spc="-5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45454"/>
                </a:solidFill>
                <a:latin typeface="Times New Roman"/>
                <a:cs typeface="Times New Roman"/>
              </a:rPr>
              <a:t>0s</a:t>
            </a:r>
            <a:r>
              <a:rPr dirty="0" sz="1150" spc="18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25252"/>
                </a:solidFill>
                <a:latin typeface="Times New Roman"/>
                <a:cs typeface="Times New Roman"/>
              </a:rPr>
              <a:t>recursos</a:t>
            </a:r>
            <a:r>
              <a:rPr dirty="0" sz="1150" spc="9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solidFill>
                  <a:srgbClr val="4B4B4B"/>
                </a:solidFill>
                <a:latin typeface="Times New Roman"/>
                <a:cs typeface="Times New Roman"/>
              </a:rPr>
              <a:t>para</a:t>
            </a:r>
            <a:r>
              <a:rPr dirty="0" sz="1150" spc="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D4D4D"/>
                </a:solidFill>
                <a:latin typeface="Times New Roman"/>
                <a:cs typeface="Times New Roman"/>
              </a:rPr>
              <a:t>atender</a:t>
            </a:r>
            <a:r>
              <a:rPr dirty="0" sz="1150" spc="3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95959"/>
                </a:solidFill>
                <a:latin typeface="Times New Roman"/>
                <a:cs typeface="Times New Roman"/>
              </a:rPr>
              <a:t>Crédito</a:t>
            </a:r>
            <a:r>
              <a:rPr dirty="0" sz="1150" spc="1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14141"/>
                </a:solidFill>
                <a:latin typeface="Times New Roman"/>
                <a:cs typeface="Times New Roman"/>
              </a:rPr>
              <a:t>Suplementar</a:t>
            </a:r>
            <a:r>
              <a:rPr dirty="0" sz="1150" spc="4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D4D4D"/>
                </a:solidFill>
                <a:latin typeface="Times New Roman"/>
                <a:cs typeface="Times New Roman"/>
              </a:rPr>
              <a:t>advirão</a:t>
            </a:r>
            <a:r>
              <a:rPr dirty="0" sz="1150" spc="1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95959"/>
                </a:solidFill>
                <a:latin typeface="Times New Roman"/>
                <a:cs typeface="Times New Roman"/>
              </a:rPr>
              <a:t>de</a:t>
            </a:r>
            <a:r>
              <a:rPr dirty="0" sz="1150" spc="-1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65656"/>
                </a:solidFill>
                <a:latin typeface="Times New Roman"/>
                <a:cs typeface="Times New Roman"/>
              </a:rPr>
              <a:t>Superávit</a:t>
            </a:r>
            <a:r>
              <a:rPr dirty="0" sz="1150" spc="110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solidFill>
                  <a:srgbClr val="525252"/>
                </a:solidFill>
                <a:latin typeface="Times New Roman"/>
                <a:cs typeface="Times New Roman"/>
              </a:rPr>
              <a:t>Financeiro </a:t>
            </a:r>
            <a:r>
              <a:rPr dirty="0" sz="1150">
                <a:solidFill>
                  <a:srgbClr val="575757"/>
                </a:solidFill>
                <a:latin typeface="Times New Roman"/>
                <a:cs typeface="Times New Roman"/>
              </a:rPr>
              <a:t>ocorrido</a:t>
            </a:r>
            <a:r>
              <a:rPr dirty="0" sz="1150" spc="130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25252"/>
                </a:solidFill>
                <a:latin typeface="Times New Roman"/>
                <a:cs typeface="Times New Roman"/>
              </a:rPr>
              <a:t>no</a:t>
            </a:r>
            <a:r>
              <a:rPr dirty="0" sz="1150" spc="6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D4D4D"/>
                </a:solidFill>
                <a:latin typeface="Times New Roman"/>
                <a:cs typeface="Times New Roman"/>
              </a:rPr>
              <a:t>exercício</a:t>
            </a:r>
            <a:r>
              <a:rPr dirty="0" sz="1150" spc="7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3B3B3B"/>
                </a:solidFill>
                <a:latin typeface="Times New Roman"/>
                <a:cs typeface="Times New Roman"/>
              </a:rPr>
              <a:t>anterior,</a:t>
            </a:r>
            <a:r>
              <a:rPr dirty="0" sz="1150" spc="13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B4B4B"/>
                </a:solidFill>
                <a:latin typeface="Times New Roman"/>
                <a:cs typeface="Times New Roman"/>
              </a:rPr>
              <a:t>fundamentado</a:t>
            </a:r>
            <a:r>
              <a:rPr dirty="0" sz="1150" spc="12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D5D5D"/>
                </a:solidFill>
                <a:latin typeface="Times New Roman"/>
                <a:cs typeface="Times New Roman"/>
              </a:rPr>
              <a:t>no</a:t>
            </a:r>
            <a:r>
              <a:rPr dirty="0" sz="1150" spc="13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05050"/>
                </a:solidFill>
                <a:latin typeface="Times New Roman"/>
                <a:cs typeface="Times New Roman"/>
              </a:rPr>
              <a:t>parágrafo</a:t>
            </a:r>
            <a:r>
              <a:rPr dirty="0" sz="1150" spc="114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D5D5D"/>
                </a:solidFill>
                <a:latin typeface="Times New Roman"/>
                <a:cs typeface="Times New Roman"/>
              </a:rPr>
              <a:t>1°,</a:t>
            </a:r>
            <a:r>
              <a:rPr dirty="0" sz="1150" spc="9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94949"/>
                </a:solidFill>
                <a:latin typeface="Times New Roman"/>
                <a:cs typeface="Times New Roman"/>
              </a:rPr>
              <a:t>inc.I</a:t>
            </a:r>
            <a:r>
              <a:rPr dirty="0" sz="1150" spc="114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94949"/>
                </a:solidFill>
                <a:latin typeface="Times New Roman"/>
                <a:cs typeface="Times New Roman"/>
              </a:rPr>
              <a:t>do</a:t>
            </a:r>
            <a:r>
              <a:rPr dirty="0" sz="1150" spc="5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F4F4F"/>
                </a:solidFill>
                <a:latin typeface="Times New Roman"/>
                <a:cs typeface="Times New Roman"/>
              </a:rPr>
              <a:t>artigo</a:t>
            </a:r>
            <a:r>
              <a:rPr dirty="0" sz="1150" spc="6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05050"/>
                </a:solidFill>
                <a:latin typeface="Times New Roman"/>
                <a:cs typeface="Times New Roman"/>
              </a:rPr>
              <a:t>43</a:t>
            </a:r>
            <a:r>
              <a:rPr dirty="0" sz="1150" spc="4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696969"/>
                </a:solidFill>
                <a:latin typeface="Times New Roman"/>
                <a:cs typeface="Times New Roman"/>
              </a:rPr>
              <a:t>da</a:t>
            </a:r>
            <a:r>
              <a:rPr dirty="0" sz="1150" spc="80">
                <a:solidFill>
                  <a:srgbClr val="696969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25252"/>
                </a:solidFill>
                <a:latin typeface="Times New Roman"/>
                <a:cs typeface="Times New Roman"/>
              </a:rPr>
              <a:t>Lei</a:t>
            </a:r>
            <a:r>
              <a:rPr dirty="0" sz="1150" spc="16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solidFill>
                  <a:srgbClr val="525252"/>
                </a:solidFill>
                <a:latin typeface="Times New Roman"/>
                <a:cs typeface="Times New Roman"/>
              </a:rPr>
              <a:t>Federal </a:t>
            </a:r>
            <a:r>
              <a:rPr dirty="0" sz="1150">
                <a:solidFill>
                  <a:srgbClr val="4B4B4B"/>
                </a:solidFill>
                <a:latin typeface="Times New Roman"/>
                <a:cs typeface="Times New Roman"/>
              </a:rPr>
              <a:t>4320/64,</a:t>
            </a:r>
            <a:r>
              <a:rPr dirty="0" sz="1150" spc="1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D4D4D"/>
                </a:solidFill>
                <a:latin typeface="Times New Roman"/>
                <a:cs typeface="Times New Roman"/>
              </a:rPr>
              <a:t>conforme</a:t>
            </a:r>
            <a:r>
              <a:rPr dirty="0" sz="1150" spc="8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solidFill>
                  <a:srgbClr val="4D4D4D"/>
                </a:solidFill>
                <a:latin typeface="Times New Roman"/>
                <a:cs typeface="Times New Roman"/>
              </a:rPr>
              <a:t>memória </a:t>
            </a:r>
            <a:r>
              <a:rPr dirty="0" sz="115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150" spc="-5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94949"/>
                </a:solidFill>
                <a:latin typeface="Times New Roman"/>
                <a:cs typeface="Times New Roman"/>
              </a:rPr>
              <a:t>calculo</a:t>
            </a:r>
            <a:r>
              <a:rPr dirty="0" sz="1150" spc="2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64646"/>
                </a:solidFill>
                <a:latin typeface="Times New Roman"/>
                <a:cs typeface="Times New Roman"/>
              </a:rPr>
              <a:t>demonstrado</a:t>
            </a:r>
            <a:r>
              <a:rPr dirty="0" sz="1150" spc="2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solidFill>
                  <a:srgbClr val="4D4D4D"/>
                </a:solidFill>
                <a:latin typeface="Times New Roman"/>
                <a:cs typeface="Times New Roman"/>
              </a:rPr>
              <a:t>abaixo: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50">
              <a:latin typeface="Times New Roman"/>
              <a:cs typeface="Times New Roman"/>
            </a:endParaRPr>
          </a:p>
          <a:p>
            <a:pPr algn="ctr" marR="33655">
              <a:lnSpc>
                <a:spcPct val="100000"/>
              </a:lnSpc>
            </a:pPr>
            <a:r>
              <a:rPr dirty="0" sz="1150" b="1">
                <a:solidFill>
                  <a:srgbClr val="525252"/>
                </a:solidFill>
                <a:latin typeface="Times New Roman"/>
                <a:cs typeface="Times New Roman"/>
              </a:rPr>
              <a:t>Memória</a:t>
            </a:r>
            <a:r>
              <a:rPr dirty="0" sz="1150" spc="70" b="1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150" b="1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150" spc="5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150" b="1">
                <a:solidFill>
                  <a:srgbClr val="4B4B4B"/>
                </a:solidFill>
                <a:latin typeface="Times New Roman"/>
                <a:cs typeface="Times New Roman"/>
              </a:rPr>
              <a:t>cźleulo</a:t>
            </a:r>
            <a:r>
              <a:rPr dirty="0" sz="1150" spc="-15" b="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150" b="1">
                <a:solidFill>
                  <a:srgbClr val="494949"/>
                </a:solidFill>
                <a:latin typeface="Times New Roman"/>
                <a:cs typeface="Times New Roman"/>
              </a:rPr>
              <a:t>do</a:t>
            </a:r>
            <a:r>
              <a:rPr dirty="0" sz="1150" spc="-45" b="1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150" b="1">
                <a:solidFill>
                  <a:srgbClr val="4B4B4B"/>
                </a:solidFill>
                <a:latin typeface="Times New Roman"/>
                <a:cs typeface="Times New Roman"/>
              </a:rPr>
              <a:t>superávit</a:t>
            </a:r>
            <a:r>
              <a:rPr dirty="0" sz="1150" spc="60" b="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150" b="1">
                <a:solidFill>
                  <a:srgbClr val="464646"/>
                </a:solidFill>
                <a:latin typeface="Times New Roman"/>
                <a:cs typeface="Times New Roman"/>
              </a:rPr>
              <a:t>financeiro</a:t>
            </a:r>
            <a:r>
              <a:rPr dirty="0" sz="1150" spc="20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150" b="1">
                <a:solidFill>
                  <a:srgbClr val="494949"/>
                </a:solidFill>
                <a:latin typeface="Times New Roman"/>
                <a:cs typeface="Times New Roman"/>
              </a:rPr>
              <a:t>apiirado</a:t>
            </a:r>
            <a:r>
              <a:rPr dirty="0" sz="1150" spc="45" b="1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150" b="1">
                <a:solidFill>
                  <a:srgbClr val="4F4F4F"/>
                </a:solidFill>
                <a:latin typeface="Times New Roman"/>
                <a:cs typeface="Times New Roman"/>
              </a:rPr>
              <a:t>no</a:t>
            </a:r>
            <a:r>
              <a:rPr dirty="0" sz="1150" spc="35" b="1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150" b="1">
                <a:solidFill>
                  <a:srgbClr val="424242"/>
                </a:solidFill>
                <a:latin typeface="Times New Roman"/>
                <a:cs typeface="Times New Roman"/>
              </a:rPr>
              <a:t>balanço</a:t>
            </a:r>
            <a:r>
              <a:rPr dirty="0" sz="1150" spc="105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150" spc="-10" b="1">
                <a:solidFill>
                  <a:srgbClr val="4D4D4D"/>
                </a:solidFill>
                <a:latin typeface="Times New Roman"/>
                <a:cs typeface="Times New Roman"/>
              </a:rPr>
              <a:t>patrimoniał.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1150">
              <a:latin typeface="Times New Roman"/>
              <a:cs typeface="Times New Roman"/>
            </a:endParaRPr>
          </a:p>
          <a:p>
            <a:pPr algn="ctr" marR="2540">
              <a:lnSpc>
                <a:spcPct val="100000"/>
              </a:lnSpc>
            </a:pPr>
            <a:r>
              <a:rPr dirty="0" sz="1150" spc="-85">
                <a:solidFill>
                  <a:srgbClr val="525252"/>
                </a:solidFill>
                <a:latin typeface="Times New Roman"/>
                <a:cs typeface="Times New Roman"/>
              </a:rPr>
              <a:t>BALA8Ç0</a:t>
            </a:r>
            <a:r>
              <a:rPr dirty="0" sz="1150" spc="19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150" spc="-50">
                <a:solidFill>
                  <a:srgbClr val="444444"/>
                </a:solidFill>
                <a:latin typeface="Times New Roman"/>
                <a:cs typeface="Times New Roman"/>
              </a:rPr>
              <a:t>PßTRIMONIAL</a:t>
            </a:r>
            <a:endParaRPr sz="1150">
              <a:latin typeface="Times New Roman"/>
              <a:cs typeface="Times New Roman"/>
            </a:endParaRPr>
          </a:p>
          <a:p>
            <a:pPr algn="ctr" marR="18415">
              <a:lnSpc>
                <a:spcPct val="100000"/>
              </a:lnSpc>
              <a:spcBef>
                <a:spcPts val="80"/>
              </a:spcBef>
            </a:pPr>
            <a:r>
              <a:rPr dirty="0" sz="1200" spc="-100">
                <a:solidFill>
                  <a:srgbClr val="494949"/>
                </a:solidFill>
                <a:latin typeface="Times New Roman"/>
                <a:cs typeface="Times New Roman"/>
              </a:rPr>
              <a:t>SIIPERÁVIT</a:t>
            </a:r>
            <a:r>
              <a:rPr dirty="0" sz="1200" spc="31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-300">
                <a:solidFill>
                  <a:srgbClr val="696969"/>
                </a:solidFill>
                <a:latin typeface="Times New Roman"/>
                <a:cs typeface="Times New Roman"/>
              </a:rPr>
              <a:t>NA</a:t>
            </a:r>
            <a:r>
              <a:rPr dirty="0" sz="1200" spc="229">
                <a:solidFill>
                  <a:srgbClr val="696969"/>
                </a:solidFill>
                <a:latin typeface="Times New Roman"/>
                <a:cs typeface="Times New Roman"/>
              </a:rPr>
              <a:t> </a:t>
            </a:r>
            <a:r>
              <a:rPr dirty="0" sz="1200" spc="-175">
                <a:solidFill>
                  <a:srgbClr val="545454"/>
                </a:solidFill>
                <a:latin typeface="Times New Roman"/>
                <a:cs typeface="Times New Roman"/>
              </a:rPr>
              <a:t>FONTE</a:t>
            </a:r>
            <a:r>
              <a:rPr dirty="0" sz="1200" spc="26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45454"/>
                </a:solidFill>
                <a:latin typeface="Times New Roman"/>
                <a:cs typeface="Times New Roman"/>
              </a:rPr>
              <a:t>1ö00</a:t>
            </a:r>
            <a:r>
              <a:rPr dirty="0" sz="1200" spc="40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525252"/>
                </a:solidFill>
                <a:latin typeface="Times New Roman"/>
                <a:cs typeface="Times New Roman"/>
              </a:rPr>
              <a:t>(sits)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17600" y="6028332"/>
            <a:ext cx="2162175" cy="77914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325"/>
              </a:spcBef>
            </a:pPr>
            <a:r>
              <a:rPr dirty="0" sz="1150" spc="-35">
                <a:solidFill>
                  <a:srgbClr val="6B6B6B"/>
                </a:solidFill>
                <a:latin typeface="Times New Roman"/>
                <a:cs typeface="Times New Roman"/>
              </a:rPr>
              <a:t>At</a:t>
            </a:r>
            <a:r>
              <a:rPr dirty="0" sz="1150" spc="-90">
                <a:solidFill>
                  <a:srgbClr val="6B6B6B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606060"/>
                </a:solidFill>
                <a:latin typeface="Times New Roman"/>
                <a:cs typeface="Times New Roman"/>
              </a:rPr>
              <a:t>ivo</a:t>
            </a:r>
            <a:r>
              <a:rPr dirty="0" sz="1150" spc="210">
                <a:solidFill>
                  <a:srgbClr val="606060"/>
                </a:solidFill>
                <a:latin typeface="Times New Roman"/>
                <a:cs typeface="Times New Roman"/>
              </a:rPr>
              <a:t>  </a:t>
            </a:r>
            <a:r>
              <a:rPr dirty="0" sz="1150">
                <a:solidFill>
                  <a:srgbClr val="5D5D5D"/>
                </a:solidFill>
                <a:latin typeface="Times New Roman"/>
                <a:cs typeface="Times New Roman"/>
              </a:rPr>
              <a:t>Finance</a:t>
            </a:r>
            <a:r>
              <a:rPr dirty="0" sz="1150" spc="-9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45454"/>
                </a:solidFill>
                <a:latin typeface="Times New Roman"/>
                <a:cs typeface="Times New Roman"/>
              </a:rPr>
              <a:t>i</a:t>
            </a:r>
            <a:r>
              <a:rPr dirty="0" sz="1150" spc="-3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150" spc="-25">
                <a:solidFill>
                  <a:srgbClr val="545454"/>
                </a:solidFill>
                <a:latin typeface="Times New Roman"/>
                <a:cs typeface="Times New Roman"/>
              </a:rPr>
              <a:t>ro</a:t>
            </a: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ts val="1315"/>
              </a:lnSpc>
              <a:spcBef>
                <a:spcPts val="220"/>
              </a:spcBef>
            </a:pPr>
            <a:r>
              <a:rPr dirty="0" sz="1100" spc="-10">
                <a:solidFill>
                  <a:srgbClr val="484848"/>
                </a:solidFill>
                <a:latin typeface="Times New Roman"/>
                <a:cs typeface="Times New Roman"/>
              </a:rPr>
              <a:t>BanGos</a:t>
            </a:r>
            <a:endParaRPr sz="1100">
              <a:latin typeface="Times New Roman"/>
              <a:cs typeface="Times New Roman"/>
            </a:endParaRPr>
          </a:p>
          <a:p>
            <a:pPr marL="15240">
              <a:lnSpc>
                <a:spcPts val="1480"/>
              </a:lnSpc>
              <a:tabLst>
                <a:tab pos="831850" algn="l"/>
                <a:tab pos="1170305" algn="l"/>
              </a:tabLst>
            </a:pPr>
            <a:r>
              <a:rPr dirty="0" sz="1300" spc="-10" b="1">
                <a:solidFill>
                  <a:srgbClr val="4F4F4F"/>
                </a:solidFill>
                <a:latin typeface="Times New Roman"/>
                <a:cs typeface="Times New Roman"/>
              </a:rPr>
              <a:t>Saldo</a:t>
            </a:r>
            <a:r>
              <a:rPr dirty="0" sz="1300" b="1">
                <a:solidFill>
                  <a:srgbClr val="4F4F4F"/>
                </a:solidFill>
                <a:latin typeface="Times New Roman"/>
                <a:cs typeface="Times New Roman"/>
              </a:rPr>
              <a:t>	</a:t>
            </a:r>
            <a:r>
              <a:rPr dirty="0" sz="1300" spc="-25" b="1">
                <a:solidFill>
                  <a:srgbClr val="575757"/>
                </a:solidFill>
                <a:latin typeface="Times New Roman"/>
                <a:cs typeface="Times New Roman"/>
              </a:rPr>
              <a:t>em</a:t>
            </a:r>
            <a:r>
              <a:rPr dirty="0" sz="1300" b="1">
                <a:solidFill>
                  <a:srgbClr val="575757"/>
                </a:solidFill>
                <a:latin typeface="Times New Roman"/>
                <a:cs typeface="Times New Roman"/>
              </a:rPr>
              <a:t>	</a:t>
            </a:r>
            <a:r>
              <a:rPr dirty="0" sz="1300" spc="-10" b="1">
                <a:solidFill>
                  <a:srgbClr val="494949"/>
                </a:solidFill>
                <a:latin typeface="Times New Roman"/>
                <a:cs typeface="Times New Roman"/>
              </a:rPr>
              <a:t>14.379.184,23</a:t>
            </a:r>
            <a:endParaRPr sz="1300">
              <a:latin typeface="Times New Roman"/>
              <a:cs typeface="Times New Roman"/>
            </a:endParaRPr>
          </a:p>
          <a:p>
            <a:pPr marL="17145">
              <a:lnSpc>
                <a:spcPts val="1305"/>
              </a:lnSpc>
            </a:pPr>
            <a:r>
              <a:rPr dirty="0" sz="1150" spc="-10" b="1">
                <a:solidFill>
                  <a:srgbClr val="4B4B4B"/>
                </a:solidFill>
                <a:latin typeface="Times New Roman"/>
                <a:cs typeface="Times New Roman"/>
              </a:rPr>
              <a:t>31/12/2022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090515" y="6050937"/>
            <a:ext cx="1750695" cy="6997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5B5B5B"/>
                </a:solidFill>
                <a:latin typeface="Times New Roman"/>
                <a:cs typeface="Times New Roman"/>
              </a:rPr>
              <a:t>Pass</a:t>
            </a:r>
            <a:r>
              <a:rPr dirty="0" sz="1200" spc="-125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808080"/>
                </a:solidFill>
                <a:latin typeface="Times New Roman"/>
                <a:cs typeface="Times New Roman"/>
              </a:rPr>
              <a:t>ivo</a:t>
            </a:r>
            <a:r>
              <a:rPr dirty="0" sz="1200" spc="470">
                <a:solidFill>
                  <a:srgbClr val="808080"/>
                </a:solidFill>
                <a:latin typeface="Times New Roman"/>
                <a:cs typeface="Times New Roman"/>
              </a:rPr>
              <a:t> </a:t>
            </a:r>
            <a:r>
              <a:rPr dirty="0" sz="1200" spc="45">
                <a:solidFill>
                  <a:srgbClr val="4F4F4F"/>
                </a:solidFill>
                <a:latin typeface="Times New Roman"/>
                <a:cs typeface="Times New Roman"/>
              </a:rPr>
              <a:t>Financeiro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1250" spc="-10">
                <a:solidFill>
                  <a:srgbClr val="5B5B5B"/>
                </a:solidFill>
                <a:latin typeface="Arial MT"/>
                <a:cs typeface="Arial MT"/>
              </a:rPr>
              <a:t>D.D.0</a:t>
            </a:r>
            <a:endParaRPr sz="1250">
              <a:latin typeface="Arial MT"/>
              <a:cs typeface="Arial MT"/>
            </a:endParaRPr>
          </a:p>
          <a:p>
            <a:pPr marL="26670">
              <a:lnSpc>
                <a:spcPct val="100000"/>
              </a:lnSpc>
              <a:spcBef>
                <a:spcPts val="60"/>
              </a:spcBef>
            </a:pPr>
            <a:r>
              <a:rPr dirty="0" sz="950" b="1">
                <a:solidFill>
                  <a:srgbClr val="565656"/>
                </a:solidFill>
                <a:latin typeface="Times New Roman"/>
                <a:cs typeface="Times New Roman"/>
              </a:rPr>
              <a:t>Reetos</a:t>
            </a:r>
            <a:r>
              <a:rPr dirty="0" sz="950" spc="85" b="1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950" b="1">
                <a:solidFill>
                  <a:srgbClr val="525252"/>
                </a:solidFill>
                <a:latin typeface="Times New Roman"/>
                <a:cs typeface="Times New Roman"/>
              </a:rPr>
              <a:t>a</a:t>
            </a:r>
            <a:r>
              <a:rPr dirty="0" sz="950" spc="155" b="1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950" b="1">
                <a:solidFill>
                  <a:srgbClr val="525252"/>
                </a:solidFill>
                <a:latin typeface="Times New Roman"/>
                <a:cs typeface="Times New Roman"/>
              </a:rPr>
              <a:t>Pagar</a:t>
            </a:r>
            <a:r>
              <a:rPr dirty="0" sz="950" spc="125" b="1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950" b="1">
                <a:solidFill>
                  <a:srgbClr val="5E5E5E"/>
                </a:solidFill>
                <a:latin typeface="Times New Roman"/>
                <a:cs typeface="Times New Roman"/>
              </a:rPr>
              <a:t>mo</a:t>
            </a:r>
            <a:r>
              <a:rPr dirty="0" sz="950" spc="340" b="1">
                <a:solidFill>
                  <a:srgbClr val="5E5E5E"/>
                </a:solidFill>
                <a:latin typeface="Times New Roman"/>
                <a:cs typeface="Times New Roman"/>
              </a:rPr>
              <a:t> </a:t>
            </a:r>
            <a:r>
              <a:rPr dirty="0" sz="950" spc="-10" b="1">
                <a:solidFill>
                  <a:srgbClr val="444444"/>
                </a:solidFill>
                <a:latin typeface="Times New Roman"/>
                <a:cs typeface="Times New Roman"/>
              </a:rPr>
              <a:t>processados</a:t>
            </a:r>
            <a:endParaRPr sz="950">
              <a:latin typeface="Times New Roman"/>
              <a:cs typeface="Times New Roman"/>
            </a:endParaRPr>
          </a:p>
          <a:p>
            <a:pPr marL="20320">
              <a:lnSpc>
                <a:spcPct val="100000"/>
              </a:lnSpc>
              <a:spcBef>
                <a:spcPts val="25"/>
              </a:spcBef>
            </a:pPr>
            <a:r>
              <a:rPr dirty="0" sz="900" b="1">
                <a:solidFill>
                  <a:srgbClr val="595959"/>
                </a:solidFill>
                <a:latin typeface="Times New Roman"/>
                <a:cs typeface="Times New Roman"/>
              </a:rPr>
              <a:t>dos</a:t>
            </a:r>
            <a:r>
              <a:rPr dirty="0" sz="900" spc="140" b="1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900" b="1">
                <a:solidFill>
                  <a:srgbClr val="5D5D5D"/>
                </a:solidFill>
                <a:latin typeface="Times New Roman"/>
                <a:cs typeface="Times New Roman"/>
              </a:rPr>
              <a:t>exercícios</a:t>
            </a:r>
            <a:r>
              <a:rPr dirty="0" sz="900" spc="195" b="1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900" spc="-10" b="1">
                <a:solidFill>
                  <a:srgbClr val="4D4D4D"/>
                </a:solidFill>
                <a:latin typeface="Times New Roman"/>
                <a:cs typeface="Times New Roman"/>
              </a:rPr>
              <a:t>aateriores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018095" y="6858507"/>
            <a:ext cx="1830705" cy="31559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87630" marR="5080" indent="-75565">
              <a:lnSpc>
                <a:spcPts val="1080"/>
              </a:lnSpc>
              <a:spcBef>
                <a:spcPts val="235"/>
              </a:spcBef>
            </a:pPr>
            <a:r>
              <a:rPr dirty="0" sz="1000">
                <a:solidFill>
                  <a:srgbClr val="C3C3C3"/>
                </a:solidFill>
                <a:latin typeface="Times New Roman"/>
                <a:cs typeface="Times New Roman"/>
              </a:rPr>
              <a:t>‘</a:t>
            </a:r>
            <a:r>
              <a:rPr dirty="0" sz="1000" spc="155">
                <a:solidFill>
                  <a:srgbClr val="C3C3C3"/>
                </a:solidFill>
                <a:latin typeface="Times New Roman"/>
                <a:cs typeface="Times New Roman"/>
              </a:rPr>
              <a:t> </a:t>
            </a:r>
            <a:r>
              <a:rPr dirty="0" sz="1000" spc="-10" b="1">
                <a:solidFill>
                  <a:srgbClr val="575757"/>
                </a:solidFill>
                <a:latin typeface="Times New Roman"/>
                <a:cs typeface="Times New Roman"/>
              </a:rPr>
              <a:t>Restos</a:t>
            </a:r>
            <a:r>
              <a:rPr dirty="0" sz="1000" spc="55" b="1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606060"/>
                </a:solidFill>
                <a:latin typeface="Times New Roman"/>
                <a:cs typeface="Times New Roman"/>
              </a:rPr>
              <a:t>s</a:t>
            </a:r>
            <a:r>
              <a:rPr dirty="0" sz="1000" spc="210">
                <a:solidFill>
                  <a:srgbClr val="606060"/>
                </a:solidFill>
                <a:latin typeface="Times New Roman"/>
                <a:cs typeface="Times New Roman"/>
              </a:rPr>
              <a:t> </a:t>
            </a:r>
            <a:r>
              <a:rPr dirty="0" sz="1000" spc="-20" b="1">
                <a:solidFill>
                  <a:srgbClr val="4B4B4B"/>
                </a:solidFill>
                <a:latin typeface="Times New Roman"/>
                <a:cs typeface="Times New Roman"/>
              </a:rPr>
              <a:t>Pagar</a:t>
            </a:r>
            <a:r>
              <a:rPr dirty="0" sz="1000" spc="70" b="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000" spc="-20" b="1">
                <a:solidFill>
                  <a:srgbClr val="494949"/>
                </a:solidFill>
                <a:latin typeface="Times New Roman"/>
                <a:cs typeface="Times New Roman"/>
              </a:rPr>
              <a:t>processados</a:t>
            </a:r>
            <a:r>
              <a:rPr dirty="0" sz="1000" spc="90" b="1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000" spc="-25" b="1">
                <a:solidFill>
                  <a:srgbClr val="4D4D4D"/>
                </a:solidFill>
                <a:latin typeface="Times New Roman"/>
                <a:cs typeface="Times New Roman"/>
              </a:rPr>
              <a:t>dos </a:t>
            </a:r>
            <a:r>
              <a:rPr dirty="0" sz="1000" spc="-20" b="1">
                <a:solidFill>
                  <a:srgbClr val="4D4D4D"/>
                </a:solidFill>
                <a:latin typeface="Times New Roman"/>
                <a:cs typeface="Times New Roman"/>
              </a:rPr>
              <a:t>exercícios</a:t>
            </a:r>
            <a:r>
              <a:rPr dirty="0" sz="1000" spc="10" b="1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000" spc="-10" b="1">
                <a:solidFill>
                  <a:srgbClr val="464646"/>
                </a:solidFill>
                <a:latin typeface="Times New Roman"/>
                <a:cs typeface="Times New Roman"/>
              </a:rPr>
              <a:t>anteriores.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097869" y="7270170"/>
            <a:ext cx="1742439" cy="32004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 indent="6985">
              <a:lnSpc>
                <a:spcPts val="1120"/>
              </a:lnSpc>
              <a:spcBef>
                <a:spcPts val="204"/>
              </a:spcBef>
            </a:pPr>
            <a:r>
              <a:rPr dirty="0" sz="1000" spc="-20" b="1">
                <a:solidFill>
                  <a:srgbClr val="565656"/>
                </a:solidFill>
                <a:latin typeface="Times New Roman"/>
                <a:cs typeface="Times New Roman"/>
              </a:rPr>
              <a:t>Restos</a:t>
            </a:r>
            <a:r>
              <a:rPr dirty="0" sz="1000" spc="160" b="1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000" b="1">
                <a:solidFill>
                  <a:srgbClr val="6D6D6D"/>
                </a:solidFill>
                <a:latin typeface="Times New Roman"/>
                <a:cs typeface="Times New Roman"/>
              </a:rPr>
              <a:t>a</a:t>
            </a:r>
            <a:r>
              <a:rPr dirty="0" sz="1000" spc="155" b="1">
                <a:solidFill>
                  <a:srgbClr val="6D6D6D"/>
                </a:solidFill>
                <a:latin typeface="Times New Roman"/>
                <a:cs typeface="Times New Roman"/>
              </a:rPr>
              <a:t> </a:t>
            </a:r>
            <a:r>
              <a:rPr dirty="0" sz="1000" spc="-10" b="1">
                <a:solidFill>
                  <a:srgbClr val="525252"/>
                </a:solidFill>
                <a:latin typeface="Times New Roman"/>
                <a:cs typeface="Times New Roman"/>
              </a:rPr>
              <a:t>Pugar</a:t>
            </a:r>
            <a:r>
              <a:rPr dirty="0" sz="1000" spc="160" b="1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000" b="1">
                <a:solidFill>
                  <a:srgbClr val="595959"/>
                </a:solidFill>
                <a:latin typeface="Times New Roman"/>
                <a:cs typeface="Times New Roman"/>
              </a:rPr>
              <a:t>mo</a:t>
            </a:r>
            <a:r>
              <a:rPr dirty="0" sz="1000" spc="320" b="1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000" spc="-30" b="1">
                <a:solidFill>
                  <a:srgbClr val="4F4F4F"/>
                </a:solidFill>
                <a:latin typeface="Times New Roman"/>
                <a:cs typeface="Times New Roman"/>
              </a:rPr>
              <a:t>processudo </a:t>
            </a:r>
            <a:r>
              <a:rPr dirty="0" sz="1000" b="1">
                <a:solidFill>
                  <a:srgbClr val="646464"/>
                </a:solidFill>
                <a:latin typeface="Times New Roman"/>
                <a:cs typeface="Times New Roman"/>
              </a:rPr>
              <a:t>do</a:t>
            </a:r>
            <a:r>
              <a:rPr dirty="0" sz="1000" spc="-50" b="1">
                <a:solidFill>
                  <a:srgbClr val="646464"/>
                </a:solidFill>
                <a:latin typeface="Times New Roman"/>
                <a:cs typeface="Times New Roman"/>
              </a:rPr>
              <a:t> </a:t>
            </a:r>
            <a:r>
              <a:rPr dirty="0" sz="1000" spc="-10" b="1">
                <a:solidFill>
                  <a:srgbClr val="626262"/>
                </a:solidFill>
                <a:latin typeface="Times New Roman"/>
                <a:cs typeface="Times New Roman"/>
              </a:rPr>
              <a:t>exercício.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104987" y="7700129"/>
            <a:ext cx="1746250" cy="178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 b="1">
                <a:solidFill>
                  <a:srgbClr val="525252"/>
                </a:solidFill>
                <a:latin typeface="Times New Roman"/>
                <a:cs typeface="Times New Roman"/>
              </a:rPr>
              <a:t>Restos</a:t>
            </a:r>
            <a:r>
              <a:rPr dirty="0" sz="1000" spc="250" b="1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000" b="1">
                <a:solidFill>
                  <a:srgbClr val="7B7B7B"/>
                </a:solidFill>
                <a:latin typeface="Times New Roman"/>
                <a:cs typeface="Times New Roman"/>
              </a:rPr>
              <a:t>a</a:t>
            </a:r>
            <a:r>
              <a:rPr dirty="0" sz="1000" spc="240" b="1">
                <a:solidFill>
                  <a:srgbClr val="7B7B7B"/>
                </a:solidFill>
                <a:latin typeface="Times New Roman"/>
                <a:cs typeface="Times New Roman"/>
              </a:rPr>
              <a:t> </a:t>
            </a:r>
            <a:r>
              <a:rPr dirty="0" sz="1000" b="1">
                <a:solidFill>
                  <a:srgbClr val="545454"/>
                </a:solidFill>
                <a:latin typeface="Times New Roman"/>
                <a:cs typeface="Times New Roman"/>
              </a:rPr>
              <a:t>Pagar</a:t>
            </a:r>
            <a:r>
              <a:rPr dirty="0" sz="1000" spc="260" b="1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000" spc="-20" b="1">
                <a:solidFill>
                  <a:srgbClr val="414141"/>
                </a:solidFill>
                <a:latin typeface="Times New Roman"/>
                <a:cs typeface="Times New Roman"/>
              </a:rPr>
              <a:t>processado</a:t>
            </a:r>
            <a:r>
              <a:rPr dirty="0" sz="1000" spc="270" b="1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000" spc="-35" b="1">
                <a:solidFill>
                  <a:srgbClr val="4B4B4B"/>
                </a:solidFill>
                <a:latin typeface="Times New Roman"/>
                <a:cs typeface="Times New Roman"/>
              </a:rPr>
              <a:t>do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608085" y="6253974"/>
            <a:ext cx="619760" cy="363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solidFill>
                  <a:srgbClr val="5B5B5B"/>
                </a:solidFill>
                <a:latin typeface="Times New Roman"/>
                <a:cs typeface="Times New Roman"/>
              </a:rPr>
              <a:t>6.</a:t>
            </a:r>
            <a:r>
              <a:rPr dirty="0" sz="1150" spc="30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75757"/>
                </a:solidFill>
                <a:latin typeface="Times New Roman"/>
                <a:cs typeface="Times New Roman"/>
              </a:rPr>
              <a:t>379,</a:t>
            </a:r>
            <a:r>
              <a:rPr dirty="0" sz="1150" spc="10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dirty="0" sz="1150" spc="-25">
                <a:solidFill>
                  <a:srgbClr val="777777"/>
                </a:solidFill>
                <a:latin typeface="Times New Roman"/>
                <a:cs typeface="Times New Roman"/>
              </a:rPr>
              <a:t>08</a:t>
            </a:r>
            <a:endParaRPr sz="1150">
              <a:latin typeface="Times New Roman"/>
              <a:cs typeface="Times New Roman"/>
            </a:endParaRPr>
          </a:p>
          <a:p>
            <a:pPr marL="39370">
              <a:lnSpc>
                <a:spcPct val="100000"/>
              </a:lnSpc>
              <a:spcBef>
                <a:spcPts val="15"/>
              </a:spcBef>
            </a:pPr>
            <a:r>
              <a:rPr dirty="0" sz="1050" spc="-30" b="1">
                <a:solidFill>
                  <a:srgbClr val="525252"/>
                </a:solidFill>
                <a:latin typeface="Times New Roman"/>
                <a:cs typeface="Times New Roman"/>
              </a:rPr>
              <a:t>383.123,27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634231" y="6892304"/>
            <a:ext cx="588010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0" b="1">
                <a:solidFill>
                  <a:srgbClr val="545454"/>
                </a:solidFill>
                <a:latin typeface="Times New Roman"/>
                <a:cs typeface="Times New Roman"/>
              </a:rPr>
              <a:t>428.74ß,2S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634290" y="7335985"/>
            <a:ext cx="581025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0" b="1">
                <a:solidFill>
                  <a:srgbClr val="595959"/>
                </a:solidFill>
                <a:latin typeface="Times New Roman"/>
                <a:cs typeface="Times New Roman"/>
              </a:rPr>
              <a:t>26S.328,45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697571" y="7784239"/>
            <a:ext cx="523240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0" b="1">
                <a:solidFill>
                  <a:srgbClr val="424242"/>
                </a:solidFill>
                <a:latin typeface="Times New Roman"/>
                <a:cs typeface="Times New Roman"/>
              </a:rPr>
              <a:t>92.683,13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749693" y="8182435"/>
            <a:ext cx="5807710" cy="894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82550">
              <a:lnSpc>
                <a:spcPct val="100000"/>
              </a:lnSpc>
              <a:spcBef>
                <a:spcPts val="100"/>
              </a:spcBef>
              <a:tabLst>
                <a:tab pos="1263650" algn="l"/>
                <a:tab pos="4497705" algn="l"/>
              </a:tabLst>
            </a:pPr>
            <a:r>
              <a:rPr dirty="0" sz="1200" spc="-10">
                <a:solidFill>
                  <a:srgbClr val="5B5B5B"/>
                </a:solidFill>
                <a:latin typeface="Cambria"/>
                <a:cs typeface="Cambria"/>
              </a:rPr>
              <a:t>Total</a:t>
            </a:r>
            <a:r>
              <a:rPr dirty="0" sz="1200">
                <a:solidFill>
                  <a:srgbClr val="5B5B5B"/>
                </a:solidFill>
                <a:latin typeface="Cambria"/>
                <a:cs typeface="Cambria"/>
              </a:rPr>
              <a:t>	</a:t>
            </a:r>
            <a:r>
              <a:rPr dirty="0" sz="1200" spc="-40">
                <a:solidFill>
                  <a:srgbClr val="4F4F4F"/>
                </a:solidFill>
                <a:latin typeface="Cambria"/>
                <a:cs typeface="Cambria"/>
              </a:rPr>
              <a:t>14.</a:t>
            </a:r>
            <a:r>
              <a:rPr dirty="0" sz="1200" spc="15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25252"/>
                </a:solidFill>
                <a:latin typeface="Cambria"/>
                <a:cs typeface="Cambria"/>
              </a:rPr>
              <a:t>3ï9.</a:t>
            </a:r>
            <a:r>
              <a:rPr dirty="0" sz="1200" spc="35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200" spc="-55">
                <a:solidFill>
                  <a:srgbClr val="4D4D4D"/>
                </a:solidFill>
                <a:latin typeface="Cambria"/>
                <a:cs typeface="Cambria"/>
              </a:rPr>
              <a:t>184,</a:t>
            </a:r>
            <a:r>
              <a:rPr dirty="0" sz="120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B4B4B"/>
                </a:solidFill>
                <a:latin typeface="Cambria"/>
                <a:cs typeface="Cambria"/>
              </a:rPr>
              <a:t>23</a:t>
            </a:r>
            <a:r>
              <a:rPr dirty="0" sz="1200" spc="220">
                <a:solidFill>
                  <a:srgbClr val="4B4B4B"/>
                </a:solidFill>
                <a:latin typeface="Cambria"/>
                <a:cs typeface="Cambria"/>
              </a:rPr>
              <a:t>  </a:t>
            </a:r>
            <a:r>
              <a:rPr dirty="0" sz="1200" spc="-10">
                <a:solidFill>
                  <a:srgbClr val="5B5B5B"/>
                </a:solidFill>
                <a:latin typeface="Cambria"/>
                <a:cs typeface="Cambria"/>
              </a:rPr>
              <a:t>Total</a:t>
            </a:r>
            <a:r>
              <a:rPr dirty="0" sz="1200">
                <a:solidFill>
                  <a:srgbClr val="5B5B5B"/>
                </a:solidFill>
                <a:latin typeface="Cambria"/>
                <a:cs typeface="Cambria"/>
              </a:rPr>
              <a:t>	</a:t>
            </a:r>
            <a:r>
              <a:rPr dirty="0" sz="1200" spc="-40">
                <a:solidFill>
                  <a:srgbClr val="595959"/>
                </a:solidFill>
                <a:latin typeface="Cambria"/>
                <a:cs typeface="Cambria"/>
              </a:rPr>
              <a:t>14.</a:t>
            </a:r>
            <a:r>
              <a:rPr dirty="0" sz="1200" spc="-30">
                <a:solidFill>
                  <a:srgbClr val="595959"/>
                </a:solidFill>
                <a:latin typeface="Cambria"/>
                <a:cs typeface="Cambria"/>
              </a:rPr>
              <a:t> 379.</a:t>
            </a:r>
            <a:r>
              <a:rPr dirty="0" sz="1200" spc="25">
                <a:solidFill>
                  <a:srgbClr val="595959"/>
                </a:solidFill>
                <a:latin typeface="Cambria"/>
                <a:cs typeface="Cambria"/>
              </a:rPr>
              <a:t> </a:t>
            </a:r>
            <a:r>
              <a:rPr dirty="0" sz="1200" spc="-60">
                <a:solidFill>
                  <a:srgbClr val="575757"/>
                </a:solidFill>
                <a:latin typeface="Cambria"/>
                <a:cs typeface="Cambria"/>
              </a:rPr>
              <a:t>184,</a:t>
            </a:r>
            <a:r>
              <a:rPr dirty="0" sz="1200" spc="-5">
                <a:solidFill>
                  <a:srgbClr val="575757"/>
                </a:solidFill>
                <a:latin typeface="Cambria"/>
                <a:cs typeface="Cambria"/>
              </a:rPr>
              <a:t> </a:t>
            </a:r>
            <a:r>
              <a:rPr dirty="0" sz="1200" spc="-25">
                <a:solidFill>
                  <a:srgbClr val="606060"/>
                </a:solidFill>
                <a:latin typeface="Cambria"/>
                <a:cs typeface="Cambria"/>
              </a:rPr>
              <a:t>23</a:t>
            </a:r>
            <a:endParaRPr sz="1200">
              <a:latin typeface="Cambria"/>
              <a:cs typeface="Cambria"/>
            </a:endParaRPr>
          </a:p>
          <a:p>
            <a:pPr algn="just" marL="12700" marR="5080" indent="1270">
              <a:lnSpc>
                <a:spcPct val="91700"/>
              </a:lnSpc>
              <a:spcBef>
                <a:spcPts val="120"/>
              </a:spcBef>
            </a:pPr>
            <a:r>
              <a:rPr dirty="0" sz="1200">
                <a:solidFill>
                  <a:srgbClr val="484848"/>
                </a:solidFill>
                <a:latin typeface="Cambria"/>
                <a:cs typeface="Cambria"/>
              </a:rPr>
              <a:t>Obs.</a:t>
            </a:r>
            <a:r>
              <a:rPr dirty="0" sz="1200" spc="-70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200" spc="-50">
                <a:solidFill>
                  <a:srgbClr val="494949"/>
                </a:solidFill>
                <a:latin typeface="Cambria"/>
                <a:cs typeface="Cambria"/>
              </a:rPr>
              <a:t>Mediante</a:t>
            </a:r>
            <a:r>
              <a:rPr dirty="0" sz="1200" spc="3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676767"/>
                </a:solidFill>
                <a:latin typeface="Cambria"/>
                <a:cs typeface="Cambria"/>
              </a:rPr>
              <a:t>o</a:t>
            </a:r>
            <a:r>
              <a:rPr dirty="0" sz="1200" spc="-20">
                <a:solidFill>
                  <a:srgbClr val="676767"/>
                </a:solidFill>
                <a:latin typeface="Cambria"/>
                <a:cs typeface="Cambria"/>
              </a:rPr>
              <a:t> </a:t>
            </a:r>
            <a:r>
              <a:rPr dirty="0" sz="1200" spc="-75">
                <a:solidFill>
                  <a:srgbClr val="464646"/>
                </a:solidFill>
                <a:latin typeface="Cambria"/>
                <a:cs typeface="Cambria"/>
              </a:rPr>
              <a:t>resumo</a:t>
            </a:r>
            <a:r>
              <a:rPr dirty="0" sz="1200" spc="4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200" spc="-60">
                <a:solidFill>
                  <a:srgbClr val="464646"/>
                </a:solidFill>
                <a:latin typeface="Cambria"/>
                <a:cs typeface="Cambria"/>
              </a:rPr>
              <a:t>acima</a:t>
            </a:r>
            <a:r>
              <a:rPr dirty="0" sz="1200" spc="-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200" spc="-50">
                <a:solidFill>
                  <a:srgbClr val="4F4F4F"/>
                </a:solidFill>
                <a:latin typeface="Cambria"/>
                <a:cs typeface="Cambria"/>
              </a:rPr>
              <a:t>extraído</a:t>
            </a:r>
            <a:r>
              <a:rPr dirty="0" sz="1200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E5E5E"/>
                </a:solidFill>
                <a:latin typeface="Cambria"/>
                <a:cs typeface="Cambria"/>
              </a:rPr>
              <a:t>do</a:t>
            </a:r>
            <a:r>
              <a:rPr dirty="0" sz="1200" spc="15">
                <a:solidFill>
                  <a:srgbClr val="5E5E5E"/>
                </a:solidFill>
                <a:latin typeface="Cambria"/>
                <a:cs typeface="Cambria"/>
              </a:rPr>
              <a:t> </a:t>
            </a:r>
            <a:r>
              <a:rPr dirty="0" sz="1200" spc="-70">
                <a:solidFill>
                  <a:srgbClr val="4F4F4F"/>
                </a:solidFill>
                <a:latin typeface="Cambria"/>
                <a:cs typeface="Cambria"/>
              </a:rPr>
              <a:t>sistema</a:t>
            </a:r>
            <a:r>
              <a:rPr dirty="0" sz="1200" spc="35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44444"/>
                </a:solidFill>
                <a:latin typeface="Cambria"/>
                <a:cs typeface="Cambria"/>
              </a:rPr>
              <a:t>de</a:t>
            </a:r>
            <a:r>
              <a:rPr dirty="0" sz="1200" spc="-5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200" spc="-60">
                <a:solidFill>
                  <a:srgbClr val="424242"/>
                </a:solidFill>
                <a:latin typeface="Cambria"/>
                <a:cs typeface="Cambria"/>
              </a:rPr>
              <a:t>contabilidade</a:t>
            </a:r>
            <a:r>
              <a:rPr dirty="0" sz="1200" spc="35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F4F4F"/>
                </a:solidFill>
                <a:latin typeface="Cambria"/>
                <a:cs typeface="Cambria"/>
              </a:rPr>
              <a:t>e</a:t>
            </a:r>
            <a:r>
              <a:rPr dirty="0" sz="1200" spc="-35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200" spc="-20">
                <a:solidFill>
                  <a:srgbClr val="494949"/>
                </a:solidFill>
                <a:latin typeface="Cambria"/>
                <a:cs typeface="Cambria"/>
              </a:rPr>
              <a:t>anexo</a:t>
            </a:r>
            <a:r>
              <a:rPr dirty="0" sz="1200" spc="8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200" spc="-125">
                <a:solidFill>
                  <a:srgbClr val="626262"/>
                </a:solidFill>
                <a:latin typeface="Cambria"/>
                <a:cs typeface="Cambria"/>
              </a:rPr>
              <a:t>14</a:t>
            </a:r>
            <a:r>
              <a:rPr dirty="0" sz="1200" spc="60">
                <a:solidFill>
                  <a:srgbClr val="626262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95959"/>
                </a:solidFill>
                <a:latin typeface="Cambria"/>
                <a:cs typeface="Cambria"/>
              </a:rPr>
              <a:t>da</a:t>
            </a:r>
            <a:r>
              <a:rPr dirty="0" sz="1200" spc="20">
                <a:solidFill>
                  <a:srgbClr val="595959"/>
                </a:solidFill>
                <a:latin typeface="Cambria"/>
                <a:cs typeface="Cambria"/>
              </a:rPr>
              <a:t> </a:t>
            </a:r>
            <a:r>
              <a:rPr dirty="0" sz="1200" spc="-40">
                <a:solidFill>
                  <a:srgbClr val="525252"/>
                </a:solidFill>
                <a:latin typeface="Cambria"/>
                <a:cs typeface="Cambria"/>
              </a:rPr>
              <a:t>let</a:t>
            </a:r>
            <a:r>
              <a:rPr dirty="0" sz="1200" spc="40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200" spc="-20">
                <a:solidFill>
                  <a:srgbClr val="525252"/>
                </a:solidFill>
                <a:latin typeface="Cambria"/>
                <a:cs typeface="Cambria"/>
              </a:rPr>
              <a:t>4320/64, </a:t>
            </a:r>
            <a:r>
              <a:rPr dirty="0" sz="1200" spc="-50">
                <a:solidFill>
                  <a:srgbClr val="494949"/>
                </a:solidFill>
                <a:latin typeface="Cambria"/>
                <a:cs typeface="Cambria"/>
              </a:rPr>
              <a:t>verificamos</a:t>
            </a:r>
            <a:r>
              <a:rPr dirty="0" sz="1200" spc="7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606060"/>
                </a:solidFill>
                <a:latin typeface="Cambria"/>
                <a:cs typeface="Cambria"/>
              </a:rPr>
              <a:t>a</a:t>
            </a:r>
            <a:r>
              <a:rPr dirty="0" sz="1200" spc="-45">
                <a:solidFill>
                  <a:srgbClr val="606060"/>
                </a:solidFill>
                <a:latin typeface="Cambria"/>
                <a:cs typeface="Cambria"/>
              </a:rPr>
              <a:t> </a:t>
            </a:r>
            <a:r>
              <a:rPr dirty="0" sz="1200" spc="-45">
                <a:solidFill>
                  <a:srgbClr val="494949"/>
                </a:solidFill>
                <a:latin typeface="Cambria"/>
                <a:cs typeface="Cambria"/>
              </a:rPr>
              <a:t>existência</a:t>
            </a:r>
            <a:r>
              <a:rPr dirty="0" sz="1200" spc="3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E5E5E"/>
                </a:solidFill>
                <a:latin typeface="Cambria"/>
                <a:cs typeface="Cambria"/>
              </a:rPr>
              <a:t>de</a:t>
            </a:r>
            <a:r>
              <a:rPr dirty="0" sz="1200" spc="-15">
                <a:solidFill>
                  <a:srgbClr val="5E5E5E"/>
                </a:solidFill>
                <a:latin typeface="Cambria"/>
                <a:cs typeface="Cambria"/>
              </a:rPr>
              <a:t> </a:t>
            </a:r>
            <a:r>
              <a:rPr dirty="0" sz="1200" spc="-65">
                <a:solidFill>
                  <a:srgbClr val="424242"/>
                </a:solidFill>
                <a:latin typeface="Cambria"/>
                <a:cs typeface="Cambria"/>
              </a:rPr>
              <a:t>superávit</a:t>
            </a:r>
            <a:r>
              <a:rPr dirty="0" sz="1200" spc="7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200" spc="-50">
                <a:solidFill>
                  <a:srgbClr val="565656"/>
                </a:solidFill>
                <a:latin typeface="Cambria"/>
                <a:cs typeface="Cambria"/>
              </a:rPr>
              <a:t>financeiro</a:t>
            </a:r>
            <a:r>
              <a:rPr dirty="0" sz="1200" spc="50">
                <a:solidFill>
                  <a:srgbClr val="565656"/>
                </a:solidFill>
                <a:latin typeface="Cambria"/>
                <a:cs typeface="Cambria"/>
              </a:rPr>
              <a:t> </a:t>
            </a:r>
            <a:r>
              <a:rPr dirty="0" sz="1200" spc="-20">
                <a:solidFill>
                  <a:srgbClr val="5D5D5D"/>
                </a:solidFill>
                <a:latin typeface="Cambria"/>
                <a:cs typeface="Cambria"/>
              </a:rPr>
              <a:t>na</a:t>
            </a:r>
            <a:r>
              <a:rPr dirty="0" sz="1200" spc="-30">
                <a:solidFill>
                  <a:srgbClr val="5D5D5D"/>
                </a:solidFill>
                <a:latin typeface="Cambria"/>
                <a:cs typeface="Cambria"/>
              </a:rPr>
              <a:t> </a:t>
            </a:r>
            <a:r>
              <a:rPr dirty="0" sz="1200" spc="-80">
                <a:solidFill>
                  <a:srgbClr val="3F3F3F"/>
                </a:solidFill>
                <a:latin typeface="Cambria"/>
                <a:cs typeface="Cambria"/>
              </a:rPr>
              <a:t>ordem</a:t>
            </a:r>
            <a:r>
              <a:rPr dirty="0" sz="1200" spc="15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D5D5D"/>
                </a:solidFill>
                <a:latin typeface="Cambria"/>
                <a:cs typeface="Cambria"/>
              </a:rPr>
              <a:t>de</a:t>
            </a:r>
            <a:r>
              <a:rPr dirty="0" sz="1200" spc="-25">
                <a:solidFill>
                  <a:srgbClr val="5D5D5D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626262"/>
                </a:solidFill>
                <a:latin typeface="Cambria"/>
                <a:cs typeface="Cambria"/>
              </a:rPr>
              <a:t>R$</a:t>
            </a:r>
            <a:r>
              <a:rPr dirty="0" sz="1200" spc="10">
                <a:solidFill>
                  <a:srgbClr val="626262"/>
                </a:solidFill>
                <a:latin typeface="Cambria"/>
                <a:cs typeface="Cambria"/>
              </a:rPr>
              <a:t> </a:t>
            </a:r>
            <a:r>
              <a:rPr dirty="0" sz="1200" spc="-60">
                <a:solidFill>
                  <a:srgbClr val="4B4B4B"/>
                </a:solidFill>
                <a:latin typeface="Cambria"/>
                <a:cs typeface="Cambria"/>
              </a:rPr>
              <a:t>13.202.924,05</a:t>
            </a:r>
            <a:r>
              <a:rPr dirty="0" sz="1200" spc="80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200" spc="-50">
                <a:solidFill>
                  <a:srgbClr val="5B5B5B"/>
                </a:solidFill>
                <a:latin typeface="Cambria"/>
                <a:cs typeface="Cambria"/>
              </a:rPr>
              <a:t>(Treze</a:t>
            </a:r>
            <a:r>
              <a:rPr dirty="0" sz="1200" spc="65">
                <a:solidFill>
                  <a:srgbClr val="5B5B5B"/>
                </a:solidFill>
                <a:latin typeface="Cambria"/>
                <a:cs typeface="Cambria"/>
              </a:rPr>
              <a:t> </a:t>
            </a:r>
            <a:r>
              <a:rPr dirty="0" sz="1200" spc="-10">
                <a:solidFill>
                  <a:srgbClr val="565656"/>
                </a:solidFill>
                <a:latin typeface="Cambria"/>
                <a:cs typeface="Cambria"/>
              </a:rPr>
              <a:t>milhões, </a:t>
            </a:r>
            <a:r>
              <a:rPr dirty="0" sz="1200" spc="-40">
                <a:solidFill>
                  <a:srgbClr val="565656"/>
                </a:solidFill>
                <a:latin typeface="Cambria"/>
                <a:cs typeface="Cambria"/>
              </a:rPr>
              <a:t>duzentos</a:t>
            </a:r>
            <a:r>
              <a:rPr dirty="0" sz="1200" spc="80">
                <a:solidFill>
                  <a:srgbClr val="565656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606060"/>
                </a:solidFill>
                <a:latin typeface="Cambria"/>
                <a:cs typeface="Cambria"/>
              </a:rPr>
              <a:t>e</a:t>
            </a:r>
            <a:r>
              <a:rPr dirty="0" sz="1200" spc="50">
                <a:solidFill>
                  <a:srgbClr val="606060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D5D5D"/>
                </a:solidFill>
                <a:latin typeface="Cambria"/>
                <a:cs typeface="Cambria"/>
              </a:rPr>
              <a:t>dois</a:t>
            </a:r>
            <a:r>
              <a:rPr dirty="0" sz="1200" spc="35">
                <a:solidFill>
                  <a:srgbClr val="5D5D5D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646464"/>
                </a:solidFill>
                <a:latin typeface="Cambria"/>
                <a:cs typeface="Cambria"/>
              </a:rPr>
              <a:t>mil,</a:t>
            </a:r>
            <a:r>
              <a:rPr dirty="0" sz="1200" spc="70">
                <a:solidFill>
                  <a:srgbClr val="646464"/>
                </a:solidFill>
                <a:latin typeface="Cambria"/>
                <a:cs typeface="Cambria"/>
              </a:rPr>
              <a:t> </a:t>
            </a:r>
            <a:r>
              <a:rPr dirty="0" sz="1200" spc="-35">
                <a:solidFill>
                  <a:srgbClr val="525252"/>
                </a:solidFill>
                <a:latin typeface="Cambria"/>
                <a:cs typeface="Cambria"/>
              </a:rPr>
              <a:t>novecentos</a:t>
            </a:r>
            <a:r>
              <a:rPr dirty="0" sz="1200" spc="100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94949"/>
                </a:solidFill>
                <a:latin typeface="Cambria"/>
                <a:cs typeface="Cambria"/>
              </a:rPr>
              <a:t>e</a:t>
            </a:r>
            <a:r>
              <a:rPr dirty="0" sz="1200" spc="3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200" spc="-10">
                <a:solidFill>
                  <a:srgbClr val="4D4D4D"/>
                </a:solidFill>
                <a:latin typeface="Cambria"/>
                <a:cs typeface="Cambria"/>
              </a:rPr>
              <a:t>vinte</a:t>
            </a:r>
            <a:r>
              <a:rPr dirty="0" sz="1200" spc="8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6E6E6E"/>
                </a:solidFill>
                <a:latin typeface="Cambria"/>
                <a:cs typeface="Cambria"/>
              </a:rPr>
              <a:t>e</a:t>
            </a:r>
            <a:r>
              <a:rPr dirty="0" sz="1200" spc="55">
                <a:solidFill>
                  <a:srgbClr val="6E6E6E"/>
                </a:solidFill>
                <a:latin typeface="Cambria"/>
                <a:cs typeface="Cambria"/>
              </a:rPr>
              <a:t> </a:t>
            </a:r>
            <a:r>
              <a:rPr dirty="0" sz="1200" spc="-50">
                <a:solidFill>
                  <a:srgbClr val="5B5B5B"/>
                </a:solidFill>
                <a:latin typeface="Cambria"/>
                <a:cs typeface="Cambria"/>
              </a:rPr>
              <a:t>quatro</a:t>
            </a:r>
            <a:r>
              <a:rPr dirty="0" sz="1200" spc="65">
                <a:solidFill>
                  <a:srgbClr val="5B5B5B"/>
                </a:solidFill>
                <a:latin typeface="Cambria"/>
                <a:cs typeface="Cambria"/>
              </a:rPr>
              <a:t> </a:t>
            </a:r>
            <a:r>
              <a:rPr dirty="0" sz="1200" spc="-25">
                <a:solidFill>
                  <a:srgbClr val="4F4F4F"/>
                </a:solidFill>
                <a:latin typeface="Cambria"/>
                <a:cs typeface="Cambria"/>
              </a:rPr>
              <a:t>reais</a:t>
            </a:r>
            <a:r>
              <a:rPr dirty="0" sz="1200" spc="55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75757"/>
                </a:solidFill>
                <a:latin typeface="Cambria"/>
                <a:cs typeface="Cambria"/>
              </a:rPr>
              <a:t>e</a:t>
            </a:r>
            <a:r>
              <a:rPr dirty="0" sz="1200" spc="60">
                <a:solidFill>
                  <a:srgbClr val="575757"/>
                </a:solidFill>
                <a:latin typeface="Cambria"/>
                <a:cs typeface="Cambria"/>
              </a:rPr>
              <a:t> </a:t>
            </a:r>
            <a:r>
              <a:rPr dirty="0" sz="1200" spc="-20">
                <a:solidFill>
                  <a:srgbClr val="525252"/>
                </a:solidFill>
                <a:latin typeface="Cambria"/>
                <a:cs typeface="Cambria"/>
              </a:rPr>
              <a:t>vinte</a:t>
            </a:r>
            <a:r>
              <a:rPr dirty="0" sz="1200" spc="60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B4B4B"/>
                </a:solidFill>
                <a:latin typeface="Cambria"/>
                <a:cs typeface="Cambria"/>
              </a:rPr>
              <a:t>e</a:t>
            </a:r>
            <a:r>
              <a:rPr dirty="0" sz="1200" spc="30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200" spc="-10">
                <a:solidFill>
                  <a:srgbClr val="4B4B4B"/>
                </a:solidFill>
                <a:latin typeface="Cambria"/>
                <a:cs typeface="Cambria"/>
              </a:rPr>
              <a:t>três</a:t>
            </a:r>
            <a:r>
              <a:rPr dirty="0" sz="1200" spc="50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200" spc="-25">
                <a:solidFill>
                  <a:srgbClr val="4D4D4D"/>
                </a:solidFill>
                <a:latin typeface="Cambria"/>
                <a:cs typeface="Cambria"/>
              </a:rPr>
              <a:t>centavos),</a:t>
            </a:r>
            <a:r>
              <a:rPr dirty="0" sz="1200" spc="13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75757"/>
                </a:solidFill>
                <a:latin typeface="Cambria"/>
                <a:cs typeface="Cambria"/>
              </a:rPr>
              <a:t>na</a:t>
            </a:r>
            <a:r>
              <a:rPr dirty="0" sz="1200" spc="60">
                <a:solidFill>
                  <a:srgbClr val="575757"/>
                </a:solidFill>
                <a:latin typeface="Cambria"/>
                <a:cs typeface="Cambria"/>
              </a:rPr>
              <a:t> </a:t>
            </a:r>
            <a:r>
              <a:rPr dirty="0" sz="1200" spc="-20">
                <a:solidFill>
                  <a:srgbClr val="5D5D5D"/>
                </a:solidFill>
                <a:latin typeface="Cambria"/>
                <a:cs typeface="Cambria"/>
              </a:rPr>
              <a:t>fonte</a:t>
            </a:r>
            <a:r>
              <a:rPr dirty="0" sz="1200" spc="55">
                <a:solidFill>
                  <a:srgbClr val="5D5D5D"/>
                </a:solidFill>
                <a:latin typeface="Cambria"/>
                <a:cs typeface="Cambria"/>
              </a:rPr>
              <a:t> </a:t>
            </a:r>
            <a:r>
              <a:rPr dirty="0" sz="1200" spc="-25">
                <a:solidFill>
                  <a:srgbClr val="595959"/>
                </a:solidFill>
                <a:latin typeface="Cambria"/>
                <a:cs typeface="Cambria"/>
              </a:rPr>
              <a:t>de </a:t>
            </a:r>
            <a:r>
              <a:rPr dirty="0" sz="1200" spc="-70">
                <a:solidFill>
                  <a:srgbClr val="494949"/>
                </a:solidFill>
                <a:latin typeface="Cambria"/>
                <a:cs typeface="Cambria"/>
              </a:rPr>
              <a:t>recursos</a:t>
            </a:r>
            <a:r>
              <a:rPr dirty="0" sz="1200" spc="4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200" spc="-114">
                <a:solidFill>
                  <a:srgbClr val="595959"/>
                </a:solidFill>
                <a:latin typeface="Cambria"/>
                <a:cs typeface="Cambria"/>
              </a:rPr>
              <a:t>1600</a:t>
            </a:r>
            <a:r>
              <a:rPr dirty="0" sz="1200" spc="20">
                <a:solidFill>
                  <a:srgbClr val="595959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575757"/>
                </a:solidFill>
                <a:latin typeface="Cambria"/>
                <a:cs typeface="Cambria"/>
              </a:rPr>
              <a:t>(SUS),</a:t>
            </a:r>
            <a:r>
              <a:rPr dirty="0" sz="1200" spc="65">
                <a:solidFill>
                  <a:srgbClr val="575757"/>
                </a:solidFill>
                <a:latin typeface="Cambria"/>
                <a:cs typeface="Cambria"/>
              </a:rPr>
              <a:t> </a:t>
            </a:r>
            <a:r>
              <a:rPr dirty="0" sz="1200" spc="-70">
                <a:solidFill>
                  <a:srgbClr val="646464"/>
                </a:solidFill>
                <a:latin typeface="Cambria"/>
                <a:cs typeface="Cambria"/>
              </a:rPr>
              <a:t>a</a:t>
            </a:r>
            <a:r>
              <a:rPr dirty="0" sz="1200" spc="-5">
                <a:solidFill>
                  <a:srgbClr val="646464"/>
                </a:solidFill>
                <a:latin typeface="Cambria"/>
                <a:cs typeface="Cambria"/>
              </a:rPr>
              <a:t> </a:t>
            </a:r>
            <a:r>
              <a:rPr dirty="0" sz="1200" spc="-90">
                <a:solidFill>
                  <a:srgbClr val="565656"/>
                </a:solidFill>
                <a:latin typeface="Cambria"/>
                <a:cs typeface="Cambria"/>
              </a:rPr>
              <a:t>mesma</a:t>
            </a:r>
            <a:r>
              <a:rPr dirty="0" sz="1200" spc="25">
                <a:solidFill>
                  <a:srgbClr val="565656"/>
                </a:solidFill>
                <a:latin typeface="Cambria"/>
                <a:cs typeface="Cambria"/>
              </a:rPr>
              <a:t> </a:t>
            </a:r>
            <a:r>
              <a:rPr dirty="0" sz="1200" spc="-85">
                <a:solidFill>
                  <a:srgbClr val="484848"/>
                </a:solidFill>
                <a:latin typeface="Cambria"/>
                <a:cs typeface="Cambria"/>
              </a:rPr>
              <a:t>era</a:t>
            </a:r>
            <a:r>
              <a:rPr dirty="0" sz="1200" spc="30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94949"/>
                </a:solidFill>
                <a:latin typeface="Cambria"/>
                <a:cs typeface="Cambria"/>
              </a:rPr>
              <a:t>a</a:t>
            </a:r>
            <a:r>
              <a:rPr dirty="0" sz="1200" spc="-2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200" spc="-55">
                <a:solidFill>
                  <a:srgbClr val="565656"/>
                </a:solidFill>
                <a:latin typeface="Cambria"/>
                <a:cs typeface="Cambria"/>
              </a:rPr>
              <a:t>antiga</a:t>
            </a:r>
            <a:r>
              <a:rPr dirty="0" sz="1200" spc="50">
                <a:solidFill>
                  <a:srgbClr val="565656"/>
                </a:solidFill>
                <a:latin typeface="Cambria"/>
                <a:cs typeface="Cambria"/>
              </a:rPr>
              <a:t> </a:t>
            </a:r>
            <a:r>
              <a:rPr dirty="0" sz="1200" spc="-70">
                <a:solidFill>
                  <a:srgbClr val="626262"/>
                </a:solidFill>
                <a:latin typeface="Cambria"/>
                <a:cs typeface="Cambria"/>
              </a:rPr>
              <a:t>fonte</a:t>
            </a:r>
            <a:r>
              <a:rPr dirty="0" sz="1200" spc="5">
                <a:solidFill>
                  <a:srgbClr val="626262"/>
                </a:solidFill>
                <a:latin typeface="Cambria"/>
                <a:cs typeface="Cambria"/>
              </a:rPr>
              <a:t> </a:t>
            </a:r>
            <a:r>
              <a:rPr dirty="0" sz="1200" spc="-70">
                <a:solidFill>
                  <a:srgbClr val="606060"/>
                </a:solidFill>
                <a:latin typeface="Cambria"/>
                <a:cs typeface="Cambria"/>
              </a:rPr>
              <a:t>04</a:t>
            </a:r>
            <a:r>
              <a:rPr dirty="0" sz="1200" spc="-15">
                <a:solidFill>
                  <a:srgbClr val="606060"/>
                </a:solidFill>
                <a:latin typeface="Cambria"/>
                <a:cs typeface="Cambria"/>
              </a:rPr>
              <a:t> </a:t>
            </a:r>
            <a:r>
              <a:rPr dirty="0" sz="1200" spc="-10">
                <a:solidFill>
                  <a:srgbClr val="4F4F4F"/>
                </a:solidFill>
                <a:latin typeface="Cambria"/>
                <a:cs typeface="Cambria"/>
              </a:rPr>
              <a:t>(SUS).</a:t>
            </a:r>
            <a:endParaRPr sz="1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45555" y="6582023"/>
            <a:ext cx="2250826" cy="1751852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680127" y="5261654"/>
          <a:ext cx="5959475" cy="7035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53790"/>
                <a:gridCol w="2220594"/>
              </a:tblGrid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747477"/>
                      </a:solidFill>
                      <a:prstDash val="solid"/>
                    </a:lnL>
                    <a:lnR w="9525">
                      <a:solidFill>
                        <a:srgbClr val="747477"/>
                      </a:solidFill>
                      <a:prstDash val="solid"/>
                    </a:lnR>
                    <a:lnT w="9525">
                      <a:solidFill>
                        <a:srgbClr val="747477"/>
                      </a:solidFill>
                      <a:prstDash val="solid"/>
                    </a:lnT>
                    <a:lnB w="9525">
                      <a:solidFill>
                        <a:srgbClr val="7474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6670">
                        <a:lnSpc>
                          <a:spcPts val="1300"/>
                        </a:lnSpc>
                      </a:pPr>
                      <a:r>
                        <a:rPr dirty="0" sz="1150" spc="-1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Valor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9525">
                      <a:solidFill>
                        <a:srgbClr val="747477"/>
                      </a:solidFill>
                      <a:prstDash val="solid"/>
                    </a:lnL>
                    <a:lnR w="9525">
                      <a:solidFill>
                        <a:srgbClr val="747477"/>
                      </a:solidFill>
                      <a:prstDash val="solid"/>
                    </a:lnR>
                    <a:lnT w="9525">
                      <a:solidFill>
                        <a:srgbClr val="747477"/>
                      </a:solidFill>
                      <a:prstDash val="solid"/>
                    </a:lnT>
                    <a:lnB w="9525">
                      <a:solidFill>
                        <a:srgbClr val="747477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marL="81915">
                        <a:lnSpc>
                          <a:spcPts val="1180"/>
                        </a:lnSpc>
                      </a:pPr>
                      <a:r>
                        <a:rPr dirty="0" sz="1150" spc="-35" b="1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Superávit</a:t>
                      </a:r>
                      <a:r>
                        <a:rPr dirty="0" sz="1150" spc="90" b="1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60" b="1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no</a:t>
                      </a:r>
                      <a:r>
                        <a:rPr dirty="0" sz="1150" b="1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50" b="1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exercício</a:t>
                      </a:r>
                      <a:r>
                        <a:rPr dirty="0" sz="1150" spc="25" b="1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45" b="1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anterior</a:t>
                      </a:r>
                      <a:r>
                        <a:rPr dirty="0" sz="1150" spc="70" b="1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50" b="1">
                          <a:solidFill>
                            <a:srgbClr val="3B3B3B"/>
                          </a:solidFill>
                          <a:latin typeface="Cambria"/>
                          <a:cs typeface="Cambria"/>
                        </a:rPr>
                        <a:t>apurado</a:t>
                      </a:r>
                      <a:r>
                        <a:rPr dirty="0" sz="1150" spc="-5" b="1">
                          <a:solidFill>
                            <a:srgbClr val="3B3B3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45" b="1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(Fonte</a:t>
                      </a:r>
                      <a:r>
                        <a:rPr dirty="0" sz="1150" spc="-5" b="1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 b="1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04)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9525">
                      <a:solidFill>
                        <a:srgbClr val="747477"/>
                      </a:solidFill>
                      <a:prstDash val="solid"/>
                    </a:lnL>
                    <a:lnR w="9525">
                      <a:solidFill>
                        <a:srgbClr val="747477"/>
                      </a:solidFill>
                      <a:prstDash val="solid"/>
                    </a:lnR>
                    <a:lnT w="9525">
                      <a:solidFill>
                        <a:srgbClr val="747477"/>
                      </a:solidFill>
                      <a:prstDash val="solid"/>
                    </a:lnT>
                    <a:lnB w="9525">
                      <a:solidFill>
                        <a:srgbClr val="7474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ts val="1180"/>
                        </a:lnSpc>
                      </a:pPr>
                      <a:r>
                        <a:rPr dirty="0" sz="1150" spc="-10" b="1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13.202.924,05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9525">
                      <a:solidFill>
                        <a:srgbClr val="747477"/>
                      </a:solidFill>
                      <a:prstDash val="solid"/>
                    </a:lnL>
                    <a:lnR w="9525">
                      <a:solidFill>
                        <a:srgbClr val="747477"/>
                      </a:solidFill>
                      <a:prstDash val="solid"/>
                    </a:lnR>
                    <a:lnT w="9525">
                      <a:solidFill>
                        <a:srgbClr val="747477"/>
                      </a:solidFill>
                      <a:prstDash val="solid"/>
                    </a:lnT>
                    <a:lnB w="9525">
                      <a:solidFill>
                        <a:srgbClr val="747477"/>
                      </a:solidFill>
                      <a:prstDash val="solid"/>
                    </a:lnB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marL="76835">
                        <a:lnSpc>
                          <a:spcPts val="1225"/>
                        </a:lnSpc>
                      </a:pPr>
                      <a:r>
                        <a:rPr dirty="0" sz="1150" spc="-55" b="1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Decreto</a:t>
                      </a:r>
                      <a:r>
                        <a:rPr dirty="0" sz="1150" spc="45" b="1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2366/23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9525">
                      <a:solidFill>
                        <a:srgbClr val="747477"/>
                      </a:solidFill>
                      <a:prstDash val="solid"/>
                    </a:lnL>
                    <a:lnR w="9525">
                      <a:solidFill>
                        <a:srgbClr val="747477"/>
                      </a:solidFill>
                      <a:prstDash val="solid"/>
                    </a:lnR>
                    <a:lnT w="9525">
                      <a:solidFill>
                        <a:srgbClr val="747477"/>
                      </a:solidFill>
                      <a:prstDash val="solid"/>
                    </a:lnT>
                    <a:lnB w="9525">
                      <a:solidFill>
                        <a:srgbClr val="7474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7310">
                        <a:lnSpc>
                          <a:spcPts val="1225"/>
                        </a:lnSpc>
                      </a:pPr>
                      <a:r>
                        <a:rPr dirty="0" sz="1150" spc="-20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9.1100.000,00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9525">
                      <a:solidFill>
                        <a:srgbClr val="747477"/>
                      </a:solidFill>
                      <a:prstDash val="solid"/>
                    </a:lnL>
                    <a:lnR w="9525">
                      <a:solidFill>
                        <a:srgbClr val="747477"/>
                      </a:solidFill>
                      <a:prstDash val="solid"/>
                    </a:lnR>
                    <a:lnT w="9525">
                      <a:solidFill>
                        <a:srgbClr val="747477"/>
                      </a:solidFill>
                      <a:prstDash val="solid"/>
                    </a:lnT>
                    <a:lnB w="9525">
                      <a:solidFill>
                        <a:srgbClr val="747477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marL="81915">
                        <a:lnSpc>
                          <a:spcPts val="1180"/>
                        </a:lnSpc>
                      </a:pPr>
                      <a:r>
                        <a:rPr dirty="0" sz="1150" spc="-30" b="1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Saldo</a:t>
                      </a:r>
                      <a:r>
                        <a:rPr dirty="0" sz="1150" spc="5" b="1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Para</a:t>
                      </a:r>
                      <a:r>
                        <a:rPr dirty="0" sz="1150" spc="25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abertura</a:t>
                      </a:r>
                      <a:r>
                        <a:rPr dirty="0" sz="1150" spc="105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 b="1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de</a:t>
                      </a:r>
                      <a:r>
                        <a:rPr dirty="0" sz="1150" spc="40" b="1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50" b="1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Super$vit</a:t>
                      </a:r>
                      <a:r>
                        <a:rPr dirty="0" sz="1150" spc="85" b="1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40" b="1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(Fonte</a:t>
                      </a:r>
                      <a:r>
                        <a:rPr dirty="0" sz="1150" spc="55" b="1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 b="1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04)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9525">
                      <a:solidFill>
                        <a:srgbClr val="747477"/>
                      </a:solidFill>
                      <a:prstDash val="solid"/>
                    </a:lnL>
                    <a:lnR w="9525">
                      <a:solidFill>
                        <a:srgbClr val="747477"/>
                      </a:solidFill>
                      <a:prstDash val="solid"/>
                    </a:lnR>
                    <a:lnT w="9525">
                      <a:solidFill>
                        <a:srgbClr val="747477"/>
                      </a:solidFill>
                      <a:prstDash val="solid"/>
                    </a:lnT>
                    <a:lnB w="9525">
                      <a:solidFill>
                        <a:srgbClr val="74747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5405">
                        <a:lnSpc>
                          <a:spcPts val="1180"/>
                        </a:lnSpc>
                      </a:pPr>
                      <a:r>
                        <a:rPr dirty="0" sz="1150" spc="-10" b="1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4.202.924,05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9525">
                      <a:solidFill>
                        <a:srgbClr val="747477"/>
                      </a:solidFill>
                      <a:prstDash val="solid"/>
                    </a:lnL>
                    <a:lnR w="9525">
                      <a:solidFill>
                        <a:srgbClr val="747477"/>
                      </a:solidFill>
                      <a:prstDash val="solid"/>
                    </a:lnR>
                    <a:lnT w="9525">
                      <a:solidFill>
                        <a:srgbClr val="747477"/>
                      </a:solidFill>
                      <a:prstDash val="solid"/>
                    </a:lnT>
                    <a:lnB w="9525">
                      <a:solidFill>
                        <a:srgbClr val="747477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780774" y="1465211"/>
          <a:ext cx="5607685" cy="31165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53055"/>
                <a:gridCol w="118744"/>
                <a:gridCol w="69850"/>
                <a:gridCol w="278764"/>
                <a:gridCol w="830580"/>
                <a:gridCol w="1365885"/>
              </a:tblGrid>
              <a:tr h="198120"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50" spc="40">
                          <a:solidFill>
                            <a:srgbClr val="545454"/>
                          </a:solidFill>
                          <a:latin typeface="Courier New"/>
                          <a:cs typeface="Courier New"/>
                        </a:rPr>
                        <a:t>ĄtİVO</a:t>
                      </a:r>
                      <a:endParaRPr sz="850">
                        <a:latin typeface="Courier New"/>
                        <a:cs typeface="Courier New"/>
                      </a:endParaRPr>
                    </a:p>
                  </a:txBody>
                  <a:tcPr marL="0" marR="0" marB="0" marT="44450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50" spc="-1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Passivo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1905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1770"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</a:pPr>
                      <a:r>
                        <a:rPr dirty="0" sz="115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sz="1150" spc="335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55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41258—</a:t>
                      </a:r>
                      <a:r>
                        <a:rPr dirty="0" sz="115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9</a:t>
                      </a:r>
                      <a:r>
                        <a:rPr dirty="0" sz="1150" spc="365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55">
                          <a:solidFill>
                            <a:srgbClr val="666666"/>
                          </a:solidFill>
                          <a:latin typeface="Cambria"/>
                          <a:cs typeface="Cambria"/>
                        </a:rPr>
                        <a:t>łfED</a:t>
                      </a:r>
                      <a:r>
                        <a:rPr dirty="0" sz="1150" spc="210">
                          <a:solidFill>
                            <a:srgbClr val="66666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HIP.</a:t>
                      </a:r>
                      <a:r>
                        <a:rPr dirty="0" sz="1150" spc="-5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545454"/>
                          </a:solidFill>
                          <a:latin typeface="Cambria"/>
                          <a:cs typeface="Cambria"/>
                        </a:rPr>
                        <a:t>0I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8105">
                        <a:lnSpc>
                          <a:spcPct val="100000"/>
                        </a:lnSpc>
                      </a:pPr>
                      <a:r>
                        <a:rPr dirty="0" sz="1150" spc="-1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22.</a:t>
                      </a:r>
                      <a:r>
                        <a:rPr dirty="0" sz="1150" spc="-55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300,</a:t>
                      </a:r>
                      <a:r>
                        <a:rPr dirty="0" sz="1150" spc="-2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747474"/>
                          </a:solidFill>
                          <a:latin typeface="Cambria"/>
                          <a:cs typeface="Cambria"/>
                        </a:rPr>
                        <a:t>96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1770">
                <a:tc>
                  <a:txBody>
                    <a:bodyPr/>
                    <a:lstStyle/>
                    <a:p>
                      <a:pPr marL="51435">
                        <a:lnSpc>
                          <a:spcPts val="1375"/>
                        </a:lnSpc>
                        <a:spcBef>
                          <a:spcPts val="35"/>
                        </a:spcBef>
                      </a:pPr>
                      <a:r>
                        <a:rPr dirty="0" sz="115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sz="1150" spc="27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55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48748—</a:t>
                      </a:r>
                      <a:r>
                        <a:rPr dirty="0" sz="115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1</a:t>
                      </a:r>
                      <a:r>
                        <a:rPr dirty="0" sz="1150" spc="30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45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FINAN.</a:t>
                      </a:r>
                      <a:r>
                        <a:rPr dirty="0" sz="1150" spc="35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1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ATENÇAO</a:t>
                      </a:r>
                      <a:r>
                        <a:rPr dirty="0" sz="1150" spc="26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BÁSICA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8740">
                        <a:lnSpc>
                          <a:spcPct val="100000"/>
                        </a:lnSpc>
                      </a:pPr>
                      <a:r>
                        <a:rPr dirty="0" sz="1150" spc="-3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121.</a:t>
                      </a:r>
                      <a:r>
                        <a:rPr dirty="0" sz="1150" spc="-1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588,</a:t>
                      </a:r>
                      <a:r>
                        <a:rPr dirty="0" sz="1150" spc="-25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52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4945">
                <a:tc gridSpan="4">
                  <a:txBody>
                    <a:bodyPr/>
                    <a:lstStyle/>
                    <a:p>
                      <a:pPr marL="56515">
                        <a:lnSpc>
                          <a:spcPts val="1360"/>
                        </a:lnSpc>
                        <a:spcBef>
                          <a:spcPts val="75"/>
                        </a:spcBef>
                      </a:pPr>
                      <a:r>
                        <a:rPr dirty="0" sz="115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sz="1150" spc="34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4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52791-</a:t>
                      </a:r>
                      <a:r>
                        <a:rPr dirty="0" sz="115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2</a:t>
                      </a:r>
                      <a:r>
                        <a:rPr dirty="0" sz="1150" spc="31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7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PROC.</a:t>
                      </a:r>
                      <a:r>
                        <a:rPr dirty="0" sz="1150" spc="45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3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FńRIlÁCIA</a:t>
                      </a:r>
                      <a:r>
                        <a:rPr dirty="0" sz="1150" spc="375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POPULH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446530" marR="3175">
                        <a:lnSpc>
                          <a:spcPct val="100000"/>
                        </a:lnSpc>
                      </a:pPr>
                      <a:r>
                        <a:rPr dirty="0" sz="1150" spc="-10">
                          <a:solidFill>
                            <a:srgbClr val="5E5E5E"/>
                          </a:solidFill>
                          <a:latin typeface="Cambria"/>
                          <a:cs typeface="Cambria"/>
                        </a:rPr>
                        <a:t>15.</a:t>
                      </a:r>
                      <a:r>
                        <a:rPr dirty="0" sz="1150" spc="-25">
                          <a:solidFill>
                            <a:srgbClr val="5E5E5E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043,</a:t>
                      </a:r>
                      <a:r>
                        <a:rPr dirty="0" sz="1150" spc="-35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24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8120">
                <a:tc gridSpan="4"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50">
                          <a:solidFill>
                            <a:srgbClr val="5E5E5E"/>
                          </a:solid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sz="1150" spc="280">
                          <a:solidFill>
                            <a:srgbClr val="5E5E5E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5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624003—</a:t>
                      </a:r>
                      <a:r>
                        <a:rPr dirty="0" sz="115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5</a:t>
                      </a:r>
                      <a:r>
                        <a:rPr dirty="0" sz="1150" spc="305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05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POUPANÇA</a:t>
                      </a:r>
                      <a:r>
                        <a:rPr dirty="0" sz="1150" spc="315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45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GESTfiO</a:t>
                      </a:r>
                      <a:r>
                        <a:rPr dirty="0" sz="1150" spc="300">
                          <a:solidFill>
                            <a:srgbClr val="4D4D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SIJS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365250" marR="317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50" spc="-1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952.</a:t>
                      </a:r>
                      <a:r>
                        <a:rPr dirty="0" sz="1150" spc="30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4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105,</a:t>
                      </a:r>
                      <a:r>
                        <a:rPr dirty="0" sz="1150" spc="-1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81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1905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494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  <a:tabLst>
                          <a:tab pos="2736850" algn="l"/>
                        </a:tabLst>
                      </a:pPr>
                      <a:r>
                        <a:rPr dirty="0" u="sng" sz="1150" spc="170">
                          <a:solidFill>
                            <a:srgbClr val="5B5B5B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>
                          <a:solidFill>
                            <a:srgbClr val="5B5B5B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u="sng" sz="1150" spc="305">
                          <a:solidFill>
                            <a:srgbClr val="5B5B5B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140">
                          <a:solidFill>
                            <a:srgbClr val="5252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624011—</a:t>
                      </a:r>
                      <a:r>
                        <a:rPr dirty="0" u="sng" sz="1150">
                          <a:solidFill>
                            <a:srgbClr val="5252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3</a:t>
                      </a:r>
                      <a:r>
                        <a:rPr dirty="0" u="sng" sz="1150" spc="315">
                          <a:solidFill>
                            <a:srgbClr val="5252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40">
                          <a:solidFill>
                            <a:srgbClr val="59595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FARIIÁCIA</a:t>
                      </a:r>
                      <a:r>
                        <a:rPr dirty="0" u="sng" sz="1150" spc="340">
                          <a:solidFill>
                            <a:srgbClr val="59595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10">
                          <a:solidFill>
                            <a:srgbClr val="56565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BAS</a:t>
                      </a:r>
                      <a:r>
                        <a:rPr dirty="0" u="sng" sz="1150" spc="-10">
                          <a:solidFill>
                            <a:srgbClr val="5252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ICA</a:t>
                      </a:r>
                      <a:r>
                        <a:rPr dirty="0" u="sng" sz="1150">
                          <a:solidFill>
                            <a:srgbClr val="52525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	</a:t>
                      </a:r>
                      <a:endParaRPr sz="1150">
                        <a:latin typeface="Cambria"/>
                        <a:cs typeface="Cambria"/>
                      </a:endParaRPr>
                    </a:p>
                    <a:p>
                      <a:pPr marL="51435">
                        <a:lnSpc>
                          <a:spcPts val="1375"/>
                        </a:lnSpc>
                        <a:spcBef>
                          <a:spcPts val="204"/>
                        </a:spcBef>
                      </a:pPr>
                      <a:r>
                        <a:rPr dirty="0" sz="115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sz="1150" spc="315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55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624012—</a:t>
                      </a:r>
                      <a:r>
                        <a:rPr dirty="0" sz="1150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1</a:t>
                      </a:r>
                      <a:r>
                        <a:rPr dirty="0" sz="1150" spc="450">
                          <a:solidFill>
                            <a:srgbClr val="484848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0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ATENÇÃO</a:t>
                      </a:r>
                      <a:r>
                        <a:rPr dirty="0" sz="1150" spc="229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BÃS</a:t>
                      </a:r>
                      <a:r>
                        <a:rPr dirty="0" sz="1150" spc="28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PAß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78105">
                        <a:lnSpc>
                          <a:spcPct val="100000"/>
                        </a:lnSpc>
                      </a:pPr>
                      <a:r>
                        <a:rPr dirty="0" sz="115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82,</a:t>
                      </a:r>
                      <a:r>
                        <a:rPr dirty="0" sz="1150" spc="-5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35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36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81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367790" marR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50" spc="-2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239.</a:t>
                      </a:r>
                      <a:r>
                        <a:rPr dirty="0" sz="1150" spc="-3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567,</a:t>
                      </a:r>
                      <a:r>
                        <a:rPr dirty="0" sz="1150" spc="-35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86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1770">
                <a:tc gridSpan="4">
                  <a:txBody>
                    <a:bodyPr/>
                    <a:lstStyle/>
                    <a:p>
                      <a:pPr marL="56515">
                        <a:lnSpc>
                          <a:spcPts val="1375"/>
                        </a:lnSpc>
                        <a:spcBef>
                          <a:spcPts val="35"/>
                        </a:spcBef>
                      </a:pPr>
                      <a:r>
                        <a:rPr dirty="0" sz="1150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sz="1150" spc="305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50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624017—</a:t>
                      </a:r>
                      <a:r>
                        <a:rPr dirty="0" sz="1150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2</a:t>
                      </a:r>
                      <a:r>
                        <a:rPr dirty="0" sz="1150" spc="330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35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FARIIACIA</a:t>
                      </a:r>
                      <a:r>
                        <a:rPr dirty="0" sz="1150" spc="33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POPULAR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75565">
                        <a:lnSpc>
                          <a:spcPts val="1395"/>
                        </a:lnSpc>
                      </a:pPr>
                      <a:r>
                        <a:rPr dirty="0" sz="1200" spc="-6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115,</a:t>
                      </a:r>
                      <a:r>
                        <a:rPr dirty="0" sz="1200" spc="5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200" spc="-25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70</a:t>
                      </a:r>
                      <a:endParaRPr sz="120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86715">
                <a:tc gridSpan="4"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</a:pPr>
                      <a:r>
                        <a:rPr dirty="0" sz="115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sz="1150" spc="30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0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66—</a:t>
                      </a:r>
                      <a:r>
                        <a:rPr dirty="0" sz="1150" spc="-5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80</a:t>
                      </a:r>
                      <a:r>
                        <a:rPr dirty="0" sz="1150" spc="24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55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FIIS—</a:t>
                      </a:r>
                      <a:r>
                        <a:rPr dirty="0" sz="115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C</a:t>
                      </a:r>
                      <a:r>
                        <a:rPr dirty="0" sz="1150" spc="285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ESP.</a:t>
                      </a:r>
                      <a:r>
                        <a:rPr dirty="0" sz="1150" spc="1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REG</a:t>
                      </a:r>
                      <a:endParaRPr sz="1150">
                        <a:latin typeface="Cambria"/>
                        <a:cs typeface="Cambria"/>
                      </a:endParaRPr>
                    </a:p>
                    <a:p>
                      <a:pPr marL="5143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150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sz="1150" spc="350">
                          <a:solidFill>
                            <a:srgbClr val="575757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35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7244-</a:t>
                      </a:r>
                      <a:r>
                        <a:rPr dirty="0" sz="1150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0</a:t>
                      </a:r>
                      <a:r>
                        <a:rPr dirty="0" sz="1150" spc="315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14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CONTA</a:t>
                      </a:r>
                      <a:r>
                        <a:rPr dirty="0" sz="1150" spc="355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0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POUPANÇA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445260" marR="3175">
                        <a:lnSpc>
                          <a:spcPct val="100000"/>
                        </a:lnSpc>
                      </a:pPr>
                      <a:r>
                        <a:rPr dirty="0" sz="115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21.</a:t>
                      </a:r>
                      <a:r>
                        <a:rPr dirty="0" sz="1150" spc="-40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689,</a:t>
                      </a:r>
                      <a:r>
                        <a:rPr dirty="0" sz="1150" spc="-4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08</a:t>
                      </a:r>
                      <a:endParaRPr sz="1150">
                        <a:latin typeface="Cambria"/>
                        <a:cs typeface="Cambria"/>
                      </a:endParaRPr>
                    </a:p>
                    <a:p>
                      <a:pPr marL="1367790" marR="31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150" spc="-25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254.</a:t>
                      </a:r>
                      <a:r>
                        <a:rPr dirty="0" sz="1150" spc="5">
                          <a:solidFill>
                            <a:srgbClr val="4F4F4F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615,</a:t>
                      </a:r>
                      <a:r>
                        <a:rPr dirty="0" sz="1150" spc="-3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87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8120">
                <a:tc gridSpan="2"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  <a:tabLst>
                          <a:tab pos="2865120" algn="l"/>
                        </a:tabLst>
                      </a:pPr>
                      <a:r>
                        <a:rPr dirty="0" u="sng" sz="1150" spc="195">
                          <a:solidFill>
                            <a:srgbClr val="66666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>
                          <a:solidFill>
                            <a:srgbClr val="66666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u="sng" sz="1150" spc="345">
                          <a:solidFill>
                            <a:srgbClr val="66666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45">
                          <a:solidFill>
                            <a:srgbClr val="545454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624033-</a:t>
                      </a:r>
                      <a:r>
                        <a:rPr dirty="0" u="sng" sz="1150">
                          <a:solidFill>
                            <a:srgbClr val="545454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4</a:t>
                      </a:r>
                      <a:r>
                        <a:rPr dirty="0" u="sng" sz="1150" spc="360">
                          <a:solidFill>
                            <a:srgbClr val="545454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20">
                          <a:solidFill>
                            <a:srgbClr val="5B5B5B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EST.</a:t>
                      </a:r>
                      <a:r>
                        <a:rPr dirty="0" u="sng" sz="1150" spc="20">
                          <a:solidFill>
                            <a:srgbClr val="5B5B5B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>
                          <a:solidFill>
                            <a:srgbClr val="60606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R.</a:t>
                      </a:r>
                      <a:r>
                        <a:rPr dirty="0" u="sng" sz="1150" spc="45">
                          <a:solidFill>
                            <a:srgbClr val="60606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>
                          <a:solidFill>
                            <a:srgbClr val="62626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S.</a:t>
                      </a:r>
                      <a:r>
                        <a:rPr dirty="0" u="sng" sz="1150" spc="40">
                          <a:solidFill>
                            <a:srgbClr val="62626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10">
                          <a:solidFill>
                            <a:srgbClr val="575757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A.</a:t>
                      </a:r>
                      <a:r>
                        <a:rPr dirty="0" u="sng" sz="1150" spc="30">
                          <a:solidFill>
                            <a:srgbClr val="575757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50">
                          <a:solidFill>
                            <a:srgbClr val="4B4B4B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T</a:t>
                      </a:r>
                      <a:r>
                        <a:rPr dirty="0" u="sng" sz="1150">
                          <a:solidFill>
                            <a:srgbClr val="4B4B4B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	</a:t>
                      </a:r>
                      <a:endParaRPr sz="1150">
                        <a:latin typeface="Cambria"/>
                        <a:cs typeface="Cambria"/>
                      </a:endParaRPr>
                    </a:p>
                    <a:p>
                      <a:pPr marL="51435" marR="391795" indent="-53975">
                        <a:lnSpc>
                          <a:spcPct val="109600"/>
                        </a:lnSpc>
                        <a:tabLst>
                          <a:tab pos="2572385" algn="l"/>
                        </a:tabLst>
                      </a:pPr>
                      <a:r>
                        <a:rPr dirty="0" u="sng" sz="1150" spc="190">
                          <a:solidFill>
                            <a:srgbClr val="60606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>
                          <a:solidFill>
                            <a:srgbClr val="60606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u="sng" sz="1150" spc="395">
                          <a:solidFill>
                            <a:srgbClr val="60606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45">
                          <a:solidFill>
                            <a:srgbClr val="4F4F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624035-</a:t>
                      </a:r>
                      <a:r>
                        <a:rPr dirty="0" u="sng" sz="1150">
                          <a:solidFill>
                            <a:srgbClr val="4F4F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0</a:t>
                      </a:r>
                      <a:r>
                        <a:rPr dirty="0" u="sng" sz="1150" spc="370">
                          <a:solidFill>
                            <a:srgbClr val="4F4F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55">
                          <a:solidFill>
                            <a:srgbClr val="56565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ESTR.</a:t>
                      </a:r>
                      <a:r>
                        <a:rPr dirty="0" u="sng" sz="1150" spc="50">
                          <a:solidFill>
                            <a:srgbClr val="56565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20">
                          <a:solidFill>
                            <a:srgbClr val="5D5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REDE</a:t>
                      </a:r>
                      <a:r>
                        <a:rPr dirty="0" u="sng" sz="1150">
                          <a:solidFill>
                            <a:srgbClr val="5D5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	</a:t>
                      </a:r>
                      <a:r>
                        <a:rPr dirty="0" sz="115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sz="1150" spc="340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64-</a:t>
                      </a:r>
                      <a:r>
                        <a:rPr dirty="0" sz="115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1</a:t>
                      </a:r>
                      <a:r>
                        <a:rPr dirty="0" sz="1150" spc="33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40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PAB</a:t>
                      </a:r>
                      <a:r>
                        <a:rPr dirty="0" sz="1150" spc="275">
                          <a:solidFill>
                            <a:srgbClr val="5D5D5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0">
                          <a:solidFill>
                            <a:srgbClr val="525252"/>
                          </a:solidFill>
                          <a:latin typeface="Cambria"/>
                          <a:cs typeface="Cambria"/>
                        </a:rPr>
                        <a:t>FIX0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1905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367790" marR="317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150" spc="-10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255.</a:t>
                      </a:r>
                      <a:r>
                        <a:rPr dirty="0" sz="1150" spc="-35">
                          <a:solidFill>
                            <a:srgbClr val="69696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923,</a:t>
                      </a:r>
                      <a:r>
                        <a:rPr dirty="0" sz="1150" spc="-35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676767"/>
                          </a:solidFill>
                          <a:latin typeface="Cambria"/>
                          <a:cs typeface="Cambria"/>
                        </a:rPr>
                        <a:t>70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1905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5420"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905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372235" marR="3175">
                        <a:lnSpc>
                          <a:spcPts val="1345"/>
                        </a:lnSpc>
                      </a:pPr>
                      <a:r>
                        <a:rPr dirty="0" sz="1150" spc="-25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605.</a:t>
                      </a:r>
                      <a:r>
                        <a:rPr dirty="0" sz="1150" spc="-2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1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572,</a:t>
                      </a:r>
                      <a:r>
                        <a:rPr dirty="0" sz="1150" spc="-30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50" spc="-25">
                          <a:solidFill>
                            <a:srgbClr val="5B5B5B"/>
                          </a:solidFill>
                          <a:latin typeface="Cambria"/>
                          <a:cs typeface="Cambria"/>
                        </a:rPr>
                        <a:t>12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8595"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905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75565">
                        <a:lnSpc>
                          <a:spcPts val="1375"/>
                        </a:lnSpc>
                        <a:spcBef>
                          <a:spcPts val="15"/>
                        </a:spcBef>
                      </a:pPr>
                      <a:r>
                        <a:rPr dirty="0" sz="1150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1, </a:t>
                      </a:r>
                      <a:r>
                        <a:rPr dirty="0" sz="1150" spc="-25">
                          <a:solidFill>
                            <a:srgbClr val="747474"/>
                          </a:solidFill>
                          <a:latin typeface="Cambria"/>
                          <a:cs typeface="Cambria"/>
                        </a:rPr>
                        <a:t>00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1905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86715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  <a:tabLst>
                          <a:tab pos="2596515" algn="l"/>
                          <a:tab pos="2746375" algn="l"/>
                          <a:tab pos="3257550" algn="l"/>
                          <a:tab pos="3426460" algn="l"/>
                          <a:tab pos="4540885" algn="l"/>
                        </a:tabLst>
                      </a:pPr>
                      <a:r>
                        <a:rPr dirty="0" u="sng" sz="1150" spc="170">
                          <a:solidFill>
                            <a:srgbClr val="62626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>
                          <a:solidFill>
                            <a:srgbClr val="62626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u="sng" sz="1150" spc="295">
                          <a:solidFill>
                            <a:srgbClr val="626262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150">
                          <a:solidFill>
                            <a:srgbClr val="4B4B4B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624054—</a:t>
                      </a:r>
                      <a:r>
                        <a:rPr dirty="0" u="sng" sz="1150">
                          <a:solidFill>
                            <a:srgbClr val="4B4B4B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7</a:t>
                      </a:r>
                      <a:r>
                        <a:rPr dirty="0" u="sng" sz="1150" spc="355">
                          <a:solidFill>
                            <a:srgbClr val="4B4B4B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>
                          <a:solidFill>
                            <a:srgbClr val="5D5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SIJS</a:t>
                      </a:r>
                      <a:r>
                        <a:rPr dirty="0" u="sng" sz="1150" spc="290">
                          <a:solidFill>
                            <a:srgbClr val="5D5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145">
                          <a:solidFill>
                            <a:srgbClr val="484848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Cms</a:t>
                      </a:r>
                      <a:r>
                        <a:rPr dirty="0" u="sng" sz="1150" spc="-130">
                          <a:solidFill>
                            <a:srgbClr val="484848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30">
                          <a:solidFill>
                            <a:srgbClr val="5D5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te</a:t>
                      </a:r>
                      <a:r>
                        <a:rPr dirty="0" u="sng" sz="1150" spc="120">
                          <a:solidFill>
                            <a:srgbClr val="5D5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25">
                          <a:solidFill>
                            <a:srgbClr val="50505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to</a:t>
                      </a:r>
                      <a:r>
                        <a:rPr dirty="0" u="sng" sz="1150">
                          <a:solidFill>
                            <a:srgbClr val="50505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	</a:t>
                      </a:r>
                      <a:r>
                        <a:rPr dirty="0" sz="115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	</a:t>
                      </a:r>
                      <a:r>
                        <a:rPr dirty="0" u="sng" sz="1150">
                          <a:solidFill>
                            <a:srgbClr val="50505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	</a:t>
                      </a:r>
                      <a:r>
                        <a:rPr dirty="0" sz="1150">
                          <a:solidFill>
                            <a:srgbClr val="505050"/>
                          </a:solidFill>
                          <a:latin typeface="Cambria"/>
                          <a:cs typeface="Cambria"/>
                        </a:rPr>
                        <a:t>	</a:t>
                      </a:r>
                      <a:r>
                        <a:rPr dirty="0" u="sng" sz="1150">
                          <a:solidFill>
                            <a:srgbClr val="5E5E5E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	7.</a:t>
                      </a:r>
                      <a:r>
                        <a:rPr dirty="0" u="sng" sz="1150" spc="-40">
                          <a:solidFill>
                            <a:srgbClr val="5E5E5E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10">
                          <a:solidFill>
                            <a:srgbClr val="60606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382.</a:t>
                      </a:r>
                      <a:r>
                        <a:rPr dirty="0" u="sng" sz="1150" spc="5">
                          <a:solidFill>
                            <a:srgbClr val="60606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25">
                          <a:solidFill>
                            <a:srgbClr val="50505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950,</a:t>
                      </a:r>
                      <a:r>
                        <a:rPr dirty="0" u="sng" sz="1150" spc="-15">
                          <a:solidFill>
                            <a:srgbClr val="50505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u="sng" sz="1150" spc="-25">
                          <a:solidFill>
                            <a:srgbClr val="5B5B5B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72</a:t>
                      </a:r>
                      <a:r>
                        <a:rPr dirty="0" u="sng" sz="1150" spc="500">
                          <a:solidFill>
                            <a:srgbClr val="5B5B5B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/>
                          <a:cs typeface="Cambria"/>
                        </a:rPr>
                        <a:t> </a:t>
                      </a:r>
                      <a:endParaRPr sz="1150">
                        <a:latin typeface="Cambria"/>
                        <a:cs typeface="Cambria"/>
                      </a:endParaRPr>
                    </a:p>
                    <a:p>
                      <a:pPr marL="51435" marR="3175">
                        <a:lnSpc>
                          <a:spcPts val="1360"/>
                        </a:lnSpc>
                        <a:spcBef>
                          <a:spcPts val="170"/>
                        </a:spcBef>
                        <a:tabLst>
                          <a:tab pos="4540885" algn="l"/>
                        </a:tabLst>
                      </a:pPr>
                      <a:r>
                        <a:rPr dirty="0" baseline="2415" sz="1725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c/c</a:t>
                      </a:r>
                      <a:r>
                        <a:rPr dirty="0" baseline="2415" sz="1725" spc="359">
                          <a:solidFill>
                            <a:srgbClr val="595959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baseline="2415" sz="1725" spc="-209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624055—</a:t>
                      </a:r>
                      <a:r>
                        <a:rPr dirty="0" baseline="2415" sz="1725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5</a:t>
                      </a:r>
                      <a:r>
                        <a:rPr dirty="0" baseline="2415" sz="1725" spc="419">
                          <a:solidFill>
                            <a:srgbClr val="4B4B4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baseline="2415" sz="1725" spc="-82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ESTR.</a:t>
                      </a:r>
                      <a:r>
                        <a:rPr dirty="0" baseline="2415" sz="1725" spc="-15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baseline="2415" sz="1725" spc="-89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DA</a:t>
                      </a:r>
                      <a:r>
                        <a:rPr dirty="0" baseline="2415" sz="1725" spc="457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baseline="2415" sz="1725" spc="-165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ATENÇAO</a:t>
                      </a:r>
                      <a:r>
                        <a:rPr dirty="0" baseline="2415" sz="1725" spc="405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baseline="2415" sz="1725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Á</a:t>
                      </a:r>
                      <a:r>
                        <a:rPr dirty="0" baseline="2415" sz="1725" spc="337">
                          <a:solidFill>
                            <a:srgbClr val="56565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baseline="2415" sz="1725" spc="-82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SAÚDE</a:t>
                      </a:r>
                      <a:r>
                        <a:rPr dirty="0" baseline="2415" sz="1725" spc="345">
                          <a:solidFill>
                            <a:srgbClr val="646464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baseline="2415" sz="1725" spc="-15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BIJCAL</a:t>
                      </a:r>
                      <a:r>
                        <a:rPr dirty="0" baseline="2415" sz="1725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	</a:t>
                      </a:r>
                      <a:r>
                        <a:rPr dirty="0" sz="1150" spc="-30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4. </a:t>
                      </a:r>
                      <a:r>
                        <a:rPr dirty="0" sz="1150" spc="-65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507.</a:t>
                      </a:r>
                      <a:r>
                        <a:rPr dirty="0" sz="1150" spc="-10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4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627,</a:t>
                      </a:r>
                      <a:r>
                        <a:rPr dirty="0" sz="1150" spc="-5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2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29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1454"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150" spc="45">
                          <a:solidFill>
                            <a:srgbClr val="606060"/>
                          </a:solidFill>
                          <a:latin typeface="Cambria"/>
                          <a:cs typeface="Cambria"/>
                        </a:rPr>
                        <a:t>Total</a:t>
                      </a:r>
                      <a:endParaRPr sz="1150">
                        <a:latin typeface="Cambria"/>
                        <a:cs typeface="Cambria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ts val="1570"/>
                        </a:lnSpc>
                      </a:pPr>
                      <a:r>
                        <a:rPr dirty="0" sz="1400" spc="-3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14.379.1B4,23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748453" y="4739966"/>
            <a:ext cx="5700395" cy="361315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 marR="5080" indent="222885">
              <a:lnSpc>
                <a:spcPts val="1260"/>
              </a:lnSpc>
              <a:spcBef>
                <a:spcPts val="240"/>
              </a:spcBef>
            </a:pPr>
            <a:r>
              <a:rPr dirty="0" sz="1150" spc="-300">
                <a:solidFill>
                  <a:srgbClr val="646464"/>
                </a:solidFill>
                <a:latin typeface="Cambria"/>
                <a:cs typeface="Cambria"/>
              </a:rPr>
              <a:t>1</a:t>
            </a:r>
            <a:r>
              <a:rPr dirty="0" sz="1150" spc="25">
                <a:solidFill>
                  <a:srgbClr val="646464"/>
                </a:solidFill>
                <a:latin typeface="Cambria"/>
                <a:cs typeface="Cambria"/>
              </a:rPr>
              <a:t> </a:t>
            </a:r>
            <a:r>
              <a:rPr dirty="0" sz="1150" spc="-509">
                <a:solidFill>
                  <a:srgbClr val="777777"/>
                </a:solidFill>
                <a:latin typeface="Cambria"/>
                <a:cs typeface="Cambria"/>
              </a:rPr>
              <a:t>—</a:t>
            </a:r>
            <a:r>
              <a:rPr dirty="0" sz="1150" spc="20">
                <a:solidFill>
                  <a:srgbClr val="777777"/>
                </a:solidFill>
                <a:latin typeface="Cambria"/>
                <a:cs typeface="Cambria"/>
              </a:rPr>
              <a:t> </a:t>
            </a:r>
            <a:r>
              <a:rPr dirty="0" sz="1150" spc="-330">
                <a:solidFill>
                  <a:srgbClr val="747474"/>
                </a:solidFill>
                <a:latin typeface="Cambria"/>
                <a:cs typeface="Cambria"/>
              </a:rPr>
              <a:t>O</a:t>
            </a:r>
            <a:r>
              <a:rPr dirty="0" sz="1150" spc="305">
                <a:solidFill>
                  <a:srgbClr val="747474"/>
                </a:solidFill>
                <a:latin typeface="Cambria"/>
                <a:cs typeface="Cambria"/>
              </a:rPr>
              <a:t> </a:t>
            </a:r>
            <a:r>
              <a:rPr dirty="0" sz="1150" spc="-30">
                <a:solidFill>
                  <a:srgbClr val="666666"/>
                </a:solidFill>
                <a:latin typeface="Cambria"/>
                <a:cs typeface="Cambria"/>
              </a:rPr>
              <a:t>saldo</a:t>
            </a:r>
            <a:r>
              <a:rPr dirty="0" sz="1150" spc="30">
                <a:solidFill>
                  <a:srgbClr val="666666"/>
                </a:solidFill>
                <a:latin typeface="Cambria"/>
                <a:cs typeface="Cambria"/>
              </a:rPr>
              <a:t> </a:t>
            </a:r>
            <a:r>
              <a:rPr dirty="0" sz="1150" spc="-65">
                <a:solidFill>
                  <a:srgbClr val="525252"/>
                </a:solidFill>
                <a:latin typeface="Cambria"/>
                <a:cs typeface="Cambria"/>
              </a:rPr>
              <a:t>para</a:t>
            </a:r>
            <a:r>
              <a:rPr dirty="0" sz="1150" spc="5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150" spc="-60">
                <a:solidFill>
                  <a:srgbClr val="484848"/>
                </a:solidFill>
                <a:latin typeface="Cambria"/>
                <a:cs typeface="Cambria"/>
              </a:rPr>
              <a:t>abertura</a:t>
            </a:r>
            <a:r>
              <a:rPr dirty="0" sz="1150" spc="25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150" spc="-50">
                <a:solidFill>
                  <a:srgbClr val="4D4D4D"/>
                </a:solidFill>
                <a:latin typeface="Cambria"/>
                <a:cs typeface="Cambria"/>
              </a:rPr>
              <a:t>de</a:t>
            </a:r>
            <a:r>
              <a:rPr dirty="0" sz="1150" spc="-2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150" spc="-20">
                <a:solidFill>
                  <a:srgbClr val="424242"/>
                </a:solidFill>
                <a:latin typeface="Cambria"/>
                <a:cs typeface="Cambria"/>
              </a:rPr>
              <a:t>Credito</a:t>
            </a:r>
            <a:r>
              <a:rPr dirty="0" sz="1150" spc="7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150" spc="-50">
                <a:solidFill>
                  <a:srgbClr val="494949"/>
                </a:solidFill>
                <a:latin typeface="Cambria"/>
                <a:cs typeface="Cambria"/>
              </a:rPr>
              <a:t>Suplementar</a:t>
            </a:r>
            <a:r>
              <a:rPr dirty="0" sz="1150" spc="9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 spc="-40">
                <a:solidFill>
                  <a:srgbClr val="5B5B5B"/>
                </a:solidFill>
                <a:latin typeface="Cambria"/>
                <a:cs typeface="Cambria"/>
              </a:rPr>
              <a:t>por</a:t>
            </a:r>
            <a:r>
              <a:rPr dirty="0" sz="1150" spc="25">
                <a:solidFill>
                  <a:srgbClr val="5B5B5B"/>
                </a:solidFill>
                <a:latin typeface="Cambria"/>
                <a:cs typeface="Cambria"/>
              </a:rPr>
              <a:t> </a:t>
            </a:r>
            <a:r>
              <a:rPr dirty="0" sz="1150" spc="-45">
                <a:solidFill>
                  <a:srgbClr val="565656"/>
                </a:solidFill>
                <a:latin typeface="Cambria"/>
                <a:cs typeface="Cambria"/>
              </a:rPr>
              <a:t>Superávit</a:t>
            </a:r>
            <a:r>
              <a:rPr dirty="0" sz="1150" spc="100">
                <a:solidFill>
                  <a:srgbClr val="565656"/>
                </a:solidFill>
                <a:latin typeface="Cambria"/>
                <a:cs typeface="Cambria"/>
              </a:rPr>
              <a:t> </a:t>
            </a:r>
            <a:r>
              <a:rPr dirty="0" sz="1150" spc="-35">
                <a:solidFill>
                  <a:srgbClr val="525252"/>
                </a:solidFill>
                <a:latin typeface="Cambria"/>
                <a:cs typeface="Cambria"/>
              </a:rPr>
              <a:t>F</a:t>
            </a:r>
            <a:r>
              <a:rPr dirty="0" sz="1150" spc="-35">
                <a:solidFill>
                  <a:srgbClr val="4B4B4B"/>
                </a:solidFill>
                <a:latin typeface="Cambria"/>
                <a:cs typeface="Cambria"/>
              </a:rPr>
              <a:t>inanceiro</a:t>
            </a:r>
            <a:r>
              <a:rPr dirty="0" sz="1150" spc="75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50" spc="-70">
                <a:solidFill>
                  <a:srgbClr val="525252"/>
                </a:solidFill>
                <a:latin typeface="Cambria"/>
                <a:cs typeface="Cambria"/>
              </a:rPr>
              <a:t>para</a:t>
            </a:r>
            <a:r>
              <a:rPr dirty="0" sz="1150" spc="5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150" spc="-45">
                <a:solidFill>
                  <a:srgbClr val="5B5B5B"/>
                </a:solidFill>
                <a:latin typeface="Cambria"/>
                <a:cs typeface="Cambria"/>
              </a:rPr>
              <a:t>este</a:t>
            </a:r>
            <a:r>
              <a:rPr dirty="0" sz="1150" spc="15">
                <a:solidFill>
                  <a:srgbClr val="5B5B5B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B4B4B"/>
                </a:solidFill>
                <a:latin typeface="Cambria"/>
                <a:cs typeface="Cambria"/>
              </a:rPr>
              <a:t>decreto </a:t>
            </a:r>
            <a:r>
              <a:rPr dirty="0" sz="1150">
                <a:solidFill>
                  <a:srgbClr val="444444"/>
                </a:solidFill>
                <a:latin typeface="Cambria"/>
                <a:cs typeface="Cambria"/>
              </a:rPr>
              <a:t>é</a:t>
            </a:r>
            <a:r>
              <a:rPr dirty="0" sz="1150" spc="-5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75757"/>
                </a:solidFill>
                <a:latin typeface="Cambria"/>
                <a:cs typeface="Cambria"/>
              </a:rPr>
              <a:t>no</a:t>
            </a:r>
            <a:r>
              <a:rPr dirty="0" sz="1150" spc="15">
                <a:solidFill>
                  <a:srgbClr val="575757"/>
                </a:solidFill>
                <a:latin typeface="Cambria"/>
                <a:cs typeface="Cambria"/>
              </a:rPr>
              <a:t> </a:t>
            </a:r>
            <a:r>
              <a:rPr dirty="0" sz="1150" spc="-30">
                <a:solidFill>
                  <a:srgbClr val="525252"/>
                </a:solidFill>
                <a:latin typeface="Cambria"/>
                <a:cs typeface="Cambria"/>
              </a:rPr>
              <a:t>valor</a:t>
            </a:r>
            <a:r>
              <a:rPr dirty="0" sz="1150" spc="25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150" spc="-20">
                <a:solidFill>
                  <a:srgbClr val="4F4F4F"/>
                </a:solidFill>
                <a:latin typeface="Cambria"/>
                <a:cs typeface="Cambria"/>
              </a:rPr>
              <a:t>de</a:t>
            </a:r>
            <a:r>
              <a:rPr dirty="0" sz="1150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606060"/>
                </a:solidFill>
                <a:latin typeface="Cambria"/>
                <a:cs typeface="Cambria"/>
              </a:rPr>
              <a:t>R$</a:t>
            </a:r>
            <a:r>
              <a:rPr dirty="0" sz="1150" spc="30">
                <a:solidFill>
                  <a:srgbClr val="606060"/>
                </a:solidFill>
                <a:latin typeface="Cambria"/>
                <a:cs typeface="Cambria"/>
              </a:rPr>
              <a:t> </a:t>
            </a:r>
            <a:r>
              <a:rPr dirty="0" sz="1150" spc="-35">
                <a:solidFill>
                  <a:srgbClr val="4B4B4B"/>
                </a:solidFill>
                <a:latin typeface="Cambria"/>
                <a:cs typeface="Cambria"/>
              </a:rPr>
              <a:t>13.202.924,05,</a:t>
            </a:r>
            <a:r>
              <a:rPr dirty="0" sz="1150" spc="-70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4F4F4F"/>
                </a:solidFill>
                <a:latin typeface="Cambria"/>
                <a:cs typeface="Cambria"/>
              </a:rPr>
              <a:t>confotme</a:t>
            </a:r>
            <a:r>
              <a:rPr dirty="0" sz="1150" spc="50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150" spc="-30">
                <a:solidFill>
                  <a:srgbClr val="494949"/>
                </a:solidFill>
                <a:latin typeface="Cambria"/>
                <a:cs typeface="Cambria"/>
              </a:rPr>
              <a:t>tabela</a:t>
            </a:r>
            <a:r>
              <a:rPr dirty="0" sz="1150" spc="3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24242"/>
                </a:solidFill>
                <a:latin typeface="Cambria"/>
                <a:cs typeface="Cambria"/>
              </a:rPr>
              <a:t>abaixo.</a:t>
            </a:r>
            <a:endParaRPr sz="1150">
              <a:latin typeface="Cambria"/>
              <a:cs typeface="Cambri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79612" y="6098452"/>
            <a:ext cx="5095240" cy="704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20">
                <a:solidFill>
                  <a:srgbClr val="5B5B5B"/>
                </a:solidFill>
                <a:latin typeface="Cambria"/>
                <a:cs typeface="Cambria"/>
              </a:rPr>
              <a:t>Artigo</a:t>
            </a:r>
            <a:r>
              <a:rPr dirty="0" sz="1150" spc="-30">
                <a:solidFill>
                  <a:srgbClr val="5B5B5B"/>
                </a:solidFill>
                <a:latin typeface="Cambria"/>
                <a:cs typeface="Cambria"/>
              </a:rPr>
              <a:t> </a:t>
            </a:r>
            <a:r>
              <a:rPr dirty="0" sz="1150" spc="-40">
                <a:solidFill>
                  <a:srgbClr val="626262"/>
                </a:solidFill>
                <a:latin typeface="Cambria"/>
                <a:cs typeface="Cambria"/>
              </a:rPr>
              <a:t>3º</a:t>
            </a:r>
            <a:r>
              <a:rPr dirty="0" sz="1150" spc="-35">
                <a:solidFill>
                  <a:srgbClr val="626262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727272"/>
                </a:solidFill>
                <a:latin typeface="Cambria"/>
                <a:cs typeface="Cambria"/>
              </a:rPr>
              <a:t>-</a:t>
            </a:r>
            <a:r>
              <a:rPr dirty="0" sz="1150" spc="30">
                <a:solidFill>
                  <a:srgbClr val="727272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545454"/>
                </a:solidFill>
                <a:latin typeface="Cambria"/>
                <a:cs typeface="Cambria"/>
              </a:rPr>
              <a:t>Revogadas</a:t>
            </a:r>
            <a:r>
              <a:rPr dirty="0" sz="1150" spc="25">
                <a:solidFill>
                  <a:srgbClr val="545454"/>
                </a:solidFill>
                <a:latin typeface="Cambria"/>
                <a:cs typeface="Cambria"/>
              </a:rPr>
              <a:t> </a:t>
            </a:r>
            <a:r>
              <a:rPr dirty="0" sz="1150" spc="-20">
                <a:solidFill>
                  <a:srgbClr val="5B5B5B"/>
                </a:solidFill>
                <a:latin typeface="Cambria"/>
                <a:cs typeface="Cambria"/>
              </a:rPr>
              <a:t>as</a:t>
            </a:r>
            <a:r>
              <a:rPr dirty="0" sz="1150" spc="-40">
                <a:solidFill>
                  <a:srgbClr val="5B5B5B"/>
                </a:solidFill>
                <a:latin typeface="Cambria"/>
                <a:cs typeface="Cambria"/>
              </a:rPr>
              <a:t> </a:t>
            </a:r>
            <a:r>
              <a:rPr dirty="0" sz="1150" spc="-30">
                <a:solidFill>
                  <a:srgbClr val="4D4D4D"/>
                </a:solidFill>
                <a:latin typeface="Cambria"/>
                <a:cs typeface="Cambria"/>
              </a:rPr>
              <a:t>disposições</a:t>
            </a:r>
            <a:r>
              <a:rPr dirty="0" sz="1150" spc="6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150" spc="-20">
                <a:solidFill>
                  <a:srgbClr val="5E5E5E"/>
                </a:solidFill>
                <a:latin typeface="Cambria"/>
                <a:cs typeface="Cambria"/>
              </a:rPr>
              <a:t>em</a:t>
            </a:r>
            <a:r>
              <a:rPr dirty="0" sz="1150" spc="40">
                <a:solidFill>
                  <a:srgbClr val="5E5E5E"/>
                </a:solidFill>
                <a:latin typeface="Cambria"/>
                <a:cs typeface="Cambria"/>
              </a:rPr>
              <a:t> </a:t>
            </a:r>
            <a:r>
              <a:rPr dirty="0" sz="1150" spc="-45">
                <a:solidFill>
                  <a:srgbClr val="444444"/>
                </a:solidFill>
                <a:latin typeface="Cambria"/>
                <a:cs typeface="Cambria"/>
              </a:rPr>
              <a:t>contrário,</a:t>
            </a:r>
            <a:r>
              <a:rPr dirty="0" sz="1150" spc="75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150" spc="-55">
                <a:solidFill>
                  <a:srgbClr val="3F3F3F"/>
                </a:solidFill>
                <a:latin typeface="Cambria"/>
                <a:cs typeface="Cambria"/>
              </a:rPr>
              <a:t>publique-</a:t>
            </a:r>
            <a:r>
              <a:rPr dirty="0" sz="1150">
                <a:solidFill>
                  <a:srgbClr val="3F3F3F"/>
                </a:solidFill>
                <a:latin typeface="Cambria"/>
                <a:cs typeface="Cambria"/>
              </a:rPr>
              <a:t>se,</a:t>
            </a:r>
            <a:r>
              <a:rPr dirty="0" sz="1150" spc="95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444444"/>
                </a:solidFill>
                <a:latin typeface="Cambria"/>
                <a:cs typeface="Cambria"/>
              </a:rPr>
              <a:t>afixe-</a:t>
            </a:r>
            <a:r>
              <a:rPr dirty="0" sz="1150">
                <a:solidFill>
                  <a:srgbClr val="444444"/>
                </a:solidFill>
                <a:latin typeface="Cambria"/>
                <a:cs typeface="Cambria"/>
              </a:rPr>
              <a:t>se </a:t>
            </a:r>
            <a:r>
              <a:rPr dirty="0" sz="1150">
                <a:solidFill>
                  <a:srgbClr val="646464"/>
                </a:solidFill>
                <a:latin typeface="Cambria"/>
                <a:cs typeface="Cambria"/>
              </a:rPr>
              <a:t>e</a:t>
            </a:r>
            <a:r>
              <a:rPr dirty="0" sz="1150" spc="-55">
                <a:solidFill>
                  <a:srgbClr val="646464"/>
                </a:solidFill>
                <a:latin typeface="Cambria"/>
                <a:cs typeface="Cambria"/>
              </a:rPr>
              <a:t> </a:t>
            </a:r>
            <a:r>
              <a:rPr dirty="0" sz="1150" spc="-60">
                <a:solidFill>
                  <a:srgbClr val="444444"/>
                </a:solidFill>
                <a:latin typeface="Cambria"/>
                <a:cs typeface="Cambria"/>
              </a:rPr>
              <a:t>cumpra-</a:t>
            </a:r>
            <a:r>
              <a:rPr dirty="0" sz="1150" spc="-25">
                <a:solidFill>
                  <a:srgbClr val="444444"/>
                </a:solidFill>
                <a:latin typeface="Cambria"/>
                <a:cs typeface="Cambria"/>
              </a:rPr>
              <a:t>se.</a:t>
            </a:r>
            <a:endParaRPr sz="11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230"/>
              </a:spcBef>
            </a:pPr>
            <a:endParaRPr sz="1150">
              <a:latin typeface="Cambria"/>
              <a:cs typeface="Cambria"/>
            </a:endParaRPr>
          </a:p>
          <a:p>
            <a:pPr marL="1527810">
              <a:lnSpc>
                <a:spcPct val="100000"/>
              </a:lnSpc>
              <a:spcBef>
                <a:spcPts val="5"/>
              </a:spcBef>
              <a:tabLst>
                <a:tab pos="2764790" algn="l"/>
              </a:tabLst>
            </a:pPr>
            <a:r>
              <a:rPr dirty="0" sz="1150" spc="-25">
                <a:solidFill>
                  <a:srgbClr val="525252"/>
                </a:solidFill>
                <a:latin typeface="Cambria"/>
                <a:cs typeface="Cambria"/>
              </a:rPr>
              <a:t>Gabinete</a:t>
            </a:r>
            <a:r>
              <a:rPr dirty="0" sz="1150" spc="35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707070"/>
                </a:solidFill>
                <a:latin typeface="Cambria"/>
                <a:cs typeface="Cambria"/>
              </a:rPr>
              <a:t>do</a:t>
            </a:r>
            <a:r>
              <a:rPr dirty="0" sz="1150" spc="-35">
                <a:solidFill>
                  <a:srgbClr val="707070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5B5B5B"/>
                </a:solidFill>
                <a:latin typeface="Cambria"/>
                <a:cs typeface="Cambria"/>
              </a:rPr>
              <a:t>Prefei</a:t>
            </a:r>
            <a:r>
              <a:rPr dirty="0" sz="1150">
                <a:solidFill>
                  <a:srgbClr val="5B5B5B"/>
                </a:solidFill>
                <a:latin typeface="Cambria"/>
                <a:cs typeface="Cambria"/>
              </a:rPr>
              <a:t>	</a:t>
            </a:r>
            <a:r>
              <a:rPr dirty="0" sz="1150">
                <a:solidFill>
                  <a:srgbClr val="565656"/>
                </a:solidFill>
                <a:latin typeface="Cambria"/>
                <a:cs typeface="Cambria"/>
              </a:rPr>
              <a:t>,</a:t>
            </a:r>
            <a:r>
              <a:rPr dirty="0" sz="1150" spc="55">
                <a:solidFill>
                  <a:srgbClr val="565656"/>
                </a:solidFill>
                <a:latin typeface="Cambria"/>
                <a:cs typeface="Cambria"/>
              </a:rPr>
              <a:t> </a:t>
            </a:r>
            <a:r>
              <a:rPr dirty="0" sz="1150" spc="-105">
                <a:solidFill>
                  <a:srgbClr val="5B5B5B"/>
                </a:solidFill>
                <a:latin typeface="Cambria"/>
                <a:cs typeface="Cambria"/>
              </a:rPr>
              <a:t>19</a:t>
            </a:r>
            <a:r>
              <a:rPr dirty="0" sz="1150" spc="-15">
                <a:solidFill>
                  <a:srgbClr val="5B5B5B"/>
                </a:solidFill>
                <a:latin typeface="Cambria"/>
                <a:cs typeface="Cambria"/>
              </a:rPr>
              <a:t> </a:t>
            </a:r>
            <a:r>
              <a:rPr dirty="0" sz="1150" spc="-20">
                <a:solidFill>
                  <a:srgbClr val="646464"/>
                </a:solidFill>
                <a:latin typeface="Cambria"/>
                <a:cs typeface="Cambria"/>
              </a:rPr>
              <a:t>de</a:t>
            </a:r>
            <a:r>
              <a:rPr dirty="0" sz="1150" spc="-10">
                <a:solidFill>
                  <a:srgbClr val="646464"/>
                </a:solidFill>
                <a:latin typeface="Cambria"/>
                <a:cs typeface="Cambria"/>
              </a:rPr>
              <a:t> </a:t>
            </a:r>
            <a:r>
              <a:rPr dirty="0" sz="1150" spc="-35">
                <a:solidFill>
                  <a:srgbClr val="545454"/>
                </a:solidFill>
                <a:latin typeface="Cambria"/>
                <a:cs typeface="Cambria"/>
              </a:rPr>
              <a:t>Dezembro</a:t>
            </a:r>
            <a:r>
              <a:rPr dirty="0" sz="1150" spc="15">
                <a:solidFill>
                  <a:srgbClr val="545454"/>
                </a:solidFill>
                <a:latin typeface="Cambria"/>
                <a:cs typeface="Cambria"/>
              </a:rPr>
              <a:t> </a:t>
            </a:r>
            <a:r>
              <a:rPr dirty="0" sz="1150" spc="-20">
                <a:solidFill>
                  <a:srgbClr val="464646"/>
                </a:solidFill>
                <a:latin typeface="Cambria"/>
                <a:cs typeface="Cambria"/>
              </a:rPr>
              <a:t>de</a:t>
            </a:r>
            <a:r>
              <a:rPr dirty="0" sz="1150" spc="-1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595959"/>
                </a:solidFill>
                <a:latin typeface="Cambria"/>
                <a:cs typeface="Cambria"/>
              </a:rPr>
              <a:t>2023.</a:t>
            </a:r>
            <a:endParaRPr sz="1150">
              <a:latin typeface="Cambria"/>
              <a:cs typeface="Cambri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209721" y="7443217"/>
            <a:ext cx="288290" cy="201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20">
                <a:solidFill>
                  <a:srgbClr val="5B5B5B"/>
                </a:solidFill>
                <a:latin typeface="Cambria"/>
                <a:cs typeface="Cambria"/>
              </a:rPr>
              <a:t>efeit</a:t>
            </a:r>
            <a:endParaRPr sz="11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Janaína</dc:creator>
  <dcterms:created xsi:type="dcterms:W3CDTF">2025-09-04T18:49:48Z</dcterms:created>
  <dcterms:modified xsi:type="dcterms:W3CDTF">2025-09-04T18:49:48Z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2024-02-19T00:00:00Z</vt:filetime>
  </property>
  <property fmtid="{D5CDD505-2E9C-101B-9397-08002B2CF9AE}" pid="3" name="Creator">
    <vt:lpwstr>Microsoft® Office Word 2007</vt:lpwstr>
  </property>
  <property fmtid="{D5CDD505-2E9C-101B-9397-08002B2CF9AE}" pid="4" name="LastSaved">
    <vt:filetime>2025-09-04T00:00:00Z</vt:filetime>
  </property>
  <property fmtid="{D5CDD505-2E9C-101B-9397-08002B2CF9AE}" pid="5" name="Producer">
    <vt:lpwstr>Microsoft® Office Word 2007</vt:lpwstr>
  </property>
</Properties>
</file>