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37800"/>
  <p:notesSz cx="7340600" cy="10337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4718"/>
            <a:ext cx="6244907" cy="21709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9168"/>
            <a:ext cx="5142865" cy="2584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Courier New"/>
                <a:cs typeface="Courier New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212121"/>
                </a:solidFill>
              </a:rPr>
              <a:t>Página</a:t>
            </a:r>
            <a:r>
              <a:rPr dirty="0" spc="-25">
                <a:solidFill>
                  <a:srgbClr val="21212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F3F3F"/>
                </a:solidFill>
              </a:rPr>
              <a:t>#</a:t>
            </a:fld>
            <a:r>
              <a:rPr dirty="0" spc="-30">
                <a:solidFill>
                  <a:srgbClr val="3F3F3F"/>
                </a:solidFill>
              </a:rPr>
              <a:t> </a:t>
            </a:r>
            <a:r>
              <a:rPr dirty="0" spc="-10">
                <a:solidFill>
                  <a:srgbClr val="343434"/>
                </a:solidFill>
              </a:rPr>
              <a:t>de</a:t>
            </a:r>
            <a:r>
              <a:rPr dirty="0" spc="-35">
                <a:solidFill>
                  <a:srgbClr val="343434"/>
                </a:solidFill>
              </a:rPr>
              <a:t> </a:t>
            </a:r>
            <a:r>
              <a:rPr dirty="0" spc="-50">
                <a:solidFill>
                  <a:srgbClr val="1A1A1A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Courier New"/>
                <a:cs typeface="Courier New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212121"/>
                </a:solidFill>
              </a:rPr>
              <a:t>Página</a:t>
            </a:r>
            <a:r>
              <a:rPr dirty="0" spc="-25">
                <a:solidFill>
                  <a:srgbClr val="21212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F3F3F"/>
                </a:solidFill>
              </a:rPr>
              <a:t>#</a:t>
            </a:fld>
            <a:r>
              <a:rPr dirty="0" spc="-30">
                <a:solidFill>
                  <a:srgbClr val="3F3F3F"/>
                </a:solidFill>
              </a:rPr>
              <a:t> </a:t>
            </a:r>
            <a:r>
              <a:rPr dirty="0" spc="-10">
                <a:solidFill>
                  <a:srgbClr val="343434"/>
                </a:solidFill>
              </a:rPr>
              <a:t>de</a:t>
            </a:r>
            <a:r>
              <a:rPr dirty="0" spc="-35">
                <a:solidFill>
                  <a:srgbClr val="343434"/>
                </a:solidFill>
              </a:rPr>
              <a:t> </a:t>
            </a:r>
            <a:r>
              <a:rPr dirty="0" spc="-50">
                <a:solidFill>
                  <a:srgbClr val="1A1A1A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7694"/>
            <a:ext cx="3195923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Courier New"/>
                <a:cs typeface="Courier New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212121"/>
                </a:solidFill>
              </a:rPr>
              <a:t>Página</a:t>
            </a:r>
            <a:r>
              <a:rPr dirty="0" spc="-25">
                <a:solidFill>
                  <a:srgbClr val="21212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F3F3F"/>
                </a:solidFill>
              </a:rPr>
              <a:t>#</a:t>
            </a:fld>
            <a:r>
              <a:rPr dirty="0" spc="-30">
                <a:solidFill>
                  <a:srgbClr val="3F3F3F"/>
                </a:solidFill>
              </a:rPr>
              <a:t> </a:t>
            </a:r>
            <a:r>
              <a:rPr dirty="0" spc="-10">
                <a:solidFill>
                  <a:srgbClr val="343434"/>
                </a:solidFill>
              </a:rPr>
              <a:t>de</a:t>
            </a:r>
            <a:r>
              <a:rPr dirty="0" spc="-35">
                <a:solidFill>
                  <a:srgbClr val="343434"/>
                </a:solidFill>
              </a:rPr>
              <a:t> </a:t>
            </a:r>
            <a:r>
              <a:rPr dirty="0" spc="-50">
                <a:solidFill>
                  <a:srgbClr val="1A1A1A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Courier New"/>
                <a:cs typeface="Courier New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212121"/>
                </a:solidFill>
              </a:rPr>
              <a:t>Página</a:t>
            </a:r>
            <a:r>
              <a:rPr dirty="0" spc="-25">
                <a:solidFill>
                  <a:srgbClr val="21212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F3F3F"/>
                </a:solidFill>
              </a:rPr>
              <a:t>#</a:t>
            </a:fld>
            <a:r>
              <a:rPr dirty="0" spc="-30">
                <a:solidFill>
                  <a:srgbClr val="3F3F3F"/>
                </a:solidFill>
              </a:rPr>
              <a:t> </a:t>
            </a:r>
            <a:r>
              <a:rPr dirty="0" spc="-10">
                <a:solidFill>
                  <a:srgbClr val="343434"/>
                </a:solidFill>
              </a:rPr>
              <a:t>de</a:t>
            </a:r>
            <a:r>
              <a:rPr dirty="0" spc="-35">
                <a:solidFill>
                  <a:srgbClr val="343434"/>
                </a:solidFill>
              </a:rPr>
              <a:t> </a:t>
            </a:r>
            <a:r>
              <a:rPr dirty="0" spc="-50">
                <a:solidFill>
                  <a:srgbClr val="1A1A1A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13131"/>
                </a:solidFill>
                <a:latin typeface="Courier New"/>
                <a:cs typeface="Courier New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C1C1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212121"/>
                </a:solidFill>
              </a:rPr>
              <a:t>Página</a:t>
            </a:r>
            <a:r>
              <a:rPr dirty="0" spc="-25">
                <a:solidFill>
                  <a:srgbClr val="21212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F3F3F"/>
                </a:solidFill>
              </a:rPr>
              <a:t>#</a:t>
            </a:fld>
            <a:r>
              <a:rPr dirty="0" spc="-30">
                <a:solidFill>
                  <a:srgbClr val="3F3F3F"/>
                </a:solidFill>
              </a:rPr>
              <a:t> </a:t>
            </a:r>
            <a:r>
              <a:rPr dirty="0" spc="-10">
                <a:solidFill>
                  <a:srgbClr val="343434"/>
                </a:solidFill>
              </a:rPr>
              <a:t>de</a:t>
            </a:r>
            <a:r>
              <a:rPr dirty="0" spc="-35">
                <a:solidFill>
                  <a:srgbClr val="343434"/>
                </a:solidFill>
              </a:rPr>
              <a:t> </a:t>
            </a:r>
            <a:r>
              <a:rPr dirty="0" spc="-50">
                <a:solidFill>
                  <a:srgbClr val="1A1A1A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512"/>
            <a:ext cx="6612255" cy="1654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7694"/>
            <a:ext cx="6612255" cy="6822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74492" y="9532425"/>
            <a:ext cx="285114" cy="111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13131"/>
                </a:solidFill>
                <a:latin typeface="Courier New"/>
                <a:cs typeface="Courier New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7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14154"/>
            <a:ext cx="1689798" cy="51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37566" y="9532494"/>
            <a:ext cx="530097" cy="147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1C1C1C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212121"/>
                </a:solidFill>
              </a:rPr>
              <a:t>Página</a:t>
            </a:r>
            <a:r>
              <a:rPr dirty="0" spc="-25">
                <a:solidFill>
                  <a:srgbClr val="21212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F3F3F"/>
                </a:solidFill>
              </a:rPr>
              <a:t>#</a:t>
            </a:fld>
            <a:r>
              <a:rPr dirty="0" spc="-30">
                <a:solidFill>
                  <a:srgbClr val="3F3F3F"/>
                </a:solidFill>
              </a:rPr>
              <a:t> </a:t>
            </a:r>
            <a:r>
              <a:rPr dirty="0" spc="-10">
                <a:solidFill>
                  <a:srgbClr val="343434"/>
                </a:solidFill>
              </a:rPr>
              <a:t>de</a:t>
            </a:r>
            <a:r>
              <a:rPr dirty="0" spc="-35">
                <a:solidFill>
                  <a:srgbClr val="343434"/>
                </a:solidFill>
              </a:rPr>
              <a:t> </a:t>
            </a:r>
            <a:r>
              <a:rPr dirty="0" spc="-50">
                <a:solidFill>
                  <a:srgbClr val="1A1A1A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194" y="413674"/>
            <a:ext cx="710945" cy="69707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47472" y="9549556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89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47472" y="1280638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5236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70006" y="318950"/>
            <a:ext cx="3046730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333333"/>
                </a:solidFill>
                <a:latin typeface="Arial"/>
                <a:cs typeface="Arial"/>
              </a:rPr>
              <a:t>PREFEITURA</a:t>
            </a:r>
            <a:r>
              <a:rPr dirty="0" sz="1150" spc="7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150" spc="6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23414" indent="-2540">
              <a:lnSpc>
                <a:spcPct val="128000"/>
              </a:lnSpc>
              <a:spcBef>
                <a:spcPts val="370"/>
              </a:spcBef>
            </a:pP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94949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94949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823100" y="9564159"/>
            <a:ext cx="288925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>
                <a:solidFill>
                  <a:srgbClr val="383838"/>
                </a:solidFill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212121"/>
                </a:solidFill>
              </a:rPr>
              <a:t>Página</a:t>
            </a:r>
            <a:r>
              <a:rPr dirty="0" spc="-25">
                <a:solidFill>
                  <a:srgbClr val="212121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F3F3F"/>
                </a:solidFill>
              </a:rPr>
              <a:t>1</a:t>
            </a:fld>
            <a:r>
              <a:rPr dirty="0" spc="-30">
                <a:solidFill>
                  <a:srgbClr val="3F3F3F"/>
                </a:solidFill>
              </a:rPr>
              <a:t> </a:t>
            </a:r>
            <a:r>
              <a:rPr dirty="0" spc="-10">
                <a:solidFill>
                  <a:srgbClr val="343434"/>
                </a:solidFill>
              </a:rPr>
              <a:t>de</a:t>
            </a:r>
            <a:r>
              <a:rPr dirty="0" spc="-35">
                <a:solidFill>
                  <a:srgbClr val="343434"/>
                </a:solidFill>
              </a:rPr>
              <a:t> </a:t>
            </a:r>
            <a:r>
              <a:rPr dirty="0" spc="-50">
                <a:solidFill>
                  <a:srgbClr val="1A1A1A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872742" y="1494202"/>
            <a:ext cx="18529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2551</a:t>
            </a:r>
            <a:r>
              <a:rPr dirty="0" sz="750" spc="-7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6</a:t>
            </a:r>
            <a:r>
              <a:rPr dirty="0" sz="750" spc="3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8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C1C1C"/>
                </a:solidFill>
                <a:latin typeface="Lucida Sans Unicode"/>
                <a:cs typeface="Lucida Sans Unicode"/>
              </a:rPr>
              <a:t>fevereiro,</a:t>
            </a:r>
            <a:r>
              <a:rPr dirty="0" sz="7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33333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83494" y="1907876"/>
            <a:ext cx="272224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282828"/>
                </a:solidFill>
                <a:latin typeface="Lucida Sans Unicode"/>
                <a:cs typeface="Lucida Sans Unicode"/>
              </a:rPr>
              <a:t>Abre </a:t>
            </a:r>
            <a:r>
              <a:rPr dirty="0" sz="750" spc="-50">
                <a:solidFill>
                  <a:srgbClr val="2D2D2D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43434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33333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R$400.000,00,</a:t>
            </a:r>
            <a:r>
              <a:rPr dirty="0" sz="750" spc="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A2A2A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35">
                <a:solidFill>
                  <a:srgbClr val="262626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5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32323"/>
                </a:solidFill>
                <a:latin typeface="Lucida Sans Unicode"/>
                <a:cs typeface="Lucida Sans Unicode"/>
              </a:rPr>
              <a:t>outras</a:t>
            </a:r>
            <a:r>
              <a:rPr dirty="0" sz="7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8758" y="2636948"/>
            <a:ext cx="621792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035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3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MUNICIPAL,</a:t>
            </a:r>
            <a:r>
              <a:rPr dirty="0" sz="750" spc="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D3D3D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atriõuições</a:t>
            </a:r>
            <a:r>
              <a:rPr dirty="0" sz="750" spc="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B2B2B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A3A3A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B4B4B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D3D3D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44444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B3B3B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19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6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D1D1D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1F1F1F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7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2D2D2D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75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F2F2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55">
                <a:solidFill>
                  <a:srgbClr val="2F2F2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75">
                <a:solidFill>
                  <a:srgbClr val="383838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20">
                <a:solidFill>
                  <a:srgbClr val="383838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40">
                <a:solidFill>
                  <a:srgbClr val="3D3D3D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10">
                <a:solidFill>
                  <a:srgbClr val="383838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5">
                <a:solidFill>
                  <a:srgbClr val="3F3F3F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B3B3B"/>
                </a:solidFill>
                <a:uFill>
                  <a:solidFill>
                    <a:srgbClr val="48484F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20040">
              <a:lnSpc>
                <a:spcPct val="100000"/>
              </a:lnSpc>
            </a:pPr>
            <a:r>
              <a:rPr dirty="0" sz="750" spc="-50">
                <a:solidFill>
                  <a:srgbClr val="2D2D2D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aberto</a:t>
            </a:r>
            <a:r>
              <a:rPr dirty="0" sz="75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F2F2F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seguintes</a:t>
            </a:r>
            <a:r>
              <a:rPr dirty="0" sz="750" spc="-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dotações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0752" y="4284029"/>
            <a:ext cx="1874520" cy="35369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solidFill>
                  <a:srgbClr val="2A2A2A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Dotațóes</a:t>
            </a:r>
            <a:r>
              <a:rPr dirty="0" u="sng" sz="750" spc="165">
                <a:solidFill>
                  <a:srgbClr val="2A2A2A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Suplementadas</a:t>
            </a:r>
            <a:endParaRPr sz="750">
              <a:latin typeface="Lucida Sans Unicode"/>
              <a:cs typeface="Lucida Sans Unicode"/>
            </a:endParaRPr>
          </a:p>
          <a:p>
            <a:pPr marL="60325">
              <a:lnSpc>
                <a:spcPct val="100000"/>
              </a:lnSpc>
              <a:spcBef>
                <a:spcPts val="300"/>
              </a:spcBef>
            </a:pP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FUNDO</a:t>
            </a:r>
            <a:r>
              <a:rPr dirty="0" sz="950" spc="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A3A3A"/>
                </a:solidFill>
                <a:latin typeface="Arial"/>
                <a:cs typeface="Arial"/>
              </a:rPr>
              <a:t>MUNICIPAL</a:t>
            </a:r>
            <a:r>
              <a:rPr dirty="0" sz="950" spc="6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67720" y="4570476"/>
            <a:ext cx="5212080" cy="38671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Municipal</a:t>
            </a:r>
            <a:r>
              <a:rPr dirty="0" sz="750" spc="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A3A3A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baseline="3703" sz="1125">
                <a:solidFill>
                  <a:srgbClr val="2A2A2A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C</a:t>
            </a:r>
            <a:r>
              <a:rPr dirty="0" baseline="3703" sz="1125">
                <a:solidFill>
                  <a:srgbClr val="2A2A2A"/>
                </a:solidFill>
                <a:latin typeface="Lucida Sans Unicode"/>
                <a:cs typeface="Lucida Sans Unicode"/>
              </a:rPr>
              <a:t>ÃO</a:t>
            </a:r>
            <a:r>
              <a:rPr dirty="0" baseline="3703" sz="1125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3B3B3B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ACÃ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B3B3B"/>
                </a:solidFill>
                <a:latin typeface="Lucida Sans Unicode"/>
                <a:cs typeface="Lucida Sans Unicode"/>
              </a:rPr>
              <a:t>DAS</a:t>
            </a:r>
            <a:r>
              <a:rPr dirty="0" baseline="3703" sz="1125" spc="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B2B2B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703" sz="1125" spc="202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97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13131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703" sz="1125" spc="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3F3F3F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7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82">
                <a:solidFill>
                  <a:srgbClr val="282828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703" sz="1125" spc="-44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444444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42424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703" sz="1125" spc="82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0">
                <a:solidFill>
                  <a:srgbClr val="3D3D3D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703" sz="1125" spc="254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F2F2F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703" sz="1125" spc="19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75">
                <a:solidFill>
                  <a:srgbClr val="282828"/>
                </a:solidFill>
                <a:latin typeface="Lucida Sans Unicode"/>
                <a:cs typeface="Lucida Sans Unicode"/>
              </a:rPr>
              <a:t>ž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96548" y="4577333"/>
            <a:ext cx="2459990" cy="53086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05.22</a:t>
            </a:r>
            <a:endParaRPr sz="75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2.133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785495" algn="l"/>
              </a:tabLst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16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MATERIAIS</a:t>
            </a:r>
            <a:r>
              <a:rPr dirty="0" sz="750" spc="1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CONSUMO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81805" y="4920159"/>
            <a:ext cx="2124075" cy="669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473709">
              <a:lnSpc>
                <a:spcPct val="142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750" spc="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70">
                <a:solidFill>
                  <a:srgbClr val="363636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B2B2B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F3F3F"/>
                </a:solidFill>
                <a:latin typeface="Lucida Sans Unicode"/>
                <a:cs typeface="Lucida Sans Unicode"/>
              </a:rPr>
              <a:t>I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8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9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42424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4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Unidade</a:t>
            </a:r>
            <a:r>
              <a:rPr dirty="0" sz="750" spc="1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82828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398145">
              <a:lnSpc>
                <a:spcPct val="100000"/>
              </a:lnSpc>
              <a:spcBef>
                <a:spcPts val="290"/>
              </a:spcBef>
            </a:pP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Suplementado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95764" y="4920159"/>
            <a:ext cx="509905" cy="66992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75"/>
              </a:spcBef>
            </a:pPr>
            <a:r>
              <a:rPr dirty="0" sz="750" spc="-50">
                <a:solidFill>
                  <a:srgbClr val="1D1D1D"/>
                </a:solidFill>
                <a:latin typeface="Lucida Sans Unicode"/>
                <a:cs typeface="Lucida Sans Unicode"/>
              </a:rPr>
              <a:t>400.000,00</a:t>
            </a:r>
            <a:endParaRPr sz="7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80"/>
              </a:spcBef>
            </a:pPr>
            <a:r>
              <a:rPr dirty="0" sz="750" spc="-50">
                <a:solidFill>
                  <a:srgbClr val="1D1D1D"/>
                </a:solidFill>
                <a:latin typeface="Lucida Sans Unicode"/>
                <a:cs typeface="Lucida Sans Unicode"/>
              </a:rPr>
              <a:t>400.000,00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50" spc="-50">
                <a:solidFill>
                  <a:srgbClr val="181818"/>
                </a:solidFill>
                <a:latin typeface="Lucida Sans Unicode"/>
                <a:cs typeface="Lucida Sans Unicode"/>
              </a:rPr>
              <a:t>400.000,00</a:t>
            </a:r>
            <a:endParaRPr sz="7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290"/>
              </a:spcBef>
            </a:pPr>
            <a:r>
              <a:rPr dirty="0" sz="750" spc="-50">
                <a:solidFill>
                  <a:srgbClr val="232323"/>
                </a:solidFill>
                <a:latin typeface="Lucida Sans Unicode"/>
                <a:cs typeface="Lucida Sans Unicode"/>
              </a:rPr>
              <a:t>400.000,00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20899" y="5630946"/>
            <a:ext cx="5738495" cy="267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4025" marR="5080" indent="-441959">
              <a:lnSpc>
                <a:spcPct val="106000"/>
              </a:lnSpc>
              <a:spcBef>
                <a:spcPts val="100"/>
              </a:spcBef>
            </a:pPr>
            <a:r>
              <a:rPr dirty="0" sz="750" spc="-55">
                <a:solidFill>
                  <a:srgbClr val="424242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B3B3B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9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32323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da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A3A3A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3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83838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82828"/>
                </a:solidFill>
                <a:latin typeface="Lucida Sans Unicode"/>
                <a:cs typeface="Lucida Sans Unicode"/>
              </a:rPr>
              <a:t>crëdito</a:t>
            </a: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Lucida Sans Unicode"/>
                <a:cs typeface="Lucida Sans Unicode"/>
              </a:rPr>
              <a:t>serão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B2B2B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com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4545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63636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parágrafo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13131"/>
                </a:solidFill>
                <a:latin typeface="Lucida Sans Unicode"/>
                <a:cs typeface="Lucida Sans Unicode"/>
              </a:rPr>
              <a:t>4.320/64,</a:t>
            </a:r>
            <a:r>
              <a:rPr dirty="0" sz="750" spc="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Lucida Sans Unicode"/>
                <a:cs typeface="Lucida Sans Unicode"/>
              </a:rPr>
              <a:t>lnciso</a:t>
            </a:r>
            <a:r>
              <a:rPr dirty="0" sz="750" spc="-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İll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60634" y="5960057"/>
            <a:ext cx="1587500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48000"/>
              </a:lnSpc>
              <a:spcBef>
                <a:spcPts val="100"/>
              </a:spcBef>
            </a:pPr>
            <a:r>
              <a:rPr dirty="0" sz="750" spc="-20">
                <a:solidFill>
                  <a:srgbClr val="2F2F2F"/>
                </a:solidFill>
                <a:latin typeface="Lucida Sans Unicode"/>
                <a:cs typeface="Lucida Sans Unicode"/>
              </a:rPr>
              <a:t>lnciso:</a:t>
            </a:r>
            <a:r>
              <a:rPr dirty="0" sz="750" spc="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1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5D5D5D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5">
                <a:solidFill>
                  <a:srgbClr val="2F2F2F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626262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Anulaçäo</a:t>
            </a:r>
            <a:r>
              <a:rPr dirty="0" sz="750" spc="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Dotação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8466" y="6305368"/>
            <a:ext cx="187388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Dotațóes</a:t>
            </a:r>
            <a:r>
              <a:rPr dirty="0" u="sng" sz="750" spc="160">
                <a:solidFill>
                  <a:srgbClr val="212121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42424"/>
                </a:solidFill>
                <a:uFill>
                  <a:solidFill>
                    <a:srgbClr val="4444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340"/>
              </a:spcBef>
            </a:pPr>
            <a:r>
              <a:rPr dirty="0" sz="950" b="1">
                <a:solidFill>
                  <a:srgbClr val="232323"/>
                </a:solidFill>
                <a:latin typeface="Arial"/>
                <a:cs typeface="Arial"/>
              </a:rPr>
              <a:t>FUNDO</a:t>
            </a:r>
            <a:r>
              <a:rPr dirty="0" sz="950" spc="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950" spc="-3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35438" y="5957772"/>
            <a:ext cx="631825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50"/>
              </a:spcBef>
            </a:pPr>
            <a:r>
              <a:rPr dirty="0" sz="750" spc="-45">
                <a:solidFill>
                  <a:srgbClr val="333333"/>
                </a:solidFill>
                <a:latin typeface="Lucida Sans Unicode"/>
                <a:cs typeface="Lucida Sans Unicode"/>
              </a:rPr>
              <a:t>R$400.000,00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$400.000,00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472406" y="6684695"/>
          <a:ext cx="6321425" cy="616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4923790"/>
                <a:gridCol w="621029"/>
              </a:tblGrid>
              <a:tr h="142875">
                <a:tc>
                  <a:txBody>
                    <a:bodyPr/>
                    <a:lstStyle/>
                    <a:p>
                      <a:pPr marL="35560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05.22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4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2.024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703" sz="1125" spc="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 spc="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4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DIRETORIA</a:t>
                      </a:r>
                      <a:r>
                        <a:rPr dirty="0" baseline="3703" sz="1125" spc="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13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VIGILÂNCIA</a:t>
                      </a:r>
                      <a:r>
                        <a:rPr dirty="0" baseline="3703" sz="1125" spc="9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baseline="3703" sz="1125" spc="202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baseline="3703" sz="1125" spc="46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(EPIDEMIOLÓGICA</a:t>
                      </a:r>
                      <a:r>
                        <a:rPr dirty="0" baseline="3703" sz="1125" spc="-82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3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AMBIENTAL)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92145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2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6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1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9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7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6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3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ts val="89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1260862" y="7351923"/>
            <a:ext cx="52019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703" sz="1125">
                <a:solidFill>
                  <a:srgbClr val="343434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CÃ</a:t>
            </a:r>
            <a:r>
              <a:rPr dirty="0" baseline="3703" sz="1125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-1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363636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7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CÄ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44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414141"/>
                </a:solidFill>
                <a:latin typeface="Lucida Sans Unicode"/>
                <a:cs typeface="Lucida Sans Unicode"/>
              </a:rPr>
              <a:t>DAS</a:t>
            </a:r>
            <a:r>
              <a:rPr dirty="0" baseline="3703" sz="1125" spc="89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82828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703" sz="1125" spc="232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89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F2F2F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703" sz="1125" spc="37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383838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7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82">
                <a:solidFill>
                  <a:srgbClr val="2F2F2F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703" sz="1125" spc="-82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52">
                <a:solidFill>
                  <a:srgbClr val="232323"/>
                </a:solidFill>
                <a:latin typeface="Lucida Sans Unicode"/>
                <a:cs typeface="Lucida Sans Unicode"/>
              </a:rPr>
              <a:t>/</a:t>
            </a:r>
            <a:r>
              <a:rPr dirty="0" baseline="3703" sz="1125" spc="-67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F2F2F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703" sz="1125" spc="82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0">
                <a:solidFill>
                  <a:srgbClr val="2B2B2B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703" sz="1125" spc="247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62626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703" sz="1125" spc="202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75">
                <a:solidFill>
                  <a:srgbClr val="212121"/>
                </a:solidFill>
                <a:latin typeface="Lucida Sans Unicode"/>
                <a:cs typeface="Lucida Sans Unicode"/>
              </a:rPr>
              <a:t>‹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91456" y="7294788"/>
            <a:ext cx="2458085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2.133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785495" algn="l"/>
              </a:tabLst>
            </a:pP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1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MATERIAIS</a:t>
            </a:r>
            <a:r>
              <a:rPr dirty="0" sz="750" spc="1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14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CONSUMO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875886" y="7457057"/>
            <a:ext cx="2119630" cy="681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 marR="5080" indent="473709">
              <a:lnSpc>
                <a:spcPct val="146000"/>
              </a:lnSpc>
              <a:spcBef>
                <a:spcPts val="100"/>
              </a:spcBef>
            </a:pP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82828"/>
                </a:solidFill>
                <a:latin typeface="Lucida Sans Unicode"/>
                <a:cs typeface="Lucida Sans Unicode"/>
              </a:rPr>
              <a:t>Transferências</a:t>
            </a:r>
            <a:r>
              <a:rPr dirty="0" sz="750" spc="-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414141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Esta‹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1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14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D1D1D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750" spc="-70">
                <a:solidFill>
                  <a:srgbClr val="242424"/>
                </a:solidFill>
                <a:latin typeface="Arial Black"/>
                <a:cs typeface="Arial Black"/>
              </a:rPr>
              <a:t>Total</a:t>
            </a:r>
            <a:r>
              <a:rPr dirty="0" sz="750" spc="5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750" spc="-65">
                <a:solidFill>
                  <a:srgbClr val="343434"/>
                </a:solidFill>
                <a:latin typeface="Arial Black"/>
                <a:cs typeface="Arial Black"/>
              </a:rPr>
              <a:t>da</a:t>
            </a:r>
            <a:r>
              <a:rPr dirty="0" sz="750" spc="-35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750" spc="-45">
                <a:solidFill>
                  <a:srgbClr val="161616"/>
                </a:solidFill>
                <a:latin typeface="Arial Black"/>
                <a:cs typeface="Arial Black"/>
              </a:rPr>
              <a:t>Unidade</a:t>
            </a:r>
            <a:r>
              <a:rPr dirty="0" sz="750" spc="140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750" spc="-25">
                <a:solidFill>
                  <a:srgbClr val="262626"/>
                </a:solidFill>
                <a:latin typeface="Arial Black"/>
                <a:cs typeface="Arial Black"/>
              </a:rPr>
              <a:t>Rț</a:t>
            </a:r>
            <a:endParaRPr sz="750">
              <a:latin typeface="Arial Black"/>
              <a:cs typeface="Arial Black"/>
            </a:endParaRPr>
          </a:p>
          <a:p>
            <a:pPr marL="675640">
              <a:lnSpc>
                <a:spcPct val="100000"/>
              </a:lnSpc>
              <a:spcBef>
                <a:spcPts val="305"/>
              </a:spcBef>
            </a:pP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Anulado</a:t>
            </a:r>
            <a:r>
              <a:rPr dirty="0" sz="750" spc="-1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190455" y="7457057"/>
            <a:ext cx="508634" cy="681355"/>
          </a:xfrm>
          <a:prstGeom prst="rect">
            <a:avLst/>
          </a:prstGeom>
        </p:spPr>
        <p:txBody>
          <a:bodyPr wrap="square" lIns="0" tIns="647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750" spc="-50">
                <a:solidFill>
                  <a:srgbClr val="242424"/>
                </a:solidFill>
                <a:latin typeface="Lucida Sans Unicode"/>
                <a:cs typeface="Lucida Sans Unicode"/>
              </a:rPr>
              <a:t>200.000,00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750" spc="-50">
                <a:solidFill>
                  <a:srgbClr val="161616"/>
                </a:solidFill>
                <a:latin typeface="Lucida Sans Unicode"/>
                <a:cs typeface="Lucida Sans Unicode"/>
              </a:rPr>
              <a:t>200.000,00</a:t>
            </a:r>
            <a:endParaRPr sz="7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434"/>
              </a:spcBef>
            </a:pPr>
            <a:r>
              <a:rPr dirty="0" sz="750" spc="-75">
                <a:solidFill>
                  <a:srgbClr val="212121"/>
                </a:solidFill>
                <a:latin typeface="Arial Black"/>
                <a:cs typeface="Arial Black"/>
              </a:rPr>
              <a:t>400.000,00</a:t>
            </a:r>
            <a:endParaRPr sz="750">
              <a:latin typeface="Arial Black"/>
              <a:cs typeface="Arial Black"/>
            </a:endParaRPr>
          </a:p>
          <a:p>
            <a:pPr marL="13335">
              <a:lnSpc>
                <a:spcPct val="100000"/>
              </a:lnSpc>
              <a:spcBef>
                <a:spcPts val="305"/>
              </a:spcBef>
            </a:pPr>
            <a:r>
              <a:rPr dirty="0" sz="750" spc="-50">
                <a:solidFill>
                  <a:srgbClr val="212121"/>
                </a:solidFill>
                <a:latin typeface="Lucida Sans Unicode"/>
                <a:cs typeface="Lucida Sans Unicode"/>
              </a:rPr>
              <a:t>400.000,00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340" y="406637"/>
            <a:ext cx="710946" cy="68991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96240" y="9513334"/>
            <a:ext cx="3432175" cy="0"/>
          </a:xfrm>
          <a:custGeom>
            <a:avLst/>
            <a:gdLst/>
            <a:ahLst/>
            <a:cxnLst/>
            <a:rect l="l" t="t" r="r" b="b"/>
            <a:pathLst>
              <a:path w="3432175" h="0">
                <a:moveTo>
                  <a:pt x="0" y="0"/>
                </a:moveTo>
                <a:lnTo>
                  <a:pt x="3432048" y="0"/>
                </a:lnTo>
              </a:path>
            </a:pathLst>
          </a:custGeom>
          <a:ln w="12183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968496" y="9513334"/>
            <a:ext cx="2822575" cy="0"/>
          </a:xfrm>
          <a:custGeom>
            <a:avLst/>
            <a:gdLst/>
            <a:ahLst/>
            <a:cxnLst/>
            <a:rect l="l" t="t" r="r" b="b"/>
            <a:pathLst>
              <a:path w="2822575" h="0">
                <a:moveTo>
                  <a:pt x="0" y="0"/>
                </a:moveTo>
                <a:lnTo>
                  <a:pt x="2822448" y="0"/>
                </a:lnTo>
              </a:path>
            </a:pathLst>
          </a:custGeom>
          <a:ln w="12183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654807" y="2602022"/>
            <a:ext cx="1874520" cy="0"/>
          </a:xfrm>
          <a:custGeom>
            <a:avLst/>
            <a:gdLst/>
            <a:ahLst/>
            <a:cxnLst/>
            <a:rect l="l" t="t" r="r" b="b"/>
            <a:pathLst>
              <a:path w="1874520" h="0">
                <a:moveTo>
                  <a:pt x="0" y="0"/>
                </a:moveTo>
                <a:lnTo>
                  <a:pt x="1874520" y="0"/>
                </a:lnTo>
              </a:path>
            </a:pathLst>
          </a:custGeom>
          <a:ln w="12183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74904" y="1261793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8275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50960" y="339870"/>
            <a:ext cx="304927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38383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10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232323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10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282828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5240" marR="1924685">
              <a:lnSpc>
                <a:spcPct val="125899"/>
              </a:lnSpc>
              <a:spcBef>
                <a:spcPts val="409"/>
              </a:spcBef>
            </a:pP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-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70"/>
              <a:t>Servaux</a:t>
            </a: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64769">
              <a:lnSpc>
                <a:spcPct val="100000"/>
              </a:lnSpc>
              <a:spcBef>
                <a:spcPts val="65"/>
              </a:spcBef>
            </a:pPr>
            <a:r>
              <a:rPr dirty="0"/>
              <a:t>Página</a:t>
            </a:r>
            <a:r>
              <a:rPr dirty="0" spc="5"/>
              <a:t> </a:t>
            </a:r>
            <a:fld id="{81D60167-4931-47E6-BA6A-407CBD079E47}" type="slidenum">
              <a:rPr dirty="0">
                <a:solidFill>
                  <a:srgbClr val="383838"/>
                </a:solidFill>
              </a:rPr>
              <a:t>2</a:t>
            </a:fld>
            <a:r>
              <a:rPr dirty="0" spc="-55">
                <a:solidFill>
                  <a:srgbClr val="383838"/>
                </a:solidFill>
              </a:rPr>
              <a:t> </a:t>
            </a:r>
            <a:r>
              <a:rPr dirty="0" spc="-10">
                <a:solidFill>
                  <a:srgbClr val="2B2B2B"/>
                </a:solidFill>
              </a:rPr>
              <a:t>de</a:t>
            </a:r>
            <a:r>
              <a:rPr dirty="0" spc="-35">
                <a:solidFill>
                  <a:srgbClr val="2B2B2B"/>
                </a:solidFill>
              </a:rPr>
              <a:t> </a:t>
            </a:r>
            <a:r>
              <a:rPr dirty="0" spc="-50">
                <a:solidFill>
                  <a:srgbClr val="2F2F2F"/>
                </a:solidFill>
              </a:rPr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738603" y="1326766"/>
            <a:ext cx="4527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solidFill>
                  <a:srgbClr val="262626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63636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20298" y="1326766"/>
            <a:ext cx="33032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1C1C1C"/>
                </a:solidFill>
                <a:latin typeface="Lucida Sans Unicode"/>
                <a:cs typeface="Lucida Sans Unicode"/>
              </a:rPr>
              <a:t>Revogadas</a:t>
            </a:r>
            <a:r>
              <a:rPr dirty="0" sz="750" spc="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32323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750" spc="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82828"/>
                </a:solidFill>
                <a:latin typeface="Lucida Sans Unicode"/>
                <a:cs typeface="Lucida Sans Unicode"/>
              </a:rPr>
              <a:t>em </a:t>
            </a:r>
            <a:r>
              <a:rPr dirty="0" sz="750" spc="-45">
                <a:solidFill>
                  <a:srgbClr val="2B2B2B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750" spc="6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Publique-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se,</a:t>
            </a:r>
            <a:r>
              <a:rPr dirty="0" sz="750" spc="6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A2A2A"/>
                </a:solidFill>
                <a:latin typeface="Lucida Sans Unicode"/>
                <a:cs typeface="Lucida Sans Unicode"/>
              </a:rPr>
              <a:t>afixe-</a:t>
            </a:r>
            <a:r>
              <a:rPr dirty="0" sz="750" spc="-50">
                <a:solidFill>
                  <a:srgbClr val="2A2A2A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2A2A2A"/>
                </a:solidFill>
                <a:latin typeface="Lucida Sans Unicode"/>
                <a:cs typeface="Lucida Sans Unicode"/>
              </a:rPr>
              <a:t>cumpra-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14113" y="2050946"/>
            <a:ext cx="19132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5">
                <a:solidFill>
                  <a:srgbClr val="2D2D2D"/>
                </a:solidFill>
                <a:latin typeface="Arial Black"/>
                <a:cs typeface="Arial Black"/>
              </a:rPr>
              <a:t>Gabinete</a:t>
            </a:r>
            <a:r>
              <a:rPr dirty="0" sz="750" spc="30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750" spc="-100">
                <a:solidFill>
                  <a:srgbClr val="363636"/>
                </a:solidFill>
                <a:latin typeface="Arial Black"/>
                <a:cs typeface="Arial Black"/>
              </a:rPr>
              <a:t>do</a:t>
            </a:r>
            <a:r>
              <a:rPr dirty="0" sz="750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750" spc="-80">
                <a:solidFill>
                  <a:srgbClr val="3F3F3F"/>
                </a:solidFill>
                <a:latin typeface="Arial Black"/>
                <a:cs typeface="Arial Black"/>
              </a:rPr>
              <a:t>Prefeito,</a:t>
            </a:r>
            <a:r>
              <a:rPr dirty="0" sz="750" spc="20">
                <a:solidFill>
                  <a:srgbClr val="3F3F3F"/>
                </a:solidFill>
                <a:latin typeface="Arial Black"/>
                <a:cs typeface="Arial Black"/>
              </a:rPr>
              <a:t> </a:t>
            </a:r>
            <a:r>
              <a:rPr dirty="0" sz="750">
                <a:solidFill>
                  <a:srgbClr val="444444"/>
                </a:solidFill>
                <a:latin typeface="Arial Black"/>
                <a:cs typeface="Arial Black"/>
              </a:rPr>
              <a:t>6</a:t>
            </a:r>
            <a:r>
              <a:rPr dirty="0" sz="750" spc="34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750" spc="-30">
                <a:solidFill>
                  <a:srgbClr val="363636"/>
                </a:solidFill>
                <a:latin typeface="Arial Black"/>
                <a:cs typeface="Arial Black"/>
              </a:rPr>
              <a:t>de</a:t>
            </a:r>
            <a:r>
              <a:rPr dirty="0" sz="750" spc="190">
                <a:solidFill>
                  <a:srgbClr val="363636"/>
                </a:solidFill>
                <a:latin typeface="Arial Black"/>
                <a:cs typeface="Arial Black"/>
              </a:rPr>
              <a:t> </a:t>
            </a:r>
            <a:r>
              <a:rPr dirty="0" sz="750" spc="-90">
                <a:solidFill>
                  <a:srgbClr val="2D2D2D"/>
                </a:solidFill>
                <a:latin typeface="Arial Black"/>
                <a:cs typeface="Arial Black"/>
              </a:rPr>
              <a:t>fevereiro,</a:t>
            </a:r>
            <a:r>
              <a:rPr dirty="0" sz="750" spc="50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750" spc="-60">
                <a:solidFill>
                  <a:srgbClr val="333333"/>
                </a:solidFill>
                <a:latin typeface="Arial Black"/>
                <a:cs typeface="Arial Black"/>
              </a:rPr>
              <a:t>2024</a:t>
            </a:r>
            <a:endParaRPr sz="7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2025-09-04T18:02:30Z</dcterms:created>
  <dcterms:modified xsi:type="dcterms:W3CDTF">2025-09-04T18:02:30Z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