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/>
              <a:t>Página</a:t>
            </a:r>
            <a:r>
              <a:rPr dirty="0" spc="5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#</a:t>
            </a:fld>
            <a:r>
              <a:rPr dirty="0" spc="20">
                <a:solidFill>
                  <a:srgbClr val="3B3B3B"/>
                </a:solidFill>
              </a:rPr>
              <a:t> </a:t>
            </a:r>
            <a:r>
              <a:rPr dirty="0"/>
              <a:t>de</a:t>
            </a:r>
            <a:r>
              <a:rPr dirty="0" spc="55"/>
              <a:t> </a:t>
            </a:r>
            <a:r>
              <a:rPr dirty="0" spc="-60">
                <a:solidFill>
                  <a:srgbClr val="232323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/>
              <a:t>Página</a:t>
            </a:r>
            <a:r>
              <a:rPr dirty="0" spc="5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#</a:t>
            </a:fld>
            <a:r>
              <a:rPr dirty="0" spc="20">
                <a:solidFill>
                  <a:srgbClr val="3B3B3B"/>
                </a:solidFill>
              </a:rPr>
              <a:t> </a:t>
            </a:r>
            <a:r>
              <a:rPr dirty="0"/>
              <a:t>de</a:t>
            </a:r>
            <a:r>
              <a:rPr dirty="0" spc="55"/>
              <a:t> </a:t>
            </a:r>
            <a:r>
              <a:rPr dirty="0" spc="-60">
                <a:solidFill>
                  <a:srgbClr val="232323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/>
              <a:t>Página</a:t>
            </a:r>
            <a:r>
              <a:rPr dirty="0" spc="5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#</a:t>
            </a:fld>
            <a:r>
              <a:rPr dirty="0" spc="20">
                <a:solidFill>
                  <a:srgbClr val="3B3B3B"/>
                </a:solidFill>
              </a:rPr>
              <a:t> </a:t>
            </a:r>
            <a:r>
              <a:rPr dirty="0"/>
              <a:t>de</a:t>
            </a:r>
            <a:r>
              <a:rPr dirty="0" spc="55"/>
              <a:t> </a:t>
            </a:r>
            <a:r>
              <a:rPr dirty="0" spc="-60">
                <a:solidFill>
                  <a:srgbClr val="232323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/>
              <a:t>Página</a:t>
            </a:r>
            <a:r>
              <a:rPr dirty="0" spc="5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#</a:t>
            </a:fld>
            <a:r>
              <a:rPr dirty="0" spc="20">
                <a:solidFill>
                  <a:srgbClr val="3B3B3B"/>
                </a:solidFill>
              </a:rPr>
              <a:t> </a:t>
            </a:r>
            <a:r>
              <a:rPr dirty="0"/>
              <a:t>de</a:t>
            </a:r>
            <a:r>
              <a:rPr dirty="0" spc="55"/>
              <a:t> </a:t>
            </a:r>
            <a:r>
              <a:rPr dirty="0" spc="-60">
                <a:solidFill>
                  <a:srgbClr val="232323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/>
              <a:t>Página</a:t>
            </a:r>
            <a:r>
              <a:rPr dirty="0" spc="5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#</a:t>
            </a:fld>
            <a:r>
              <a:rPr dirty="0" spc="20">
                <a:solidFill>
                  <a:srgbClr val="3B3B3B"/>
                </a:solidFill>
              </a:rPr>
              <a:t> </a:t>
            </a:r>
            <a:r>
              <a:rPr dirty="0"/>
              <a:t>de</a:t>
            </a:r>
            <a:r>
              <a:rPr dirty="0" spc="55"/>
              <a:t> </a:t>
            </a:r>
            <a:r>
              <a:rPr dirty="0" spc="-60">
                <a:solidFill>
                  <a:srgbClr val="232323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55377" y="9530346"/>
            <a:ext cx="284480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70696" y="9491509"/>
            <a:ext cx="473075" cy="142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/>
              <a:t>Página</a:t>
            </a:r>
            <a:r>
              <a:rPr dirty="0" spc="5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#</a:t>
            </a:fld>
            <a:r>
              <a:rPr dirty="0" spc="20">
                <a:solidFill>
                  <a:srgbClr val="3B3B3B"/>
                </a:solidFill>
              </a:rPr>
              <a:t> </a:t>
            </a:r>
            <a:r>
              <a:rPr dirty="0"/>
              <a:t>de</a:t>
            </a:r>
            <a:r>
              <a:rPr dirty="0" spc="55"/>
              <a:t> </a:t>
            </a:r>
            <a:r>
              <a:rPr dirty="0" spc="-60">
                <a:solidFill>
                  <a:srgbClr val="232323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059" y="360948"/>
            <a:ext cx="710946" cy="692197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38911" y="7797569"/>
          <a:ext cx="6471285" cy="1676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1055"/>
                <a:gridCol w="4946015"/>
                <a:gridCol w="626745"/>
              </a:tblGrid>
              <a:tr h="139700">
                <a:tc>
                  <a:txBody>
                    <a:bodyPr/>
                    <a:lstStyle/>
                    <a:p>
                      <a:pPr marL="15367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17.01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ts val="830"/>
                        </a:lnSpc>
                      </a:pP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19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204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Idoso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2.913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baseline="3703" sz="1125" spc="1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44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44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703" sz="1125" spc="67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703" sz="1125" spc="127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Adr</a:t>
                      </a:r>
                      <a:r>
                        <a:rPr dirty="0" baseline="3703" sz="1125" spc="322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i•.istrativas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748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3.1.9.0.09.00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189605" algn="l"/>
                        </a:tabLst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SALÁRIO</a:t>
                      </a:r>
                      <a:r>
                        <a:rPr dirty="0" sz="750" spc="4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FAMÍLIA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192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3.1.9.0.11.01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189605" algn="l"/>
                        </a:tabLst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750" spc="1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750" spc="4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750" spc="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75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1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13906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446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189605" algn="l"/>
                        </a:tabLst>
                      </a:pP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4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1416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9.065,00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319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3.3.9.0.33.00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192145" algn="l"/>
                        </a:tabLst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PASSAGENS</a:t>
                      </a:r>
                      <a:r>
                        <a:rPr dirty="0" sz="750" spc="7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750" spc="7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750" spc="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LOCOMOÇÃO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1422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1.884,60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065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189605" algn="l"/>
                        </a:tabLst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7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1416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5.500,00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446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90"/>
                        </a:spcBef>
                        <a:tabLst>
                          <a:tab pos="3189605" algn="l"/>
                        </a:tabLst>
                      </a:pP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703" sz="1125" spc="82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703" sz="1125" spc="2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3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703" sz="1125" spc="9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22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6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27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37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703" sz="1125" spc="1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1377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1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876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20.449,60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228600">
                <a:tc>
                  <a:txBody>
                    <a:bodyPr/>
                    <a:lstStyle/>
                    <a:p>
                      <a:pPr marL="15938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2.914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>
                    <a:lnB w="12700">
                      <a:solidFill>
                        <a:srgbClr val="484B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Convênio</a:t>
                      </a:r>
                      <a:r>
                        <a:rPr dirty="0" sz="750" spc="7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750" spc="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750" spc="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6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Nacional</a:t>
                      </a:r>
                      <a:r>
                        <a:rPr dirty="0" sz="750" spc="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Idoso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>
                    <a:lnB w="12700">
                      <a:solidFill>
                        <a:srgbClr val="484B4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484B4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17576" y="1229812"/>
            <a:ext cx="6398260" cy="0"/>
          </a:xfrm>
          <a:custGeom>
            <a:avLst/>
            <a:gdLst/>
            <a:ahLst/>
            <a:cxnLst/>
            <a:rect l="l" t="t" r="r" b="b"/>
            <a:pathLst>
              <a:path w="6398259" h="0">
                <a:moveTo>
                  <a:pt x="0" y="0"/>
                </a:moveTo>
                <a:lnTo>
                  <a:pt x="6397752" y="0"/>
                </a:lnTo>
              </a:path>
            </a:pathLst>
          </a:custGeom>
          <a:ln w="15229">
            <a:solidFill>
              <a:srgbClr val="494949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42765" y="7737532"/>
            <a:ext cx="116586" cy="6853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42268" y="257629"/>
            <a:ext cx="3048000" cy="546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1C1C1C"/>
                </a:solidFill>
                <a:latin typeface="Arial"/>
                <a:cs typeface="Arial"/>
              </a:rPr>
              <a:t>PREFEITURA</a:t>
            </a:r>
            <a:r>
              <a:rPr dirty="0" sz="1200" spc="3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200" spc="2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200" spc="-6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62626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4604" marR="1926589" indent="-2540">
              <a:lnSpc>
                <a:spcPct val="127899"/>
              </a:lnSpc>
              <a:spcBef>
                <a:spcPts val="359"/>
              </a:spcBef>
            </a:pPr>
            <a:r>
              <a:rPr dirty="0" sz="750" spc="20">
                <a:solidFill>
                  <a:srgbClr val="3A3A3A"/>
                </a:solidFill>
                <a:latin typeface="Arial MT"/>
                <a:cs typeface="Arial MT"/>
              </a:rPr>
              <a:t>Rua</a:t>
            </a:r>
            <a:r>
              <a:rPr dirty="0" sz="750" spc="6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484848"/>
                </a:solidFill>
                <a:latin typeface="Arial MT"/>
                <a:cs typeface="Arial MT"/>
              </a:rPr>
              <a:t>Maria</a:t>
            </a:r>
            <a:r>
              <a:rPr dirty="0" sz="750" spc="7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282828"/>
                </a:solidFill>
                <a:latin typeface="Arial MT"/>
                <a:cs typeface="Arial MT"/>
              </a:rPr>
              <a:t>Lourenço,</a:t>
            </a:r>
            <a:r>
              <a:rPr dirty="0" sz="750" spc="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464646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Fazenda</a:t>
            </a:r>
            <a:r>
              <a:rPr dirty="0" sz="750" spc="1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/>
              <a:t>Página</a:t>
            </a:r>
            <a:r>
              <a:rPr dirty="0" spc="5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2</a:t>
            </a:fld>
            <a:r>
              <a:rPr dirty="0" spc="20">
                <a:solidFill>
                  <a:srgbClr val="3B3B3B"/>
                </a:solidFill>
              </a:rPr>
              <a:t> </a:t>
            </a:r>
            <a:r>
              <a:rPr dirty="0"/>
              <a:t>de</a:t>
            </a:r>
            <a:r>
              <a:rPr dirty="0" spc="55"/>
              <a:t> </a:t>
            </a:r>
            <a:r>
              <a:rPr dirty="0" spc="-60">
                <a:solidFill>
                  <a:srgbClr val="232323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4947428" y="1443275"/>
            <a:ext cx="18510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Decreto</a:t>
            </a:r>
            <a:r>
              <a:rPr dirty="0" sz="750" spc="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N°</a:t>
            </a:r>
            <a:r>
              <a:rPr dirty="0" sz="75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2552</a:t>
            </a:r>
            <a:r>
              <a:rPr dirty="0" sz="750" spc="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750" spc="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6</a:t>
            </a:r>
            <a:r>
              <a:rPr dirty="0" sz="750" spc="44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750" spc="2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fevereiro,</a:t>
            </a:r>
            <a:r>
              <a:rPr dirty="0" sz="750" spc="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F2F2F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59483" y="1859051"/>
            <a:ext cx="2666365" cy="25209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635">
              <a:lnSpc>
                <a:spcPts val="880"/>
              </a:lnSpc>
              <a:spcBef>
                <a:spcPts val="145"/>
              </a:spcBef>
            </a:pP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Abre</a:t>
            </a:r>
            <a:r>
              <a:rPr dirty="0" sz="750" spc="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crédito</a:t>
            </a:r>
            <a:r>
              <a:rPr dirty="0" sz="750" spc="5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suplementar</a:t>
            </a:r>
            <a:r>
              <a:rPr dirty="0" sz="750" spc="6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no</a:t>
            </a:r>
            <a:r>
              <a:rPr dirty="0" sz="75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valor</a:t>
            </a:r>
            <a:r>
              <a:rPr dirty="0" sz="75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total</a:t>
            </a:r>
            <a:r>
              <a:rPr dirty="0" sz="750" spc="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750" spc="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R$28.000,00,</a:t>
            </a:r>
            <a:r>
              <a:rPr dirty="0" sz="750" spc="1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1A1A1A"/>
                </a:solidFill>
                <a:latin typeface="Arial MT"/>
                <a:cs typeface="Arial MT"/>
              </a:rPr>
              <a:t>para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fins</a:t>
            </a:r>
            <a:r>
              <a:rPr dirty="0" sz="750" spc="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que</a:t>
            </a:r>
            <a:r>
              <a:rPr dirty="0" sz="750" spc="5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se</a:t>
            </a:r>
            <a:r>
              <a:rPr dirty="0" sz="750" spc="4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especifica</a:t>
            </a:r>
            <a:r>
              <a:rPr dirty="0" sz="750" spc="7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e</a:t>
            </a:r>
            <a:r>
              <a:rPr dirty="0" sz="750" spc="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da</a:t>
            </a:r>
            <a:r>
              <a:rPr dirty="0" sz="750" spc="1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outras</a:t>
            </a:r>
            <a:r>
              <a:rPr dirty="0" sz="750" spc="8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03444" y="2583230"/>
            <a:ext cx="6221095" cy="921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8670">
              <a:lnSpc>
                <a:spcPct val="147900"/>
              </a:lnSpc>
              <a:spcBef>
                <a:spcPts val="100"/>
              </a:spcBef>
            </a:pP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O</a:t>
            </a:r>
            <a:r>
              <a:rPr dirty="0" sz="750" spc="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PREFEITO</a:t>
            </a:r>
            <a:r>
              <a:rPr dirty="0" sz="750" spc="7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MUNICIPAL,</a:t>
            </a:r>
            <a:r>
              <a:rPr dirty="0" sz="750" spc="9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no</a:t>
            </a:r>
            <a:r>
              <a:rPr dirty="0" sz="75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uso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750" spc="5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suas</a:t>
            </a:r>
            <a:r>
              <a:rPr dirty="0" sz="750" spc="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atribuições</a:t>
            </a:r>
            <a:r>
              <a:rPr dirty="0" sz="750" spc="5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legais,</a:t>
            </a:r>
            <a:r>
              <a:rPr dirty="0" sz="750" spc="6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constitucionais</a:t>
            </a:r>
            <a:r>
              <a:rPr dirty="0" sz="750" spc="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e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750" spc="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acordo</a:t>
            </a:r>
            <a:r>
              <a:rPr dirty="0" sz="750" spc="4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com</a:t>
            </a:r>
            <a:r>
              <a:rPr dirty="0" sz="750" spc="3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o</a:t>
            </a:r>
            <a:r>
              <a:rPr dirty="0" sz="750" spc="2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que</a:t>
            </a:r>
            <a:r>
              <a:rPr dirty="0" sz="750" spc="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lhe</a:t>
            </a:r>
            <a:r>
              <a:rPr dirty="0" sz="750" spc="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confere</a:t>
            </a:r>
            <a:r>
              <a:rPr dirty="0" sz="750" spc="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o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art.</a:t>
            </a:r>
            <a:r>
              <a:rPr dirty="0" sz="75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8º</a:t>
            </a:r>
            <a:r>
              <a:rPr dirty="0" sz="750" spc="2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424242"/>
                </a:solidFill>
                <a:latin typeface="Arial MT"/>
                <a:cs typeface="Arial MT"/>
              </a:rPr>
              <a:t>da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LEI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N°</a:t>
            </a:r>
            <a:r>
              <a:rPr dirty="0" sz="75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823/2023</a:t>
            </a:r>
            <a:r>
              <a:rPr dirty="0" sz="750" spc="6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datada</a:t>
            </a:r>
            <a:r>
              <a:rPr dirty="0" sz="750" spc="6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75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21/12/2023,</a:t>
            </a:r>
            <a:r>
              <a:rPr dirty="0" sz="750" spc="8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publicada</a:t>
            </a:r>
            <a:r>
              <a:rPr dirty="0" sz="750" spc="7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em</a:t>
            </a:r>
            <a:r>
              <a:rPr dirty="0" sz="750" spc="2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65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313131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5">
                <a:solidFill>
                  <a:srgbClr val="313131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32323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5">
                <a:solidFill>
                  <a:srgbClr val="232323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15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14141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35">
                <a:solidFill>
                  <a:srgbClr val="414141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82828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25">
                <a:solidFill>
                  <a:srgbClr val="282828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5B5B5B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20">
                <a:solidFill>
                  <a:srgbClr val="5B5B5B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414141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750">
              <a:latin typeface="Arial MT"/>
              <a:cs typeface="Arial MT"/>
            </a:endParaRPr>
          </a:p>
          <a:p>
            <a:pPr marL="314960">
              <a:lnSpc>
                <a:spcPct val="100000"/>
              </a:lnSpc>
              <a:spcBef>
                <a:spcPts val="5"/>
              </a:spcBef>
            </a:pP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Artigo</a:t>
            </a:r>
            <a:r>
              <a:rPr dirty="0" sz="750" spc="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1º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sz="750" spc="8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Fica</a:t>
            </a:r>
            <a:r>
              <a:rPr dirty="0" sz="750" spc="1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aberto</a:t>
            </a:r>
            <a:r>
              <a:rPr dirty="0" sz="750" spc="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crédito</a:t>
            </a:r>
            <a:r>
              <a:rPr dirty="0" sz="750" spc="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suplementar</a:t>
            </a:r>
            <a:r>
              <a:rPr dirty="0" sz="750" spc="6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as</a:t>
            </a:r>
            <a:r>
              <a:rPr dirty="0" sz="75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seguintes</a:t>
            </a:r>
            <a:r>
              <a:rPr dirty="0" sz="750" spc="7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55438" y="4212264"/>
            <a:ext cx="3340735" cy="50292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solidFill>
                  <a:srgbClr val="1A1A1A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Dotagóes</a:t>
            </a:r>
            <a:r>
              <a:rPr dirty="0" u="sng" sz="750" spc="270">
                <a:solidFill>
                  <a:srgbClr val="1A1A1A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82828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solidFill>
                  <a:srgbClr val="282828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340"/>
              </a:spcBef>
            </a:pPr>
            <a:r>
              <a:rPr dirty="0" sz="950" spc="-10" b="1">
                <a:solidFill>
                  <a:srgbClr val="181818"/>
                </a:solidFill>
                <a:latin typeface="Arial"/>
                <a:cs typeface="Arial"/>
              </a:rPr>
              <a:t>PREFEITURA</a:t>
            </a:r>
            <a:r>
              <a:rPr dirty="0" sz="950" spc="6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950" spc="4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A3A3A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  <a:p>
            <a:pPr marL="134620">
              <a:lnSpc>
                <a:spcPct val="100000"/>
              </a:lnSpc>
              <a:spcBef>
                <a:spcPts val="210"/>
              </a:spcBef>
              <a:tabLst>
                <a:tab pos="902335" algn="l"/>
              </a:tabLst>
            </a:pPr>
            <a:r>
              <a:rPr dirty="0" sz="750" spc="-10">
                <a:solidFill>
                  <a:srgbClr val="2A2A2A"/>
                </a:solidFill>
                <a:latin typeface="Arial MT"/>
                <a:cs typeface="Arial MT"/>
              </a:rPr>
              <a:t>01.15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	</a:t>
            </a:r>
            <a:r>
              <a:rPr dirty="0" sz="750" spc="10">
                <a:solidFill>
                  <a:srgbClr val="282828"/>
                </a:solidFill>
                <a:latin typeface="Arial MT"/>
                <a:cs typeface="Arial MT"/>
              </a:rPr>
              <a:t>Secretária</a:t>
            </a:r>
            <a:r>
              <a:rPr dirty="0" sz="750" spc="18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82828"/>
                </a:solidFill>
                <a:latin typeface="Arial MT"/>
                <a:cs typeface="Arial MT"/>
              </a:rPr>
              <a:t>Municipal</a:t>
            </a:r>
            <a:r>
              <a:rPr dirty="0" sz="750" spc="18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750" spc="1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82828"/>
                </a:solidFill>
                <a:latin typeface="Arial MT"/>
                <a:cs typeface="Arial MT"/>
              </a:rPr>
              <a:t>Assistência</a:t>
            </a:r>
            <a:r>
              <a:rPr dirty="0" sz="750" spc="2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62626"/>
                </a:solidFill>
                <a:latin typeface="Arial MT"/>
                <a:cs typeface="Arial MT"/>
              </a:rPr>
              <a:t>Social</a:t>
            </a:r>
            <a:r>
              <a:rPr dirty="0" sz="750" spc="1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33333"/>
                </a:solidFill>
                <a:latin typeface="Arial MT"/>
                <a:cs typeface="Arial MT"/>
              </a:rPr>
              <a:t>e</a:t>
            </a:r>
            <a:r>
              <a:rPr dirty="0" sz="750" spc="9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Direitos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34649" y="4575296"/>
            <a:ext cx="2489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>
                <a:solidFill>
                  <a:srgbClr val="333333"/>
                </a:solidFill>
                <a:latin typeface="Arial MT"/>
                <a:cs typeface="Arial MT"/>
              </a:rPr>
              <a:t>anos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87419" y="4768349"/>
          <a:ext cx="6395720" cy="1899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7080"/>
                <a:gridCol w="3032124"/>
                <a:gridCol w="1915795"/>
                <a:gridCol w="605154"/>
              </a:tblGrid>
              <a:tr h="135255">
                <a:tc gridSpan="3">
                  <a:txBody>
                    <a:bodyPr/>
                    <a:lstStyle/>
                    <a:p>
                      <a:pPr marL="103505">
                        <a:lnSpc>
                          <a:spcPts val="880"/>
                        </a:lnSpc>
                        <a:tabLst>
                          <a:tab pos="869950" algn="l"/>
                        </a:tabLst>
                      </a:pP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2.913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703" sz="1125" spc="14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44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7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703" sz="1125" spc="6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703" sz="1125" spc="12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210">
                <a:tc gridSpan="3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872490" algn="l"/>
                          <a:tab pos="3959860" algn="l"/>
                        </a:tabLst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3.1.9.0.04.00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CONTRATAÇÃO</a:t>
                      </a:r>
                      <a:r>
                        <a:rPr dirty="0" sz="750" spc="114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750" spc="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750" spc="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12.400,00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1925">
                <a:tc gridSpan="3">
                  <a:txBody>
                    <a:bodyPr/>
                    <a:lstStyle/>
                    <a:p>
                      <a:pPr marL="34855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12.400,00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9545">
                <a:tc gridSpan="3">
                  <a:txBody>
                    <a:bodyPr/>
                    <a:lstStyle/>
                    <a:p>
                      <a:pPr marL="34829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6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9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12.400,00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67640">
                <a:tc gridSpan="3">
                  <a:txBody>
                    <a:bodyPr/>
                    <a:lstStyle/>
                    <a:p>
                      <a:pPr marL="31750">
                        <a:lnSpc>
                          <a:spcPts val="1050"/>
                        </a:lnSpc>
                        <a:spcBef>
                          <a:spcPts val="170"/>
                        </a:spcBef>
                      </a:pPr>
                      <a:r>
                        <a:rPr dirty="0" sz="95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950" spc="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950" spc="4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 b="1">
                          <a:solidFill>
                            <a:srgbClr val="56565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950" spc="-45" b="1">
                          <a:solidFill>
                            <a:srgbClr val="56565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IDOSO</a:t>
                      </a:r>
                      <a:endParaRPr sz="950">
                        <a:latin typeface="Arial"/>
                        <a:cs typeface="Arial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17.01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19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9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Idoso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2.913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750" spc="10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0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3.1.9.0.13.02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OBRIGACÕES</a:t>
                      </a:r>
                      <a:r>
                        <a:rPr dirty="0" sz="750" spc="3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PATRONAIS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2032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4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0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2.200,00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31445">
                <a:tc>
                  <a:txBody>
                    <a:bodyPr/>
                    <a:lstStyle/>
                    <a:p>
                      <a:pPr marL="107314">
                        <a:lnSpc>
                          <a:spcPts val="81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3.3.9.0.48.00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1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AUXÍLIOS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FINANCEIROS</a:t>
                      </a:r>
                      <a:r>
                        <a:rPr dirty="0" sz="750" spc="7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3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20320">
                        <a:lnSpc>
                          <a:spcPts val="81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8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13.400,00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82880">
                <a:tc gridSpan="3">
                  <a:txBody>
                    <a:bodyPr/>
                    <a:lstStyle/>
                    <a:p>
                      <a:pPr marL="348551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8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15.600,00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</a:tr>
              <a:tr h="175895">
                <a:tc gridSpan="3">
                  <a:txBody>
                    <a:bodyPr/>
                    <a:lstStyle/>
                    <a:p>
                      <a:pPr marL="348742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 spc="-70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750" spc="5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7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750" spc="-15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4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750" spc="13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238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15.600,00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32384"/>
                </a:tc>
              </a:tr>
              <a:tr h="124460">
                <a:tc gridSpan="3">
                  <a:txBody>
                    <a:bodyPr/>
                    <a:lstStyle/>
                    <a:p>
                      <a:pPr algn="r" marR="483234">
                        <a:lnSpc>
                          <a:spcPts val="810"/>
                        </a:lnSpc>
                        <a:spcBef>
                          <a:spcPts val="75"/>
                        </a:spcBef>
                      </a:pP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04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10"/>
                        </a:lnSpc>
                        <a:spcBef>
                          <a:spcPts val="7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28.000,00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901839" y="6720423"/>
            <a:ext cx="5740400" cy="281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9105" marR="5080" indent="-447040">
              <a:lnSpc>
                <a:spcPct val="111900"/>
              </a:lnSpc>
              <a:spcBef>
                <a:spcPts val="100"/>
              </a:spcBef>
            </a:pP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Artigo</a:t>
            </a:r>
            <a:r>
              <a:rPr dirty="0" sz="750" spc="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2º</a:t>
            </a:r>
            <a:r>
              <a:rPr dirty="0" sz="75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750" spc="-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As</a:t>
            </a:r>
            <a:r>
              <a:rPr dirty="0" sz="750" spc="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despesas</a:t>
            </a:r>
            <a:r>
              <a:rPr dirty="0" sz="750" spc="5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decorrentes</a:t>
            </a:r>
            <a:r>
              <a:rPr dirty="0" sz="750" spc="6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da</a:t>
            </a:r>
            <a:r>
              <a:rPr dirty="0" sz="750" spc="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abertura</a:t>
            </a:r>
            <a:r>
              <a:rPr dirty="0" sz="75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do</a:t>
            </a:r>
            <a:r>
              <a:rPr dirty="0" sz="75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presente</a:t>
            </a:r>
            <a:r>
              <a:rPr dirty="0" sz="750" spc="6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crédito</a:t>
            </a:r>
            <a:r>
              <a:rPr dirty="0" sz="750" spc="3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suplementar,</a:t>
            </a:r>
            <a:r>
              <a:rPr dirty="0" sz="750" spc="7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serão</a:t>
            </a:r>
            <a:r>
              <a:rPr dirty="0" sz="750" spc="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cobertas</a:t>
            </a:r>
            <a:r>
              <a:rPr dirty="0" sz="750" spc="7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com</a:t>
            </a:r>
            <a:r>
              <a:rPr dirty="0" sz="750" spc="1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recursos</a:t>
            </a:r>
            <a:r>
              <a:rPr dirty="0" sz="750" spc="7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65656"/>
                </a:solidFill>
                <a:latin typeface="Arial MT"/>
                <a:cs typeface="Arial MT"/>
              </a:rPr>
              <a:t>de</a:t>
            </a:r>
            <a:r>
              <a:rPr dirty="0" sz="750" spc="1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que</a:t>
            </a:r>
            <a:r>
              <a:rPr dirty="0" sz="750" spc="4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trata</a:t>
            </a:r>
            <a:r>
              <a:rPr dirty="0" sz="75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o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Artigo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43</a:t>
            </a:r>
            <a:r>
              <a:rPr dirty="0" sz="75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parágrafo</a:t>
            </a:r>
            <a:r>
              <a:rPr dirty="0" sz="750" spc="6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1º </a:t>
            </a: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da</a:t>
            </a:r>
            <a:r>
              <a:rPr dirty="0" sz="750" spc="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Lei</a:t>
            </a:r>
            <a:r>
              <a:rPr dirty="0" sz="75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Federal</a:t>
            </a:r>
            <a:r>
              <a:rPr dirty="0" sz="750" spc="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N°</a:t>
            </a:r>
            <a:r>
              <a:rPr dirty="0" sz="75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4.320/64,</a:t>
            </a:r>
            <a:r>
              <a:rPr dirty="0" sz="750" spc="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Inciso</a:t>
            </a:r>
            <a:r>
              <a:rPr dirty="0" sz="750" spc="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444444"/>
                </a:solidFill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740922" y="7065379"/>
            <a:ext cx="1588135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51900"/>
              </a:lnSpc>
              <a:spcBef>
                <a:spcPts val="100"/>
              </a:spcBef>
            </a:pP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Inciso:</a:t>
            </a:r>
            <a:r>
              <a:rPr dirty="0" sz="750" spc="1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ll</a:t>
            </a:r>
            <a:r>
              <a:rPr dirty="0" sz="750" spc="9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26262"/>
                </a:solidFill>
                <a:latin typeface="Arial MT"/>
                <a:cs typeface="Arial MT"/>
              </a:rPr>
              <a:t>-</a:t>
            </a:r>
            <a:r>
              <a:rPr dirty="0" sz="750" spc="15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Excesso</a:t>
            </a:r>
            <a:r>
              <a:rPr dirty="0" sz="750" spc="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750" spc="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Arrecadação: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III</a:t>
            </a:r>
            <a:r>
              <a:rPr dirty="0" sz="750" spc="-3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-</a:t>
            </a:r>
            <a:r>
              <a:rPr dirty="0" sz="750" spc="4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Anulação</a:t>
            </a:r>
            <a:r>
              <a:rPr dirty="0" sz="750" spc="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75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Dotação</a:t>
            </a:r>
            <a:r>
              <a:rPr dirty="0" sz="750" spc="6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484848"/>
                </a:solidFill>
                <a:latin typeface="Arial MT"/>
                <a:cs typeface="Arial MT"/>
              </a:rPr>
              <a:t>: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62296" y="7421478"/>
            <a:ext cx="1853564" cy="35750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>
                <a:solidFill>
                  <a:srgbClr val="1F1F1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10">
                <a:solidFill>
                  <a:srgbClr val="1F1F1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F2F2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2F2F2F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25"/>
              </a:spcBef>
            </a:pPr>
            <a:r>
              <a:rPr dirty="0" sz="950" b="1">
                <a:solidFill>
                  <a:srgbClr val="313131"/>
                </a:solidFill>
                <a:latin typeface="Arial"/>
                <a:cs typeface="Arial"/>
              </a:rPr>
              <a:t>FUNDO</a:t>
            </a:r>
            <a:r>
              <a:rPr dirty="0" sz="950" spc="1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B3B3B"/>
                </a:solidFill>
                <a:latin typeface="Arial"/>
                <a:cs typeface="Arial"/>
              </a:rPr>
              <a:t>MUNICIPAL</a:t>
            </a:r>
            <a:r>
              <a:rPr dirty="0" sz="950" spc="50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51515"/>
                </a:solidFill>
                <a:latin typeface="Arial"/>
                <a:cs typeface="Arial"/>
              </a:rPr>
              <a:t>DO</a:t>
            </a:r>
            <a:r>
              <a:rPr dirty="0" sz="950" spc="-3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950" spc="-20" b="1">
                <a:solidFill>
                  <a:srgbClr val="363636"/>
                </a:solidFill>
                <a:latin typeface="Arial"/>
                <a:cs typeface="Arial"/>
              </a:rPr>
              <a:t>IDOSO</a:t>
            </a:r>
            <a:endParaRPr sz="95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22577" y="7069949"/>
            <a:ext cx="576580" cy="3683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750" spc="-10">
                <a:solidFill>
                  <a:srgbClr val="313131"/>
                </a:solidFill>
                <a:latin typeface="Arial MT"/>
                <a:cs typeface="Arial MT"/>
              </a:rPr>
              <a:t>R$28.000,00</a:t>
            </a:r>
            <a:endParaRPr sz="7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solidFill>
                  <a:srgbClr val="2B2B2B"/>
                </a:solidFill>
                <a:latin typeface="Arial MT"/>
                <a:cs typeface="Arial MT"/>
              </a:rPr>
              <a:t>$28.000,00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5195" y="395215"/>
            <a:ext cx="710946" cy="68991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77952" y="9513334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12183">
            <a:solidFill>
              <a:srgbClr val="48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42616" y="4971789"/>
            <a:ext cx="1874520" cy="0"/>
          </a:xfrm>
          <a:custGeom>
            <a:avLst/>
            <a:gdLst/>
            <a:ahLst/>
            <a:cxnLst/>
            <a:rect l="l" t="t" r="r" b="b"/>
            <a:pathLst>
              <a:path w="1874520" h="0">
                <a:moveTo>
                  <a:pt x="0" y="0"/>
                </a:moveTo>
                <a:lnTo>
                  <a:pt x="1874520" y="0"/>
                </a:lnTo>
              </a:path>
            </a:pathLst>
          </a:custGeom>
          <a:ln w="12183">
            <a:solidFill>
              <a:srgbClr val="44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77952" y="1240472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12183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43644" y="339363"/>
            <a:ext cx="3046730" cy="540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212121"/>
                </a:solidFill>
                <a:latin typeface="Arial MT"/>
                <a:cs typeface="Arial MT"/>
              </a:rPr>
              <a:t>PREFEITURA</a:t>
            </a:r>
            <a:r>
              <a:rPr dirty="0" sz="1150" spc="8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242424"/>
                </a:solidFill>
                <a:latin typeface="Arial MT"/>
                <a:cs typeface="Arial MT"/>
              </a:rPr>
              <a:t>MUNICIPAL</a:t>
            </a:r>
            <a:r>
              <a:rPr dirty="0" sz="1150" spc="7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1150" spc="-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212121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27225">
              <a:lnSpc>
                <a:spcPct val="127899"/>
              </a:lnSpc>
              <a:spcBef>
                <a:spcPts val="370"/>
              </a:spcBef>
            </a:pPr>
            <a:r>
              <a:rPr dirty="0" sz="750" spc="10">
                <a:solidFill>
                  <a:srgbClr val="383838"/>
                </a:solidFill>
                <a:latin typeface="Arial MT"/>
                <a:cs typeface="Arial MT"/>
              </a:rPr>
              <a:t>Rua</a:t>
            </a:r>
            <a:r>
              <a:rPr dirty="0" sz="750" spc="10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F3F3F"/>
                </a:solidFill>
                <a:latin typeface="Arial MT"/>
                <a:cs typeface="Arial MT"/>
              </a:rPr>
              <a:t>Maria</a:t>
            </a:r>
            <a:r>
              <a:rPr dirty="0" sz="750" spc="1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83838"/>
                </a:solidFill>
                <a:latin typeface="Arial MT"/>
                <a:cs typeface="Arial MT"/>
              </a:rPr>
              <a:t>Lourenço,</a:t>
            </a:r>
            <a:r>
              <a:rPr dirty="0" sz="750" spc="1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83838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 Fazenda</a:t>
            </a:r>
            <a:r>
              <a:rPr dirty="0" sz="750" spc="16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/>
              <a:t>Página</a:t>
            </a:r>
            <a:r>
              <a:rPr dirty="0" spc="5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2</a:t>
            </a:fld>
            <a:r>
              <a:rPr dirty="0" spc="20">
                <a:solidFill>
                  <a:srgbClr val="3B3B3B"/>
                </a:solidFill>
              </a:rPr>
              <a:t> </a:t>
            </a:r>
            <a:r>
              <a:rPr dirty="0"/>
              <a:t>de</a:t>
            </a:r>
            <a:r>
              <a:rPr dirty="0" spc="55"/>
              <a:t> </a:t>
            </a:r>
            <a:r>
              <a:rPr dirty="0" spc="-60">
                <a:solidFill>
                  <a:srgbClr val="232323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405146" y="2007740"/>
            <a:ext cx="1854200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solidFill>
                  <a:srgbClr val="2A2A2A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315">
                <a:solidFill>
                  <a:srgbClr val="2A2A2A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363636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363636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7785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solidFill>
                  <a:srgbClr val="282828"/>
                </a:solidFill>
                <a:latin typeface="Arial MT"/>
                <a:cs typeface="Arial MT"/>
              </a:rPr>
              <a:t>FUNDO</a:t>
            </a:r>
            <a:r>
              <a:rPr dirty="0" sz="950" spc="4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B3B3B"/>
                </a:solidFill>
                <a:latin typeface="Arial MT"/>
                <a:cs typeface="Arial MT"/>
              </a:rPr>
              <a:t>MUNICIPAL</a:t>
            </a:r>
            <a:r>
              <a:rPr dirty="0" sz="950" spc="9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B3B3B"/>
                </a:solidFill>
                <a:latin typeface="Arial MT"/>
                <a:cs typeface="Arial MT"/>
              </a:rPr>
              <a:t>DO</a:t>
            </a:r>
            <a:r>
              <a:rPr dirty="0" sz="95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2D2D2D"/>
                </a:solidFill>
                <a:latin typeface="Arial MT"/>
                <a:cs typeface="Arial MT"/>
              </a:rPr>
              <a:t>IDOSO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04232" y="2392490"/>
          <a:ext cx="6323965" cy="12630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2673985"/>
                <a:gridCol w="2275204"/>
                <a:gridCol w="601979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17.01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830"/>
                        </a:lnSpc>
                      </a:pP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2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9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Idoso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2.914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Convênio</a:t>
                      </a:r>
                      <a:r>
                        <a:rPr dirty="0" sz="750" spc="8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750" spc="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750" spc="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Nacional</a:t>
                      </a:r>
                      <a:r>
                        <a:rPr dirty="0" sz="750" spc="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Idoso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1327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4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7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750" spc="6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Assisti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3.310,40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637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6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750" spc="6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6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6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FiSICA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1397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6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2.240,00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8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1339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7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750" spc="6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Assiste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6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7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04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7.550,40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6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6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4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28.000,00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28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07390">
                        <a:lnSpc>
                          <a:spcPts val="810"/>
                        </a:lnSpc>
                        <a:spcBef>
                          <a:spcPts val="100"/>
                        </a:spcBef>
                      </a:pP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8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16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10"/>
                        </a:lnSpc>
                        <a:spcBef>
                          <a:spcPts val="100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28.000,00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728103" y="3714047"/>
            <a:ext cx="45339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Artigo</a:t>
            </a:r>
            <a:r>
              <a:rPr dirty="0" sz="750" spc="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3º</a:t>
            </a:r>
            <a:r>
              <a:rPr dirty="0" sz="750" spc="-1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12550" y="3714047"/>
            <a:ext cx="330072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Revogadas</a:t>
            </a:r>
            <a:r>
              <a:rPr dirty="0" sz="750" spc="7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as</a:t>
            </a:r>
            <a:r>
              <a:rPr dirty="0" sz="750" spc="4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disposições</a:t>
            </a:r>
            <a:r>
              <a:rPr dirty="0" sz="750" spc="8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em</a:t>
            </a:r>
            <a:r>
              <a:rPr dirty="0" sz="750" spc="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contrário.</a:t>
            </a:r>
            <a:r>
              <a:rPr dirty="0" sz="750" spc="8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se,</a:t>
            </a:r>
            <a:r>
              <a:rPr dirty="0" sz="750" spc="1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se</a:t>
            </a:r>
            <a:r>
              <a:rPr dirty="0" sz="750" spc="6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e</a:t>
            </a:r>
            <a:r>
              <a:rPr dirty="0" sz="750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282828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601987" y="4433658"/>
            <a:ext cx="19157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Gabinete</a:t>
            </a:r>
            <a:r>
              <a:rPr dirty="0" sz="750" spc="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do</a:t>
            </a:r>
            <a:r>
              <a:rPr dirty="0" sz="750" spc="3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Prefeito,</a:t>
            </a:r>
            <a:r>
              <a:rPr dirty="0" sz="750" spc="5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6</a:t>
            </a:r>
            <a:r>
              <a:rPr dirty="0" sz="750" spc="409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750" spc="2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fevereiro,</a:t>
            </a:r>
            <a:r>
              <a:rPr dirty="0" sz="750" spc="5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A2A2A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2025-09-04T18:00:22Z</dcterms:created>
  <dcterms:modified xsi:type="dcterms:W3CDTF">2025-09-04T18:00:22Z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LastSaved">
    <vt:filetime>2025-09-04T00:00:00Z</vt:filetime>
  </property>
</Properties>
</file>