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8812"/>
            <a:ext cx="6244907" cy="2166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8500"/>
            <a:ext cx="5142865" cy="2579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750"/>
            <a:ext cx="6612255" cy="165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3312"/>
            <a:ext cx="6612255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96438"/>
            <a:ext cx="2351024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054" y="431958"/>
            <a:ext cx="701802" cy="69021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84047" y="1276066"/>
            <a:ext cx="3127375" cy="0"/>
          </a:xfrm>
          <a:custGeom>
            <a:avLst/>
            <a:gdLst/>
            <a:ahLst/>
            <a:cxnLst/>
            <a:rect l="l" t="t" r="r" b="b"/>
            <a:pathLst>
              <a:path w="3127375" h="0">
                <a:moveTo>
                  <a:pt x="0" y="0"/>
                </a:moveTo>
                <a:lnTo>
                  <a:pt x="3127248" y="0"/>
                </a:lnTo>
              </a:path>
            </a:pathLst>
          </a:custGeom>
          <a:ln w="12189">
            <a:solidFill>
              <a:srgbClr val="4444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617976" y="1276066"/>
            <a:ext cx="3148965" cy="0"/>
          </a:xfrm>
          <a:custGeom>
            <a:avLst/>
            <a:gdLst/>
            <a:ahLst/>
            <a:cxnLst/>
            <a:rect l="l" t="t" r="r" b="b"/>
            <a:pathLst>
              <a:path w="3148965" h="0">
                <a:moveTo>
                  <a:pt x="0" y="0"/>
                </a:moveTo>
                <a:lnTo>
                  <a:pt x="3148584" y="0"/>
                </a:lnTo>
              </a:path>
            </a:pathLst>
          </a:custGeom>
          <a:ln w="12189">
            <a:solidFill>
              <a:srgbClr val="4444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61353" y="9587645"/>
            <a:ext cx="445770" cy="7085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88192" y="235910"/>
            <a:ext cx="3042920" cy="631825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740"/>
              </a:spcBef>
            </a:pPr>
            <a:r>
              <a:rPr dirty="0" sz="1200" spc="-40" b="1">
                <a:solidFill>
                  <a:srgbClr val="2B2B2B"/>
                </a:solidFill>
                <a:latin typeface="Arial"/>
                <a:cs typeface="Arial"/>
              </a:rPr>
              <a:t>PREFEITURA</a:t>
            </a:r>
            <a:r>
              <a:rPr dirty="0" sz="1200" spc="2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spc="-35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200" spc="-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1200" spc="-7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3970" marR="1921510" indent="-1905">
              <a:lnSpc>
                <a:spcPct val="105000"/>
              </a:lnSpc>
              <a:spcBef>
                <a:spcPts val="425"/>
              </a:spcBef>
            </a:pPr>
            <a:r>
              <a:rPr dirty="0" sz="900" spc="-70">
                <a:solidFill>
                  <a:srgbClr val="262626"/>
                </a:solidFill>
                <a:latin typeface="Arial MT"/>
                <a:cs typeface="Arial MT"/>
              </a:rPr>
              <a:t>Rua</a:t>
            </a:r>
            <a:r>
              <a:rPr dirty="0" sz="90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2A2A2A"/>
                </a:solidFill>
                <a:latin typeface="Arial MT"/>
                <a:cs typeface="Arial MT"/>
              </a:rPr>
              <a:t>Baria</a:t>
            </a:r>
            <a:r>
              <a:rPr dirty="0" sz="90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00" spc="-45">
                <a:solidFill>
                  <a:srgbClr val="2D2D2D"/>
                </a:solidFill>
                <a:latin typeface="Arial MT"/>
                <a:cs typeface="Arial MT"/>
              </a:rPr>
              <a:t>Lourenço,</a:t>
            </a:r>
            <a:r>
              <a:rPr dirty="0" sz="9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414141"/>
                </a:solidFill>
                <a:latin typeface="Arial MT"/>
                <a:cs typeface="Arial MT"/>
              </a:rPr>
              <a:t>18</a:t>
            </a:r>
            <a:r>
              <a:rPr dirty="0" sz="900" spc="50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2D2D2D"/>
                </a:solidFill>
                <a:latin typeface="Arial MT"/>
                <a:cs typeface="Arial MT"/>
              </a:rPr>
              <a:t>Fazenda</a:t>
            </a:r>
            <a:r>
              <a:rPr dirty="0" sz="9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2F2F2F"/>
                </a:solidFill>
                <a:latin typeface="Arial MT"/>
                <a:cs typeface="Arial MT"/>
              </a:rPr>
              <a:t>Caxias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36326" y="1130300"/>
            <a:ext cx="3801110" cy="516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85">
                <a:solidFill>
                  <a:srgbClr val="2B2B2B"/>
                </a:solidFill>
                <a:latin typeface="Arial Black"/>
                <a:cs typeface="Arial Black"/>
              </a:rPr>
              <a:t>Republlcade</a:t>
            </a:r>
            <a:r>
              <a:rPr dirty="0" sz="700" spc="85">
                <a:solidFill>
                  <a:srgbClr val="2B2B2B"/>
                </a:solidFill>
                <a:latin typeface="Arial Black"/>
                <a:cs typeface="Arial Black"/>
              </a:rPr>
              <a:t> </a:t>
            </a:r>
            <a:r>
              <a:rPr dirty="0" sz="700" spc="-65">
                <a:solidFill>
                  <a:srgbClr val="282828"/>
                </a:solidFill>
                <a:latin typeface="Arial Black"/>
                <a:cs typeface="Arial Black"/>
              </a:rPr>
              <a:t>par</a:t>
            </a:r>
            <a:r>
              <a:rPr dirty="0" sz="700" spc="-3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700" spc="-80">
                <a:solidFill>
                  <a:srgbClr val="2D2D2D"/>
                </a:solidFill>
                <a:latin typeface="Arial Black"/>
                <a:cs typeface="Arial Black"/>
              </a:rPr>
              <a:t>baver</a:t>
            </a:r>
            <a:r>
              <a:rPr dirty="0" sz="700" spc="5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700" spc="-95">
                <a:solidFill>
                  <a:srgbClr val="2B2B2B"/>
                </a:solidFill>
                <a:latin typeface="Arial Black"/>
                <a:cs typeface="Arial Black"/>
              </a:rPr>
              <a:t>incorzeçúo</a:t>
            </a:r>
            <a:r>
              <a:rPr dirty="0" sz="700" spc="95">
                <a:solidFill>
                  <a:srgbClr val="2B2B2B"/>
                </a:solidFill>
                <a:latin typeface="Arial Black"/>
                <a:cs typeface="Arial Black"/>
              </a:rPr>
              <a:t> </a:t>
            </a:r>
            <a:r>
              <a:rPr dirty="0" sz="700" spc="-60">
                <a:solidFill>
                  <a:srgbClr val="383838"/>
                </a:solidFill>
                <a:latin typeface="Arial Black"/>
                <a:cs typeface="Arial Black"/>
              </a:rPr>
              <a:t>-</a:t>
            </a:r>
            <a:r>
              <a:rPr dirty="0" sz="700" spc="-10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700" spc="-80">
                <a:solidFill>
                  <a:srgbClr val="2D2D2D"/>
                </a:solidFill>
                <a:latin typeface="Arial Black"/>
                <a:cs typeface="Arial Black"/>
              </a:rPr>
              <a:t>Edição</a:t>
            </a:r>
            <a:r>
              <a:rPr dirty="0" sz="700" spc="-10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700" spc="-70">
                <a:solidFill>
                  <a:srgbClr val="313131"/>
                </a:solidFill>
                <a:latin typeface="Arial Black"/>
                <a:cs typeface="Arial Black"/>
              </a:rPr>
              <a:t>Exba</a:t>
            </a:r>
            <a:r>
              <a:rPr dirty="0" sz="700" spc="10">
                <a:solidFill>
                  <a:srgbClr val="313131"/>
                </a:solidFill>
                <a:latin typeface="Arial Black"/>
                <a:cs typeface="Arial Black"/>
              </a:rPr>
              <a:t> </a:t>
            </a:r>
            <a:r>
              <a:rPr dirty="0" sz="700" spc="-30">
                <a:solidFill>
                  <a:srgbClr val="2F2F2F"/>
                </a:solidFill>
                <a:latin typeface="Arial Black"/>
                <a:cs typeface="Arial Black"/>
              </a:rPr>
              <a:t>n°</a:t>
            </a:r>
            <a:r>
              <a:rPr dirty="0" sz="700" spc="-75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700" spc="-100">
                <a:solidFill>
                  <a:srgbClr val="363636"/>
                </a:solidFill>
                <a:latin typeface="Arial Black"/>
                <a:cs typeface="Arial Black"/>
              </a:rPr>
              <a:t>1.610</a:t>
            </a:r>
            <a:r>
              <a:rPr dirty="0" sz="700" spc="45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sz="700" spc="-60">
                <a:solidFill>
                  <a:srgbClr val="424242"/>
                </a:solidFill>
                <a:latin typeface="Arial Black"/>
                <a:cs typeface="Arial Black"/>
              </a:rPr>
              <a:t>-</a:t>
            </a:r>
            <a:r>
              <a:rPr dirty="0" sz="700" spc="1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700" spc="-60">
                <a:solidFill>
                  <a:srgbClr val="383838"/>
                </a:solidFill>
                <a:latin typeface="Arial Black"/>
                <a:cs typeface="Arial Black"/>
              </a:rPr>
              <a:t>Ano</a:t>
            </a:r>
            <a:r>
              <a:rPr dirty="0" sz="700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700" spc="-100">
                <a:solidFill>
                  <a:srgbClr val="3B3B3B"/>
                </a:solidFill>
                <a:latin typeface="Arial Black"/>
                <a:cs typeface="Arial Black"/>
              </a:rPr>
              <a:t>VII</a:t>
            </a:r>
            <a:r>
              <a:rPr dirty="0" sz="700" spc="-5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700" spc="-65">
                <a:solidFill>
                  <a:srgbClr val="484848"/>
                </a:solidFill>
                <a:latin typeface="Arial Black"/>
                <a:cs typeface="Arial Black"/>
              </a:rPr>
              <a:t>-</a:t>
            </a:r>
            <a:r>
              <a:rPr dirty="0" sz="700" spc="25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sz="700" spc="-85">
                <a:solidFill>
                  <a:srgbClr val="262626"/>
                </a:solidFill>
                <a:latin typeface="Arial Black"/>
                <a:cs typeface="Arial Black"/>
              </a:rPr>
              <a:t>07/03f202d{Quarta-</a:t>
            </a:r>
            <a:r>
              <a:rPr dirty="0" sz="700" spc="-10">
                <a:solidFill>
                  <a:srgbClr val="262626"/>
                </a:solidFill>
                <a:latin typeface="Arial Black"/>
                <a:cs typeface="Arial Black"/>
              </a:rPr>
              <a:t>Feira)</a:t>
            </a:r>
            <a:endParaRPr sz="7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endParaRPr sz="7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700">
              <a:latin typeface="Arial Black"/>
              <a:cs typeface="Arial Black"/>
            </a:endParaRPr>
          </a:p>
          <a:p>
            <a:pPr marL="1958975">
              <a:lnSpc>
                <a:spcPct val="100000"/>
              </a:lnSpc>
            </a:pP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Decreto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N°</a:t>
            </a:r>
            <a:r>
              <a:rPr dirty="0" sz="800" spc="-6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2552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6</a:t>
            </a:r>
            <a:r>
              <a:rPr dirty="0" sz="800" spc="38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19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fevereiro,</a:t>
            </a:r>
            <a:r>
              <a:rPr dirty="0" sz="800" spc="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97703" y="1917525"/>
            <a:ext cx="2665730" cy="2597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635">
              <a:lnSpc>
                <a:spcPts val="880"/>
              </a:lnSpc>
              <a:spcBef>
                <a:spcPts val="195"/>
              </a:spcBef>
            </a:pP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0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valor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B2B2B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R$28.000,00,</a:t>
            </a:r>
            <a:r>
              <a:rPr dirty="0" sz="80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fins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se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especifica</a:t>
            </a:r>
            <a:r>
              <a:rPr dirty="0" sz="80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outras</a:t>
            </a:r>
            <a:r>
              <a:rPr dirty="0" sz="80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2662" y="2649645"/>
            <a:ext cx="6205855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 marR="5080" indent="784225">
              <a:lnSpc>
                <a:spcPct val="140600"/>
              </a:lnSpc>
              <a:spcBef>
                <a:spcPts val="10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PREFEITO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MUNICIPAL,</a:t>
            </a:r>
            <a:r>
              <a:rPr dirty="0" sz="800" spc="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no</a:t>
            </a:r>
            <a:r>
              <a:rPr dirty="0" sz="800" spc="-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uso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suas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atribuições</a:t>
            </a:r>
            <a:r>
              <a:rPr dirty="0" sz="80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legais,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constituóonais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dirty="0" sz="800" spc="-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acordo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que</a:t>
            </a:r>
            <a:r>
              <a:rPr dirty="0" sz="800" spc="-7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Ihe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confere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art.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8º</a:t>
            </a:r>
            <a:r>
              <a:rPr dirty="0" sz="800" spc="1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00" spc="-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823/2023</a:t>
            </a:r>
            <a:r>
              <a:rPr dirty="0" sz="80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datada</a:t>
            </a:r>
            <a:r>
              <a:rPr dirty="0" sz="80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21/12/2023,</a:t>
            </a:r>
            <a:r>
              <a:rPr dirty="0" sz="80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publicada</a:t>
            </a:r>
            <a:r>
              <a:rPr dirty="0" sz="80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em</a:t>
            </a:r>
            <a:r>
              <a:rPr dirty="0" sz="800" spc="1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333333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5">
                <a:solidFill>
                  <a:srgbClr val="333333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D3D3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solidFill>
                  <a:srgbClr val="3D3D3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5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B2B2B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2B2B2B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D3D3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5">
                <a:solidFill>
                  <a:srgbClr val="3D3D3D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3B3B3B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800">
              <a:latin typeface="Arial MT"/>
              <a:cs typeface="Arial MT"/>
            </a:endParaRPr>
          </a:p>
          <a:p>
            <a:pPr marL="314960">
              <a:lnSpc>
                <a:spcPct val="100000"/>
              </a:lnSpc>
            </a:pP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Artigo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Fica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aberto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80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seguintes</a:t>
            </a:r>
            <a:r>
              <a:rPr dirty="0" sz="80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1503" y="4272274"/>
            <a:ext cx="1853564" cy="368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u="sng" sz="900" spc="-165">
                <a:solidFill>
                  <a:srgbClr val="1A1A1A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sng" sz="900">
                <a:solidFill>
                  <a:srgbClr val="1A1A1A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900" spc="-110">
                <a:solidFill>
                  <a:srgbClr val="2D2D2D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Suptementadae</a:t>
            </a:r>
            <a:r>
              <a:rPr dirty="0" u="sng" sz="900" spc="500">
                <a:solidFill>
                  <a:srgbClr val="2D2D2D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 </a:t>
            </a:r>
            <a:endParaRPr sz="900">
              <a:latin typeface="Arial Black"/>
              <a:cs typeface="Arial Black"/>
            </a:endParaRPr>
          </a:p>
          <a:p>
            <a:pPr marL="59055">
              <a:lnSpc>
                <a:spcPct val="100000"/>
              </a:lnSpc>
              <a:spcBef>
                <a:spcPts val="190"/>
              </a:spcBef>
            </a:pPr>
            <a:r>
              <a:rPr dirty="0" sz="1050" spc="-145">
                <a:solidFill>
                  <a:srgbClr val="232323"/>
                </a:solidFill>
                <a:latin typeface="Arial Black"/>
                <a:cs typeface="Arial Black"/>
              </a:rPr>
              <a:t>FUBDO</a:t>
            </a:r>
            <a:r>
              <a:rPr dirty="0" sz="1050" spc="-55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1050" spc="-175">
                <a:solidFill>
                  <a:srgbClr val="2F2F2F"/>
                </a:solidFill>
                <a:latin typeface="Arial Black"/>
                <a:cs typeface="Arial Black"/>
              </a:rPr>
              <a:t>MtJN%!PAL</a:t>
            </a:r>
            <a:r>
              <a:rPr dirty="0" sz="1050" spc="60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1050" spc="-114">
                <a:solidFill>
                  <a:srgbClr val="3B3B3B"/>
                </a:solidFill>
                <a:latin typeface="Arial Black"/>
                <a:cs typeface="Arial Black"/>
              </a:rPr>
              <a:t>DO </a:t>
            </a:r>
            <a:r>
              <a:rPr dirty="0" sz="1050" spc="-100">
                <a:solidFill>
                  <a:srgbClr val="2D2D2D"/>
                </a:solidFill>
                <a:latin typeface="Arial Black"/>
                <a:cs typeface="Arial Black"/>
              </a:rPr>
              <a:t>IDO6O</a:t>
            </a:r>
            <a:endParaRPr sz="1050">
              <a:latin typeface="Arial Black"/>
              <a:cs typeface="Arial Black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01192" y="4632889"/>
          <a:ext cx="6313805" cy="781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055"/>
                <a:gridCol w="3024505"/>
                <a:gridCol w="1911350"/>
                <a:gridCol w="608329"/>
              </a:tblGrid>
              <a:tr h="16827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17.01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8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Fundo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7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00" spc="-8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ldoeo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2.913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Operacionaliza68o</a:t>
                      </a:r>
                      <a:r>
                        <a:rPr dirty="0" sz="800" spc="-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00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12.400,00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938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3.1.e.o.13.02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baseline="3472" sz="1200" spc="-44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ÔES</a:t>
                      </a:r>
                      <a:r>
                        <a:rPr dirty="0" baseline="3472" sz="1200" spc="-37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593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2.200,00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36525">
                <a:tc>
                  <a:txBody>
                    <a:bodyPr/>
                    <a:lstStyle/>
                    <a:p>
                      <a:pPr marL="31750">
                        <a:lnSpc>
                          <a:spcPts val="90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3.3.9.0.48.00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905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AUXÍLIOS</a:t>
                      </a:r>
                      <a:r>
                        <a:rPr dirty="0" sz="800" spc="-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FINANCEIROS</a:t>
                      </a:r>
                      <a:r>
                        <a:rPr dirty="0" sz="800" spc="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A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06045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13.400,00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3891692" y="5396554"/>
            <a:ext cx="1760855" cy="51435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Total</a:t>
            </a:r>
            <a:r>
              <a:rPr dirty="0" sz="800" spc="2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do</a:t>
            </a:r>
            <a:r>
              <a:rPr dirty="0" sz="800" spc="2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Projeto/Atividade</a:t>
            </a:r>
            <a:r>
              <a:rPr dirty="0" sz="80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A9A9A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340"/>
              </a:spcBef>
            </a:pP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Totsl</a:t>
            </a:r>
            <a:r>
              <a:rPr dirty="0" sz="850" spc="-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64646"/>
                </a:solidFill>
                <a:latin typeface="Arial MT"/>
                <a:cs typeface="Arial MT"/>
              </a:rPr>
              <a:t>da</a:t>
            </a:r>
            <a:r>
              <a:rPr dirty="0" sz="850" spc="-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Unidade</a:t>
            </a:r>
            <a:r>
              <a:rPr dirty="0" sz="850" spc="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84848"/>
                </a:solidFill>
                <a:latin typeface="Arial MT"/>
                <a:cs typeface="Arial MT"/>
              </a:rPr>
              <a:t>RS</a:t>
            </a:r>
            <a:endParaRPr sz="850">
              <a:latin typeface="Arial MT"/>
              <a:cs typeface="Arial MT"/>
            </a:endParaRPr>
          </a:p>
          <a:p>
            <a:pPr marL="393700">
              <a:lnSpc>
                <a:spcPct val="100000"/>
              </a:lnSpc>
              <a:spcBef>
                <a:spcPts val="185"/>
              </a:spcBef>
            </a:pP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Valor</a:t>
            </a:r>
            <a:r>
              <a:rPr dirty="0" sz="85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14141"/>
                </a:solidFill>
                <a:latin typeface="Arial MT"/>
                <a:cs typeface="Arial MT"/>
              </a:rPr>
              <a:t>Totef</a:t>
            </a:r>
            <a:r>
              <a:rPr dirty="0" sz="850" spc="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9uplementado</a:t>
            </a:r>
            <a:r>
              <a:rPr dirty="0" sz="8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59172" y="5396554"/>
            <a:ext cx="460375" cy="51435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20"/>
              </a:spcBef>
            </a:pP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28.000,00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2&amp;900,00</a:t>
            </a:r>
            <a:endParaRPr sz="85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185"/>
              </a:spcBef>
            </a:pPr>
            <a:r>
              <a:rPr dirty="0" sz="850" spc="-55">
                <a:solidFill>
                  <a:srgbClr val="2B2B2B"/>
                </a:solidFill>
                <a:latin typeface="Arial MT"/>
                <a:cs typeface="Arial MT"/>
              </a:rPr>
              <a:t>2S.80g,00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37841" y="5951421"/>
            <a:ext cx="5730875" cy="2711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59105" marR="5080" indent="-447040">
              <a:lnSpc>
                <a:spcPct val="101200"/>
              </a:lnSpc>
              <a:spcBef>
                <a:spcPts val="85"/>
              </a:spcBef>
            </a:pP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Artigo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00" spc="-10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As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despesas</a:t>
            </a:r>
            <a:r>
              <a:rPr dirty="0" sz="80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decorrentes</a:t>
            </a:r>
            <a:r>
              <a:rPr dirty="0" sz="800" spc="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00" spc="-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abertura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800" spc="-6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preserge</a:t>
            </a:r>
            <a:r>
              <a:rPr dirty="0" sz="80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suplementar.</a:t>
            </a:r>
            <a:r>
              <a:rPr dirty="0" sz="80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ser8o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cobertas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com</a:t>
            </a:r>
            <a:r>
              <a:rPr dirty="0" sz="800" spc="-7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recursos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5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trata</a:t>
            </a:r>
            <a:r>
              <a:rPr dirty="0" sz="8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00" spc="-6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Artigo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43</a:t>
            </a:r>
            <a:r>
              <a:rPr dirty="0" sz="800" spc="-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parágrafo</a:t>
            </a:r>
            <a:r>
              <a:rPr dirty="0" sz="800" spc="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800" spc="-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Federal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N°</a:t>
            </a:r>
            <a:r>
              <a:rPr dirty="0" sz="800" spc="-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4.320/04,</a:t>
            </a:r>
            <a:r>
              <a:rPr dirty="0" sz="800" spc="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Inciso</a:t>
            </a:r>
            <a:r>
              <a:rPr dirty="0" sz="80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75729" y="6280198"/>
            <a:ext cx="1584960" cy="37211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Inciso:</a:t>
            </a:r>
            <a:r>
              <a:rPr dirty="0" sz="850" spc="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ll</a:t>
            </a:r>
            <a:r>
              <a:rPr dirty="0" sz="85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A2A2A"/>
                </a:solidFill>
                <a:latin typeface="Arial MT"/>
                <a:cs typeface="Arial MT"/>
              </a:rPr>
              <a:t>Excesso</a:t>
            </a:r>
            <a:r>
              <a:rPr dirty="0" sz="8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43434"/>
                </a:solidFill>
                <a:latin typeface="Arial MT"/>
                <a:cs typeface="Arial MT"/>
              </a:rPr>
              <a:t>Arrecadação:</a:t>
            </a: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  <a:spcBef>
                <a:spcPts val="360"/>
              </a:spcBef>
            </a:pP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III</a:t>
            </a:r>
            <a:r>
              <a:rPr dirty="0" sz="800" spc="-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Anulação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Dotação</a:t>
            </a:r>
            <a:r>
              <a:rPr dirty="0" sz="80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44444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8382" y="6634086"/>
            <a:ext cx="1851025" cy="35687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sng" sz="750" spc="-75">
                <a:solidFill>
                  <a:srgbClr val="181818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Dotaçóas</a:t>
            </a:r>
            <a:r>
              <a:rPr dirty="0" u="sng" sz="750" spc="70">
                <a:solidFill>
                  <a:srgbClr val="181818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10">
                <a:solidFill>
                  <a:srgbClr val="2D2D2D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Anuladas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 </a:t>
            </a:r>
            <a:endParaRPr sz="750">
              <a:latin typeface="Arial Black"/>
              <a:cs typeface="Arial Black"/>
            </a:endParaRPr>
          </a:p>
          <a:p>
            <a:pPr marL="55880">
              <a:lnSpc>
                <a:spcPct val="100000"/>
              </a:lnSpc>
              <a:spcBef>
                <a:spcPts val="290"/>
              </a:spcBef>
            </a:pPr>
            <a:r>
              <a:rPr dirty="0" sz="1000" spc="-125">
                <a:solidFill>
                  <a:srgbClr val="131313"/>
                </a:solidFill>
                <a:latin typeface="Arial Black"/>
                <a:cs typeface="Arial Black"/>
              </a:rPr>
              <a:t>FUNDO</a:t>
            </a:r>
            <a:r>
              <a:rPr dirty="0" sz="1000" spc="-45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1000" spc="-114">
                <a:solidFill>
                  <a:srgbClr val="343434"/>
                </a:solidFill>
                <a:latin typeface="Arial Black"/>
                <a:cs typeface="Arial Black"/>
              </a:rPr>
              <a:t>BUNICIPAL</a:t>
            </a:r>
            <a:r>
              <a:rPr dirty="0" sz="1000" spc="75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1000" spc="-95">
                <a:solidFill>
                  <a:srgbClr val="313131"/>
                </a:solidFill>
                <a:latin typeface="Arial Black"/>
                <a:cs typeface="Arial Black"/>
              </a:rPr>
              <a:t>DO</a:t>
            </a:r>
            <a:r>
              <a:rPr dirty="0" sz="1000" spc="-50">
                <a:solidFill>
                  <a:srgbClr val="313131"/>
                </a:solidFill>
                <a:latin typeface="Arial Black"/>
                <a:cs typeface="Arial Black"/>
              </a:rPr>
              <a:t> </a:t>
            </a:r>
            <a:r>
              <a:rPr dirty="0" sz="1000" spc="-65">
                <a:solidFill>
                  <a:srgbClr val="282828"/>
                </a:solidFill>
                <a:latin typeface="Arial Black"/>
                <a:cs typeface="Arial Black"/>
              </a:rPr>
              <a:t>iDOSO</a:t>
            </a:r>
            <a:endParaRPr sz="1000">
              <a:latin typeface="Arial Black"/>
              <a:cs typeface="Arial Black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365759" y="6984662"/>
          <a:ext cx="6461760" cy="267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5500"/>
                <a:gridCol w="4938395"/>
                <a:gridCol w="622300"/>
              </a:tblGrid>
              <a:tr h="16700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17.01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8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Fundo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7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00" spc="-10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Idoso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2.913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Operacionaliza68o</a:t>
                      </a:r>
                      <a:r>
                        <a:rPr dirty="0" sz="800" spc="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3.1.9.0.09.00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185160" algn="l"/>
                        </a:tabLst>
                      </a:pPr>
                      <a:r>
                        <a:rPr dirty="0" sz="8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SALÁRIO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192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182620" algn="l"/>
                        </a:tabLst>
                      </a:pPr>
                      <a:r>
                        <a:rPr dirty="0" sz="80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1397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192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182620" algn="l"/>
                        </a:tabLst>
                      </a:pP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n8o</a:t>
                      </a:r>
                      <a:r>
                        <a:rPr dirty="0" sz="800" spc="-2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9.065,00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065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3.3.9.0.33.00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182620" algn="l"/>
                        </a:tabLst>
                      </a:pPr>
                      <a:r>
                        <a:rPr dirty="0" sz="800" spc="-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PASSAGENS</a:t>
                      </a:r>
                      <a:r>
                        <a:rPr dirty="0" sz="800" spc="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LOCOMOCAO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Imoosto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1.884,60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192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78175" algn="l"/>
                        </a:tabLst>
                      </a:pP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PlSICA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5.500.fI0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065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80715" algn="l"/>
                        </a:tabLst>
                      </a:pPr>
                      <a:r>
                        <a:rPr dirty="0" sz="800" spc="-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DEI\4AIS</a:t>
                      </a:r>
                      <a:r>
                        <a:rPr dirty="0" sz="80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SERVIÇ.OS</a:t>
                      </a:r>
                      <a:r>
                        <a:rPr dirty="0" sz="80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1.000,0D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89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C1C1C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30" b="1">
                          <a:solidFill>
                            <a:srgbClr val="C1C1C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20.4d8,50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</a:tr>
              <a:tr h="17208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2.914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Convênio</a:t>
                      </a:r>
                      <a:r>
                        <a:rPr dirty="0" sz="80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Nacional</a:t>
                      </a:r>
                      <a:r>
                        <a:rPr dirty="0" sz="800" spc="-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Idoso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”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81350" algn="l"/>
                        </a:tabLst>
                      </a:pP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â</a:t>
                      </a:r>
                      <a:r>
                        <a:rPr dirty="0" sz="80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Assiste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36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3.310,40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180715" algn="l"/>
                        </a:tabLst>
                      </a:pPr>
                      <a:r>
                        <a:rPr dirty="0" baseline="3472" sz="1200" spc="-4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-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2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2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22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baseline="3472" sz="12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3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-52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3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1346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2.240,00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56845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181350" algn="l"/>
                        </a:tabLst>
                      </a:pPr>
                      <a:r>
                        <a:rPr dirty="0" sz="80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ECIUlPAMENTOS</a:t>
                      </a:r>
                      <a:r>
                        <a:rPr dirty="0" sz="800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Assiste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346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82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Projeto/</a:t>
                      </a:r>
                      <a:r>
                        <a:rPr dirty="0" sz="850" spc="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1333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7.560,40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82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Totel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5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</a:tr>
              <a:tr h="114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484B4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346835">
                        <a:lnSpc>
                          <a:spcPts val="685"/>
                        </a:lnSpc>
                        <a:spcBef>
                          <a:spcPts val="120"/>
                        </a:spcBef>
                      </a:pPr>
                      <a:r>
                        <a:rPr dirty="0" sz="600" spc="-1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Servaux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B="0" marT="15240">
                    <a:lnT w="12700">
                      <a:solidFill>
                        <a:srgbClr val="484B4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484B4F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3751212" y="6285865"/>
            <a:ext cx="578485" cy="36830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R$28.000,00</a:t>
            </a:r>
            <a:endParaRPr sz="8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$28.000,00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35757" y="2821333"/>
            <a:ext cx="2334006" cy="168594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3483" y="415775"/>
            <a:ext cx="704088" cy="69448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93191" y="9519426"/>
            <a:ext cx="6383020" cy="0"/>
          </a:xfrm>
          <a:custGeom>
            <a:avLst/>
            <a:gdLst/>
            <a:ahLst/>
            <a:cxnLst/>
            <a:rect l="l" t="t" r="r" b="b"/>
            <a:pathLst>
              <a:path w="6383020" h="0">
                <a:moveTo>
                  <a:pt x="0" y="0"/>
                </a:moveTo>
                <a:lnTo>
                  <a:pt x="6382512" y="0"/>
                </a:lnTo>
              </a:path>
            </a:pathLst>
          </a:custGeom>
          <a:ln w="12183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4047" y="1280069"/>
            <a:ext cx="6376670" cy="0"/>
          </a:xfrm>
          <a:custGeom>
            <a:avLst/>
            <a:gdLst/>
            <a:ahLst/>
            <a:cxnLst/>
            <a:rect l="l" t="t" r="r" b="b"/>
            <a:pathLst>
              <a:path w="6376670" h="0">
                <a:moveTo>
                  <a:pt x="0" y="0"/>
                </a:moveTo>
                <a:lnTo>
                  <a:pt x="6376416" y="0"/>
                </a:lnTo>
              </a:path>
            </a:pathLst>
          </a:custGeom>
          <a:ln w="12183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59126" y="344440"/>
            <a:ext cx="3031490" cy="556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-40">
                <a:solidFill>
                  <a:srgbClr val="282828"/>
                </a:solidFill>
                <a:latin typeface="Arial MT"/>
                <a:cs typeface="Arial MT"/>
              </a:rPr>
              <a:t>PREFEITURA</a:t>
            </a:r>
            <a:r>
              <a:rPr dirty="0" sz="1200" spc="8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282828"/>
                </a:solidFill>
                <a:latin typeface="Arial MT"/>
                <a:cs typeface="Arial MT"/>
              </a:rPr>
              <a:t>MUNICIPAL</a:t>
            </a:r>
            <a:r>
              <a:rPr dirty="0" sz="120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1200" spc="-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200" spc="-40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11985">
              <a:lnSpc>
                <a:spcPct val="119900"/>
              </a:lnSpc>
              <a:spcBef>
                <a:spcPts val="440"/>
              </a:spcBef>
            </a:pP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Rua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Maria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Lourenço,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Fazenda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3434" y="2062369"/>
            <a:ext cx="9518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solidFill>
                  <a:srgbClr val="262626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750" spc="310">
                <a:solidFill>
                  <a:srgbClr val="262626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28052" y="2193091"/>
            <a:ext cx="4344670" cy="341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Valor</a:t>
            </a:r>
            <a:r>
              <a:rPr dirty="0" sz="80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Total</a:t>
            </a:r>
            <a:r>
              <a:rPr dirty="0" sz="80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Anulado</a:t>
            </a:r>
            <a:r>
              <a:rPr dirty="0" sz="80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Revogadas</a:t>
            </a:r>
            <a:r>
              <a:rPr dirty="0" sz="80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as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disposiçaes</a:t>
            </a:r>
            <a:r>
              <a:rPr dirty="0" sz="80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em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contrário.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se,</a:t>
            </a:r>
            <a:r>
              <a:rPr dirty="0" sz="800" spc="6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se</a:t>
            </a:r>
            <a:r>
              <a:rPr dirty="0" sz="80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48687" y="2387272"/>
            <a:ext cx="4533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Artigo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3º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66523" y="9521956"/>
            <a:ext cx="2857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2F2F2F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89575" y="2199437"/>
            <a:ext cx="4470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70">
                <a:solidFill>
                  <a:srgbClr val="212121"/>
                </a:solidFill>
                <a:latin typeface="Arial Black"/>
                <a:cs typeface="Arial Black"/>
              </a:rPr>
              <a:t>28.000,00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70207" y="9521956"/>
            <a:ext cx="47815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1A1A1A"/>
                </a:solidFill>
                <a:latin typeface="Arial MT"/>
                <a:cs typeface="Arial MT"/>
              </a:rPr>
              <a:t>Pagina</a:t>
            </a:r>
            <a:r>
              <a:rPr dirty="0" sz="60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444444"/>
                </a:solidFill>
                <a:latin typeface="Arial MT"/>
                <a:cs typeface="Arial MT"/>
              </a:rPr>
              <a:t>2</a:t>
            </a:r>
            <a:r>
              <a:rPr dirty="0" sz="6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600" spc="-20">
                <a:solidFill>
                  <a:srgbClr val="212121"/>
                </a:solidFill>
                <a:latin typeface="Arial MT"/>
                <a:cs typeface="Arial MT"/>
              </a:rPr>
              <a:t>de </a:t>
            </a:r>
            <a:r>
              <a:rPr dirty="0" sz="600" spc="-50">
                <a:solidFill>
                  <a:srgbClr val="3B3B3B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2025-09-04T18:01:37Z</dcterms:created>
  <dcterms:modified xsi:type="dcterms:W3CDTF">2025-09-04T18:01:37Z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