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53300" cy="10325100"/>
  <p:notesSz cx="73533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497" y="3196844"/>
            <a:ext cx="6250305" cy="2165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995" y="5774944"/>
            <a:ext cx="5147310" cy="257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665" y="2371852"/>
            <a:ext cx="3198685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6949" y="2371852"/>
            <a:ext cx="3198685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665" y="412496"/>
            <a:ext cx="6617970" cy="1649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665" y="2371852"/>
            <a:ext cx="6617970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00122" y="9590532"/>
            <a:ext cx="2353056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665" y="9590532"/>
            <a:ext cx="1691259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94376" y="9590532"/>
            <a:ext cx="1691259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0896" y="7894773"/>
            <a:ext cx="489508" cy="8690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755419" y="1209835"/>
            <a:ext cx="5810885" cy="2752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ts val="1435"/>
              </a:lnSpc>
              <a:spcBef>
                <a:spcPts val="100"/>
              </a:spcBef>
            </a:pPr>
            <a:r>
              <a:rPr dirty="0" sz="1250" spc="-55">
                <a:solidFill>
                  <a:srgbClr val="484848"/>
                </a:solidFill>
                <a:latin typeface="Times New Roman"/>
                <a:cs typeface="Times New Roman"/>
              </a:rPr>
              <a:t>Estado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Rio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9050">
              <a:lnSpc>
                <a:spcPts val="1370"/>
              </a:lnSpc>
            </a:pP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Prefeitura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24130">
              <a:lnSpc>
                <a:spcPts val="1435"/>
              </a:lnSpc>
              <a:tabLst>
                <a:tab pos="606425" algn="l"/>
                <a:tab pos="1540510" algn="l"/>
              </a:tabLst>
            </a:pP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80">
                <a:solidFill>
                  <a:srgbClr val="5B5B5B"/>
                </a:solidFill>
                <a:latin typeface="Times New Roman"/>
                <a:cs typeface="Times New Roman"/>
              </a:rPr>
              <a:t>n°.</a:t>
            </a:r>
            <a:r>
              <a:rPr dirty="0" sz="1250" spc="-1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2500</a:t>
            </a:r>
            <a:r>
              <a:rPr dirty="0" sz="1250" spc="4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606060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	</a:t>
            </a:r>
            <a:r>
              <a:rPr dirty="0" sz="1250" spc="-70">
                <a:solidFill>
                  <a:srgbClr val="5B5B5B"/>
                </a:solidFill>
                <a:latin typeface="Times New Roman"/>
                <a:cs typeface="Times New Roman"/>
              </a:rPr>
              <a:t>19</a:t>
            </a:r>
            <a:r>
              <a:rPr dirty="0" sz="1250" spc="-1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666666"/>
                </a:solidFill>
                <a:latin typeface="Times New Roman"/>
                <a:cs typeface="Times New Roman"/>
              </a:rPr>
              <a:t>2023</a:t>
            </a:r>
            <a:endParaRPr sz="1250">
              <a:latin typeface="Times New Roman"/>
              <a:cs typeface="Times New Roman"/>
            </a:endParaRPr>
          </a:p>
          <a:p>
            <a:pPr algn="just" marL="2196465" marR="84455" indent="226695">
              <a:lnSpc>
                <a:spcPct val="92500"/>
              </a:lnSpc>
              <a:spcBef>
                <a:spcPts val="1285"/>
              </a:spcBef>
              <a:tabLst>
                <a:tab pos="5539105" algn="l"/>
              </a:tabLst>
            </a:pPr>
            <a:r>
              <a:rPr dirty="0" sz="1200" spc="-65">
                <a:solidFill>
                  <a:srgbClr val="595959"/>
                </a:solidFill>
                <a:latin typeface="Cambria"/>
                <a:cs typeface="Cambria"/>
              </a:rPr>
              <a:t>Abre</a:t>
            </a:r>
            <a:r>
              <a:rPr dirty="0" sz="1200" spc="-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Cambria"/>
                <a:cs typeface="Cambria"/>
              </a:rPr>
              <a:t>crédito</a:t>
            </a:r>
            <a:r>
              <a:rPr dirty="0" sz="1200" spc="484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F4F4F"/>
                </a:solidFill>
                <a:latin typeface="Cambria"/>
                <a:cs typeface="Cambria"/>
              </a:rPr>
              <a:t>suplementar</a:t>
            </a:r>
            <a:r>
              <a:rPr dirty="0" sz="1200" spc="2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84848"/>
                </a:solidFill>
                <a:latin typeface="Cambria"/>
                <a:cs typeface="Cambria"/>
              </a:rPr>
              <a:t>no</a:t>
            </a:r>
            <a:r>
              <a:rPr dirty="0" sz="1200" spc="-1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525252"/>
                </a:solidFill>
                <a:latin typeface="Cambria"/>
                <a:cs typeface="Cambria"/>
              </a:rPr>
              <a:t>valor</a:t>
            </a:r>
            <a:r>
              <a:rPr dirty="0" sz="120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 spc="2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	</a:t>
            </a:r>
            <a:r>
              <a:rPr dirty="0" sz="1200" spc="-25">
                <a:solidFill>
                  <a:srgbClr val="565656"/>
                </a:solidFill>
                <a:latin typeface="Cambria"/>
                <a:cs typeface="Cambria"/>
              </a:rPr>
              <a:t>R$ </a:t>
            </a:r>
            <a:r>
              <a:rPr dirty="0" sz="1200" spc="-55">
                <a:solidFill>
                  <a:srgbClr val="494949"/>
                </a:solidFill>
                <a:latin typeface="Cambria"/>
                <a:cs typeface="Cambria"/>
              </a:rPr>
              <a:t>2.000.000,00</a:t>
            </a:r>
            <a:r>
              <a:rPr dirty="0" sz="1200" spc="-1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Cambria"/>
                <a:cs typeface="Cambria"/>
              </a:rPr>
              <a:t>(Dois</a:t>
            </a:r>
            <a:r>
              <a:rPr dirty="0" sz="1200" spc="-5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83838"/>
                </a:solidFill>
                <a:latin typeface="Cambria"/>
                <a:cs typeface="Cambria"/>
              </a:rPr>
              <a:t>milhões</a:t>
            </a:r>
            <a:r>
              <a:rPr dirty="0" sz="1200" spc="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200" spc="-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rears),</a:t>
            </a:r>
            <a:r>
              <a:rPr dirty="0" sz="1200" spc="195">
                <a:solidFill>
                  <a:srgbClr val="494949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para</a:t>
            </a:r>
            <a:r>
              <a:rPr dirty="0" sz="1200" spc="39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fins</a:t>
            </a:r>
            <a:r>
              <a:rPr dirty="0" sz="1200" spc="38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80">
                <a:solidFill>
                  <a:srgbClr val="444444"/>
                </a:solidFill>
                <a:latin typeface="Cambria"/>
                <a:cs typeface="Cambria"/>
              </a:rPr>
              <a:t>que</a:t>
            </a:r>
            <a:r>
              <a:rPr dirty="0" sz="1200" spc="1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75757"/>
                </a:solidFill>
                <a:latin typeface="Cambria"/>
                <a:cs typeface="Cambria"/>
              </a:rPr>
              <a:t>se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especifica</a:t>
            </a:r>
            <a:r>
              <a:rPr dirty="0" sz="1200" spc="385">
                <a:solidFill>
                  <a:srgbClr val="525252"/>
                </a:solidFill>
                <a:latin typeface="Cambria"/>
                <a:cs typeface="Cambria"/>
              </a:rPr>
              <a:t>  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e</a:t>
            </a:r>
            <a:r>
              <a:rPr dirty="0" sz="1200" spc="114">
                <a:solidFill>
                  <a:srgbClr val="525252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da</a:t>
            </a:r>
            <a:r>
              <a:rPr dirty="0" sz="1200" spc="310">
                <a:solidFill>
                  <a:srgbClr val="545454"/>
                </a:solidFill>
                <a:latin typeface="Cambria"/>
                <a:cs typeface="Cambria"/>
              </a:rPr>
              <a:t>  </a:t>
            </a:r>
            <a:r>
              <a:rPr dirty="0" sz="1200" spc="-30">
                <a:solidFill>
                  <a:srgbClr val="565656"/>
                </a:solidFill>
                <a:latin typeface="Cambria"/>
                <a:cs typeface="Cambria"/>
              </a:rPr>
              <a:t>outras</a:t>
            </a:r>
            <a:r>
              <a:rPr dirty="0" sz="1200" spc="150">
                <a:solidFill>
                  <a:srgbClr val="565656"/>
                </a:solidFill>
                <a:latin typeface="Cambria"/>
                <a:cs typeface="Cambria"/>
              </a:rPr>
              <a:t>  </a:t>
            </a:r>
            <a:r>
              <a:rPr dirty="0" sz="1200" spc="-10">
                <a:solidFill>
                  <a:srgbClr val="575757"/>
                </a:solidFill>
                <a:latin typeface="Cambria"/>
                <a:cs typeface="Cambria"/>
              </a:rPr>
              <a:t>providências.</a:t>
            </a:r>
            <a:endParaRPr sz="1200">
              <a:latin typeface="Cambria"/>
              <a:cs typeface="Cambria"/>
            </a:endParaRPr>
          </a:p>
          <a:p>
            <a:pPr algn="just" marL="12700" marR="5080" indent="444500">
              <a:lnSpc>
                <a:spcPts val="1330"/>
              </a:lnSpc>
              <a:spcBef>
                <a:spcPts val="1400"/>
              </a:spcBef>
            </a:pP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O</a:t>
            </a:r>
            <a:r>
              <a:rPr dirty="0" sz="1200" spc="340">
                <a:solidFill>
                  <a:srgbClr val="5B5B5B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Prefeito</a:t>
            </a:r>
            <a:r>
              <a:rPr dirty="0" sz="1200" spc="295">
                <a:solidFill>
                  <a:srgbClr val="4F4F4F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Municipal,</a:t>
            </a:r>
            <a:r>
              <a:rPr dirty="0" sz="1200" spc="135">
                <a:solidFill>
                  <a:srgbClr val="4B4B4B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65656"/>
                </a:solidFill>
                <a:latin typeface="Cambria"/>
                <a:cs typeface="Cambria"/>
              </a:rPr>
              <a:t>no</a:t>
            </a:r>
            <a:r>
              <a:rPr dirty="0" sz="1200" spc="13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uso</a:t>
            </a:r>
            <a:r>
              <a:rPr dirty="0" sz="1200" spc="10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66666"/>
                </a:solidFill>
                <a:latin typeface="Cambria"/>
                <a:cs typeface="Cambria"/>
              </a:rPr>
              <a:t>de</a:t>
            </a:r>
            <a:r>
              <a:rPr dirty="0" sz="1200" spc="430">
                <a:solidFill>
                  <a:srgbClr val="66666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65656"/>
                </a:solidFill>
                <a:latin typeface="Cambria"/>
                <a:cs typeface="Cambria"/>
              </a:rPr>
              <a:t>suas</a:t>
            </a:r>
            <a:r>
              <a:rPr dirty="0" sz="1200" spc="275">
                <a:solidFill>
                  <a:srgbClr val="565656"/>
                </a:solidFill>
                <a:latin typeface="Cambria"/>
                <a:cs typeface="Cambria"/>
              </a:rPr>
              <a:t>  </a:t>
            </a:r>
            <a:r>
              <a:rPr dirty="0" sz="1200" spc="-45">
                <a:solidFill>
                  <a:srgbClr val="464646"/>
                </a:solidFill>
                <a:latin typeface="Cambria"/>
                <a:cs typeface="Cambria"/>
              </a:rPr>
              <a:t>atribuições</a:t>
            </a:r>
            <a:r>
              <a:rPr dirty="0" sz="1200" spc="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Cambria"/>
                <a:cs typeface="Cambria"/>
              </a:rPr>
              <a:t>legais</a:t>
            </a:r>
            <a:r>
              <a:rPr dirty="0" sz="1200" spc="7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e</a:t>
            </a:r>
            <a:r>
              <a:rPr dirty="0" sz="1200" spc="8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525252"/>
                </a:solidFill>
                <a:latin typeface="Cambria"/>
                <a:cs typeface="Cambria"/>
              </a:rPr>
              <a:t>constitucionais,</a:t>
            </a:r>
            <a:r>
              <a:rPr dirty="0" sz="1200" spc="3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25252"/>
                </a:solidFill>
                <a:latin typeface="Cambria"/>
                <a:cs typeface="Cambria"/>
              </a:rPr>
              <a:t>em </a:t>
            </a:r>
            <a:r>
              <a:rPr dirty="0" sz="1200" spc="-70">
                <a:solidFill>
                  <a:srgbClr val="3F3F3F"/>
                </a:solidFill>
                <a:latin typeface="Cambria"/>
                <a:cs typeface="Cambria"/>
              </a:rPr>
              <a:t>conformidade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545454"/>
                </a:solidFill>
                <a:latin typeface="Cambria"/>
                <a:cs typeface="Cambria"/>
              </a:rPr>
              <a:t>com</a:t>
            </a:r>
            <a:r>
              <a:rPr dirty="0" sz="1200" spc="-3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a</a:t>
            </a:r>
            <a:r>
              <a:rPr dirty="0" sz="1200" spc="-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lei</a:t>
            </a:r>
            <a:r>
              <a:rPr dirty="0" sz="1200" spc="2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545454"/>
                </a:solidFill>
                <a:latin typeface="Cambria"/>
                <a:cs typeface="Cambria"/>
              </a:rPr>
              <a:t>n°:</a:t>
            </a:r>
            <a:r>
              <a:rPr dirty="0" sz="1200" spc="-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120">
                <a:solidFill>
                  <a:srgbClr val="494949"/>
                </a:solidFill>
                <a:latin typeface="Cambria"/>
                <a:cs typeface="Cambria"/>
              </a:rPr>
              <a:t>791/22</a:t>
            </a:r>
            <a:r>
              <a:rPr dirty="0" sz="1200" spc="5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200" spc="-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626262"/>
                </a:solidFill>
                <a:latin typeface="Cambria"/>
                <a:cs typeface="Cambria"/>
              </a:rPr>
              <a:t>26</a:t>
            </a:r>
            <a:r>
              <a:rPr dirty="0" sz="1200" spc="2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545454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D4D4D"/>
                </a:solidFill>
                <a:latin typeface="Cambria"/>
                <a:cs typeface="Cambria"/>
              </a:rPr>
              <a:t>Dezembro</a:t>
            </a:r>
            <a:r>
              <a:rPr dirty="0" sz="1200" spc="4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505050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200" spc="-100">
                <a:solidFill>
                  <a:srgbClr val="4F4F4F"/>
                </a:solidFill>
                <a:latin typeface="Cambria"/>
                <a:cs typeface="Cambria"/>
              </a:rPr>
              <a:t>2022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(Lei</a:t>
            </a:r>
            <a:r>
              <a:rPr dirty="0" sz="1200" spc="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505050"/>
                </a:solidFill>
                <a:latin typeface="Cambria"/>
                <a:cs typeface="Cambria"/>
              </a:rPr>
              <a:t>que</a:t>
            </a:r>
            <a:r>
              <a:rPr dirty="0" sz="1200" spc="75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94949"/>
                </a:solidFill>
                <a:latin typeface="Cambria"/>
                <a:cs typeface="Cambria"/>
              </a:rPr>
              <a:t>instituiu</a:t>
            </a:r>
            <a:r>
              <a:rPr dirty="0" sz="1200" spc="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o</a:t>
            </a:r>
            <a:r>
              <a:rPr dirty="0" sz="1200" spc="-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F4F4F"/>
                </a:solidFill>
                <a:latin typeface="Cambria"/>
                <a:cs typeface="Cambria"/>
              </a:rPr>
              <a:t>orçamento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696969"/>
                </a:solidFill>
                <a:latin typeface="Cambria"/>
                <a:cs typeface="Cambria"/>
              </a:rPr>
              <a:t>de </a:t>
            </a:r>
            <a:r>
              <a:rPr dirty="0" sz="1200" spc="-60">
                <a:solidFill>
                  <a:srgbClr val="484848"/>
                </a:solidFill>
                <a:latin typeface="Cambria"/>
                <a:cs typeface="Cambria"/>
              </a:rPr>
              <a:t>2023):</a:t>
            </a:r>
            <a:r>
              <a:rPr dirty="0" sz="1200" spc="2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Decreta:</a:t>
            </a:r>
            <a:endParaRPr sz="1200">
              <a:latin typeface="Cambria"/>
              <a:cs typeface="Cambria"/>
            </a:endParaRPr>
          </a:p>
          <a:p>
            <a:pPr marL="19685" marR="593725" indent="435609">
              <a:lnSpc>
                <a:spcPts val="1330"/>
              </a:lnSpc>
              <a:spcBef>
                <a:spcPts val="1340"/>
              </a:spcBef>
            </a:pPr>
            <a:r>
              <a:rPr dirty="0" sz="1200" spc="-10">
                <a:solidFill>
                  <a:srgbClr val="595959"/>
                </a:solidFill>
                <a:latin typeface="Times New Roman"/>
                <a:cs typeface="Times New Roman"/>
              </a:rPr>
              <a:t>Artigo</a:t>
            </a:r>
            <a:r>
              <a:rPr dirty="0" sz="1200" spc="3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110">
                <a:solidFill>
                  <a:srgbClr val="666666"/>
                </a:solidFill>
                <a:latin typeface="Times New Roman"/>
                <a:cs typeface="Times New Roman"/>
              </a:rPr>
              <a:t>1°</a:t>
            </a:r>
            <a:r>
              <a:rPr dirty="0" sz="1200" spc="-30">
                <a:solidFill>
                  <a:srgbClr val="66666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-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64646"/>
                </a:solidFill>
                <a:latin typeface="Times New Roman"/>
                <a:cs typeface="Times New Roman"/>
              </a:rPr>
              <a:t>Fica</a:t>
            </a:r>
            <a:r>
              <a:rPr dirty="0" sz="120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Times New Roman"/>
                <a:cs typeface="Times New Roman"/>
              </a:rPr>
              <a:t>aberto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crédito</a:t>
            </a:r>
            <a:r>
              <a:rPr dirty="0" sz="120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606060"/>
                </a:solidFill>
                <a:latin typeface="Times New Roman"/>
                <a:cs typeface="Times New Roman"/>
              </a:rPr>
              <a:t>suplementar</a:t>
            </a:r>
            <a:r>
              <a:rPr dirty="0" sz="1200" spc="6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27272"/>
                </a:solidFill>
                <a:latin typeface="Times New Roman"/>
                <a:cs typeface="Times New Roman"/>
              </a:rPr>
              <a:t>as</a:t>
            </a:r>
            <a:r>
              <a:rPr dirty="0" sz="1200" spc="-30">
                <a:solidFill>
                  <a:srgbClr val="727272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Times New Roman"/>
                <a:cs typeface="Times New Roman"/>
              </a:rPr>
              <a:t>seguintes</a:t>
            </a:r>
            <a:r>
              <a:rPr dirty="0" sz="1200" spc="-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05050"/>
                </a:solidFill>
                <a:latin typeface="Times New Roman"/>
                <a:cs typeface="Times New Roman"/>
              </a:rPr>
              <a:t>dotações</a:t>
            </a:r>
            <a:r>
              <a:rPr dirty="0" sz="120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orçamentárias: </a:t>
            </a:r>
            <a:r>
              <a:rPr dirty="0" sz="1200" spc="-30">
                <a:solidFill>
                  <a:srgbClr val="4D4D4D"/>
                </a:solidFill>
                <a:latin typeface="Times New Roman"/>
                <a:cs typeface="Times New Roman"/>
              </a:rPr>
              <a:t>Dotações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240"/>
              </a:lnSpc>
            </a:pP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FUNDO</a:t>
            </a:r>
            <a:r>
              <a:rPr dirty="0" sz="1150" spc="3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F4F4F"/>
                </a:solidFill>
                <a:latin typeface="Times New Roman"/>
                <a:cs typeface="Times New Roman"/>
              </a:rPr>
              <a:t>MUNICIPAL</a:t>
            </a:r>
            <a:r>
              <a:rPr dirty="0" sz="1150" spc="11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150" spc="-2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solidFill>
                  <a:srgbClr val="484848"/>
                </a:solidFill>
                <a:latin typeface="Times New Roman"/>
                <a:cs typeface="Times New Roman"/>
              </a:rPr>
              <a:t>SAÚDE</a:t>
            </a:r>
            <a:endParaRPr sz="1150">
              <a:latin typeface="Times New Roman"/>
              <a:cs typeface="Times New Roman"/>
            </a:endParaRPr>
          </a:p>
          <a:p>
            <a:pPr marL="23495">
              <a:lnSpc>
                <a:spcPts val="1320"/>
              </a:lnSpc>
            </a:pPr>
            <a:r>
              <a:rPr dirty="0" sz="1150" spc="-20">
                <a:solidFill>
                  <a:srgbClr val="4F4F4F"/>
                </a:solidFill>
                <a:latin typeface="Times New Roman"/>
                <a:cs typeface="Times New Roman"/>
              </a:rPr>
              <a:t>2305.10.301</a:t>
            </a:r>
            <a:r>
              <a:rPr dirty="0" sz="11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.005.2015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63675" y="3930366"/>
            <a:ext cx="234188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9794" algn="l"/>
              </a:tabLst>
            </a:pPr>
            <a:r>
              <a:rPr dirty="0" sz="1150" spc="-10">
                <a:solidFill>
                  <a:srgbClr val="444444"/>
                </a:solidFill>
                <a:latin typeface="Times New Roman"/>
                <a:cs typeface="Times New Roman"/>
              </a:rPr>
              <a:t>3390.30.05</a:t>
            </a:r>
            <a:r>
              <a:rPr dirty="0" sz="1150">
                <a:solidFill>
                  <a:srgbClr val="444444"/>
                </a:solidFill>
                <a:latin typeface="Times New Roman"/>
                <a:cs typeface="Times New Roman"/>
              </a:rPr>
              <a:t>	</a:t>
            </a:r>
            <a:r>
              <a:rPr dirty="0" sz="1150" spc="-10">
                <a:solidFill>
                  <a:srgbClr val="444444"/>
                </a:solidFill>
                <a:latin typeface="Times New Roman"/>
                <a:cs typeface="Times New Roman"/>
              </a:rPr>
              <a:t>(1600).......................R$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65173" y="4095032"/>
            <a:ext cx="231775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solidFill>
                  <a:srgbClr val="424242"/>
                </a:solidFill>
                <a:latin typeface="Times New Roman"/>
                <a:cs typeface="Times New Roman"/>
              </a:rPr>
              <a:t>Total.................................................R$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356679" y="3930366"/>
            <a:ext cx="798195" cy="365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ts val="1340"/>
              </a:lnSpc>
              <a:spcBef>
                <a:spcPts val="100"/>
              </a:spcBef>
            </a:pPr>
            <a:r>
              <a:rPr dirty="0" sz="1150" spc="-10">
                <a:solidFill>
                  <a:srgbClr val="565656"/>
                </a:solidFill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40"/>
              </a:lnSpc>
            </a:pPr>
            <a:r>
              <a:rPr dirty="0" sz="1150" spc="-10" i="1">
                <a:solidFill>
                  <a:srgbClr val="494949"/>
                </a:solidFill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0101" y="4433510"/>
            <a:ext cx="5793740" cy="144653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 indent="438150">
              <a:lnSpc>
                <a:spcPct val="95300"/>
              </a:lnSpc>
              <a:spcBef>
                <a:spcPts val="165"/>
              </a:spcBef>
            </a:pP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Artigo</a:t>
            </a:r>
            <a:r>
              <a:rPr dirty="0" sz="1150" spc="3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B5B5B"/>
                </a:solidFill>
                <a:latin typeface="Times New Roman"/>
                <a:cs typeface="Times New Roman"/>
              </a:rPr>
              <a:t>2º</a:t>
            </a:r>
            <a:r>
              <a:rPr dirty="0" sz="1150" spc="-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-</a:t>
            </a:r>
            <a:r>
              <a:rPr dirty="0" sz="11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0s</a:t>
            </a:r>
            <a:r>
              <a:rPr dirty="0" sz="1150" spc="18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recursos</a:t>
            </a:r>
            <a:r>
              <a:rPr dirty="0" sz="1150" spc="9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B4B4B"/>
                </a:solidFill>
                <a:latin typeface="Times New Roman"/>
                <a:cs typeface="Times New Roman"/>
              </a:rPr>
              <a:t>para</a:t>
            </a:r>
            <a:r>
              <a:rPr dirty="0" sz="11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atender</a:t>
            </a:r>
            <a:r>
              <a:rPr dirty="0" sz="11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95959"/>
                </a:solidFill>
                <a:latin typeface="Times New Roman"/>
                <a:cs typeface="Times New Roman"/>
              </a:rPr>
              <a:t>Crédito</a:t>
            </a:r>
            <a:r>
              <a:rPr dirty="0" sz="1150" spc="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14141"/>
                </a:solidFill>
                <a:latin typeface="Times New Roman"/>
                <a:cs typeface="Times New Roman"/>
              </a:rPr>
              <a:t>Suplementar</a:t>
            </a:r>
            <a:r>
              <a:rPr dirty="0" sz="1150" spc="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advirão</a:t>
            </a:r>
            <a:r>
              <a:rPr dirty="0" sz="11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95959"/>
                </a:solidFill>
                <a:latin typeface="Times New Roman"/>
                <a:cs typeface="Times New Roman"/>
              </a:rPr>
              <a:t>de</a:t>
            </a:r>
            <a:r>
              <a:rPr dirty="0" sz="1150" spc="-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65656"/>
                </a:solidFill>
                <a:latin typeface="Times New Roman"/>
                <a:cs typeface="Times New Roman"/>
              </a:rPr>
              <a:t>Superávit</a:t>
            </a:r>
            <a:r>
              <a:rPr dirty="0" sz="1150" spc="11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525252"/>
                </a:solidFill>
                <a:latin typeface="Times New Roman"/>
                <a:cs typeface="Times New Roman"/>
              </a:rPr>
              <a:t>Financeiro </a:t>
            </a: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ocorrido</a:t>
            </a:r>
            <a:r>
              <a:rPr dirty="0" sz="1150" spc="13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no</a:t>
            </a:r>
            <a:r>
              <a:rPr dirty="0" sz="115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exercício</a:t>
            </a:r>
            <a:r>
              <a:rPr dirty="0" sz="1150" spc="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B3B3B"/>
                </a:solidFill>
                <a:latin typeface="Times New Roman"/>
                <a:cs typeface="Times New Roman"/>
              </a:rPr>
              <a:t>anterior,</a:t>
            </a:r>
            <a:r>
              <a:rPr dirty="0" sz="1150" spc="1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B4B4B"/>
                </a:solidFill>
                <a:latin typeface="Times New Roman"/>
                <a:cs typeface="Times New Roman"/>
              </a:rPr>
              <a:t>fundamentado</a:t>
            </a:r>
            <a:r>
              <a:rPr dirty="0" sz="1150" spc="1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no</a:t>
            </a:r>
            <a:r>
              <a:rPr dirty="0" sz="1150" spc="13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parágrafo</a:t>
            </a:r>
            <a:r>
              <a:rPr dirty="0" sz="1150" spc="114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1°,</a:t>
            </a:r>
            <a:r>
              <a:rPr dirty="0" sz="1150" spc="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inc.I</a:t>
            </a:r>
            <a:r>
              <a:rPr dirty="0" sz="1150" spc="114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15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F4F4F"/>
                </a:solidFill>
                <a:latin typeface="Times New Roman"/>
                <a:cs typeface="Times New Roman"/>
              </a:rPr>
              <a:t>artigo</a:t>
            </a:r>
            <a:r>
              <a:rPr dirty="0" sz="1150" spc="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43</a:t>
            </a:r>
            <a:r>
              <a:rPr dirty="0" sz="1150" spc="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696969"/>
                </a:solidFill>
                <a:latin typeface="Times New Roman"/>
                <a:cs typeface="Times New Roman"/>
              </a:rPr>
              <a:t>da</a:t>
            </a:r>
            <a:r>
              <a:rPr dirty="0" sz="1150" spc="80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Lei</a:t>
            </a:r>
            <a:r>
              <a:rPr dirty="0" sz="1150" spc="1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525252"/>
                </a:solidFill>
                <a:latin typeface="Times New Roman"/>
                <a:cs typeface="Times New Roman"/>
              </a:rPr>
              <a:t>Federal </a:t>
            </a:r>
            <a:r>
              <a:rPr dirty="0" sz="1150">
                <a:solidFill>
                  <a:srgbClr val="4B4B4B"/>
                </a:solidFill>
                <a:latin typeface="Times New Roman"/>
                <a:cs typeface="Times New Roman"/>
              </a:rPr>
              <a:t>4320/64,</a:t>
            </a:r>
            <a:r>
              <a:rPr dirty="0" sz="115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conforme</a:t>
            </a:r>
            <a:r>
              <a:rPr dirty="0" sz="1150" spc="8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memória </a:t>
            </a:r>
            <a:r>
              <a:rPr dirty="0" sz="11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1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calculo</a:t>
            </a:r>
            <a:r>
              <a:rPr dirty="0" sz="1150" spc="2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64646"/>
                </a:solidFill>
                <a:latin typeface="Times New Roman"/>
                <a:cs typeface="Times New Roman"/>
              </a:rPr>
              <a:t>demonstrado</a:t>
            </a:r>
            <a:r>
              <a:rPr dirty="0" sz="1150" spc="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abaixo: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33655">
              <a:lnSpc>
                <a:spcPct val="100000"/>
              </a:lnSpc>
            </a:pPr>
            <a:r>
              <a:rPr dirty="0" sz="1150" b="1">
                <a:solidFill>
                  <a:srgbClr val="525252"/>
                </a:solidFill>
                <a:latin typeface="Times New Roman"/>
                <a:cs typeface="Times New Roman"/>
              </a:rPr>
              <a:t>Memória</a:t>
            </a:r>
            <a:r>
              <a:rPr dirty="0" sz="1150" spc="7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150" spc="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B4B4B"/>
                </a:solidFill>
                <a:latin typeface="Times New Roman"/>
                <a:cs typeface="Times New Roman"/>
              </a:rPr>
              <a:t>cźleulo</a:t>
            </a:r>
            <a:r>
              <a:rPr dirty="0" sz="1150" spc="-1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150" spc="-4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B4B4B"/>
                </a:solidFill>
                <a:latin typeface="Times New Roman"/>
                <a:cs typeface="Times New Roman"/>
              </a:rPr>
              <a:t>superávit</a:t>
            </a:r>
            <a:r>
              <a:rPr dirty="0" sz="1150" spc="6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financeiro</a:t>
            </a:r>
            <a:r>
              <a:rPr dirty="0" sz="1150" spc="2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94949"/>
                </a:solidFill>
                <a:latin typeface="Times New Roman"/>
                <a:cs typeface="Times New Roman"/>
              </a:rPr>
              <a:t>apiirado</a:t>
            </a:r>
            <a:r>
              <a:rPr dirty="0" sz="1150" spc="4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F4F4F"/>
                </a:solidFill>
                <a:latin typeface="Times New Roman"/>
                <a:cs typeface="Times New Roman"/>
              </a:rPr>
              <a:t>no</a:t>
            </a:r>
            <a:r>
              <a:rPr dirty="0" sz="1150" spc="35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24242"/>
                </a:solidFill>
                <a:latin typeface="Times New Roman"/>
                <a:cs typeface="Times New Roman"/>
              </a:rPr>
              <a:t>balanço</a:t>
            </a:r>
            <a:r>
              <a:rPr dirty="0" sz="1150" spc="10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solidFill>
                  <a:srgbClr val="4D4D4D"/>
                </a:solidFill>
                <a:latin typeface="Times New Roman"/>
                <a:cs typeface="Times New Roman"/>
              </a:rPr>
              <a:t>patrimoniał.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</a:pPr>
            <a:r>
              <a:rPr dirty="0" sz="1150" spc="-85">
                <a:solidFill>
                  <a:srgbClr val="525252"/>
                </a:solidFill>
                <a:latin typeface="Times New Roman"/>
                <a:cs typeface="Times New Roman"/>
              </a:rPr>
              <a:t>BALA8Ç0</a:t>
            </a:r>
            <a:r>
              <a:rPr dirty="0" sz="1150" spc="19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444444"/>
                </a:solidFill>
                <a:latin typeface="Times New Roman"/>
                <a:cs typeface="Times New Roman"/>
              </a:rPr>
              <a:t>PßTRIMONIAL</a:t>
            </a:r>
            <a:endParaRPr sz="1150">
              <a:latin typeface="Times New Roman"/>
              <a:cs typeface="Times New Roman"/>
            </a:endParaRPr>
          </a:p>
          <a:p>
            <a:pPr algn="ctr" marR="18415">
              <a:lnSpc>
                <a:spcPct val="100000"/>
              </a:lnSpc>
              <a:spcBef>
                <a:spcPts val="80"/>
              </a:spcBef>
            </a:pPr>
            <a:r>
              <a:rPr dirty="0" sz="1200" spc="-100">
                <a:solidFill>
                  <a:srgbClr val="494949"/>
                </a:solidFill>
                <a:latin typeface="Times New Roman"/>
                <a:cs typeface="Times New Roman"/>
              </a:rPr>
              <a:t>SIIPERÁVIT</a:t>
            </a:r>
            <a:r>
              <a:rPr dirty="0" sz="1200" spc="3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300">
                <a:solidFill>
                  <a:srgbClr val="696969"/>
                </a:solidFill>
                <a:latin typeface="Times New Roman"/>
                <a:cs typeface="Times New Roman"/>
              </a:rPr>
              <a:t>NA</a:t>
            </a:r>
            <a:r>
              <a:rPr dirty="0" sz="1200" spc="229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200" spc="-175">
                <a:solidFill>
                  <a:srgbClr val="545454"/>
                </a:solidFill>
                <a:latin typeface="Times New Roman"/>
                <a:cs typeface="Times New Roman"/>
              </a:rPr>
              <a:t>FONTE</a:t>
            </a:r>
            <a:r>
              <a:rPr dirty="0" sz="1200" spc="26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1ö00</a:t>
            </a:r>
            <a:r>
              <a:rPr dirty="0" sz="1200" spc="4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(sits)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7600" y="6028332"/>
            <a:ext cx="2162175" cy="77914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25"/>
              </a:spcBef>
            </a:pPr>
            <a:r>
              <a:rPr dirty="0" sz="1150" spc="-35">
                <a:solidFill>
                  <a:srgbClr val="6B6B6B"/>
                </a:solidFill>
                <a:latin typeface="Times New Roman"/>
                <a:cs typeface="Times New Roman"/>
              </a:rPr>
              <a:t>At</a:t>
            </a:r>
            <a:r>
              <a:rPr dirty="0" sz="1150" spc="-9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606060"/>
                </a:solidFill>
                <a:latin typeface="Times New Roman"/>
                <a:cs typeface="Times New Roman"/>
              </a:rPr>
              <a:t>ivo</a:t>
            </a:r>
            <a:r>
              <a:rPr dirty="0" sz="1150" spc="210">
                <a:solidFill>
                  <a:srgbClr val="606060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Finance</a:t>
            </a:r>
            <a:r>
              <a:rPr dirty="0" sz="1150" spc="-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i</a:t>
            </a:r>
            <a:r>
              <a:rPr dirty="0" sz="1150" spc="-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545454"/>
                </a:solidFill>
                <a:latin typeface="Times New Roman"/>
                <a:cs typeface="Times New Roman"/>
              </a:rPr>
              <a:t>ro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  <a:spcBef>
                <a:spcPts val="220"/>
              </a:spcBef>
            </a:pPr>
            <a:r>
              <a:rPr dirty="0" sz="1100" spc="-10">
                <a:solidFill>
                  <a:srgbClr val="484848"/>
                </a:solidFill>
                <a:latin typeface="Times New Roman"/>
                <a:cs typeface="Times New Roman"/>
              </a:rPr>
              <a:t>BanGos</a:t>
            </a:r>
            <a:endParaRPr sz="1100">
              <a:latin typeface="Times New Roman"/>
              <a:cs typeface="Times New Roman"/>
            </a:endParaRPr>
          </a:p>
          <a:p>
            <a:pPr marL="15240">
              <a:lnSpc>
                <a:spcPts val="1480"/>
              </a:lnSpc>
              <a:tabLst>
                <a:tab pos="831850" algn="l"/>
                <a:tab pos="1170305" algn="l"/>
              </a:tabLst>
            </a:pPr>
            <a:r>
              <a:rPr dirty="0" sz="1300" spc="-10" b="1">
                <a:solidFill>
                  <a:srgbClr val="4F4F4F"/>
                </a:solidFill>
                <a:latin typeface="Times New Roman"/>
                <a:cs typeface="Times New Roman"/>
              </a:rPr>
              <a:t>Saldo</a:t>
            </a:r>
            <a:r>
              <a:rPr dirty="0" sz="1300" b="1">
                <a:solidFill>
                  <a:srgbClr val="4F4F4F"/>
                </a:solidFill>
                <a:latin typeface="Times New Roman"/>
                <a:cs typeface="Times New Roman"/>
              </a:rPr>
              <a:t>	</a:t>
            </a:r>
            <a:r>
              <a:rPr dirty="0" sz="1300" spc="-25" b="1">
                <a:solidFill>
                  <a:srgbClr val="575757"/>
                </a:solidFill>
                <a:latin typeface="Times New Roman"/>
                <a:cs typeface="Times New Roman"/>
              </a:rPr>
              <a:t>em</a:t>
            </a:r>
            <a:r>
              <a:rPr dirty="0" sz="1300" b="1">
                <a:solidFill>
                  <a:srgbClr val="575757"/>
                </a:solidFill>
                <a:latin typeface="Times New Roman"/>
                <a:cs typeface="Times New Roman"/>
              </a:rPr>
              <a:t>	</a:t>
            </a:r>
            <a:r>
              <a:rPr dirty="0" sz="1300" spc="-10" b="1">
                <a:solidFill>
                  <a:srgbClr val="494949"/>
                </a:solidFill>
                <a:latin typeface="Times New Roman"/>
                <a:cs typeface="Times New Roman"/>
              </a:rPr>
              <a:t>14.379.184,23</a:t>
            </a:r>
            <a:endParaRPr sz="1300">
              <a:latin typeface="Times New Roman"/>
              <a:cs typeface="Times New Roman"/>
            </a:endParaRPr>
          </a:p>
          <a:p>
            <a:pPr marL="17145">
              <a:lnSpc>
                <a:spcPts val="1305"/>
              </a:lnSpc>
            </a:pPr>
            <a:r>
              <a:rPr dirty="0" sz="1150" spc="-10" b="1">
                <a:solidFill>
                  <a:srgbClr val="4B4B4B"/>
                </a:solidFill>
                <a:latin typeface="Times New Roman"/>
                <a:cs typeface="Times New Roman"/>
              </a:rPr>
              <a:t>31/12/2022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90515" y="6050937"/>
            <a:ext cx="1750695" cy="699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Pass</a:t>
            </a:r>
            <a:r>
              <a:rPr dirty="0" sz="1200" spc="-12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808080"/>
                </a:solidFill>
                <a:latin typeface="Times New Roman"/>
                <a:cs typeface="Times New Roman"/>
              </a:rPr>
              <a:t>ivo</a:t>
            </a:r>
            <a:r>
              <a:rPr dirty="0" sz="1200" spc="47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200" spc="45">
                <a:solidFill>
                  <a:srgbClr val="4F4F4F"/>
                </a:solidFill>
                <a:latin typeface="Times New Roman"/>
                <a:cs typeface="Times New Roman"/>
              </a:rPr>
              <a:t>Financeiro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250" spc="-10">
                <a:solidFill>
                  <a:srgbClr val="5B5B5B"/>
                </a:solidFill>
                <a:latin typeface="Arial MT"/>
                <a:cs typeface="Arial MT"/>
              </a:rPr>
              <a:t>D.D.0</a:t>
            </a:r>
            <a:endParaRPr sz="1250">
              <a:latin typeface="Arial MT"/>
              <a:cs typeface="Arial MT"/>
            </a:endParaRPr>
          </a:p>
          <a:p>
            <a:pPr marL="26670">
              <a:lnSpc>
                <a:spcPct val="100000"/>
              </a:lnSpc>
              <a:spcBef>
                <a:spcPts val="60"/>
              </a:spcBef>
            </a:pPr>
            <a:r>
              <a:rPr dirty="0" sz="950" b="1">
                <a:solidFill>
                  <a:srgbClr val="565656"/>
                </a:solidFill>
                <a:latin typeface="Times New Roman"/>
                <a:cs typeface="Times New Roman"/>
              </a:rPr>
              <a:t>Reetos</a:t>
            </a:r>
            <a:r>
              <a:rPr dirty="0" sz="950" spc="85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950" spc="155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25252"/>
                </a:solidFill>
                <a:latin typeface="Times New Roman"/>
                <a:cs typeface="Times New Roman"/>
              </a:rPr>
              <a:t>Pagar</a:t>
            </a:r>
            <a:r>
              <a:rPr dirty="0" sz="950" spc="125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E5E5E"/>
                </a:solidFill>
                <a:latin typeface="Times New Roman"/>
                <a:cs typeface="Times New Roman"/>
              </a:rPr>
              <a:t>mo</a:t>
            </a:r>
            <a:r>
              <a:rPr dirty="0" sz="950" spc="340" b="1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950" spc="-10" b="1">
                <a:solidFill>
                  <a:srgbClr val="444444"/>
                </a:solidFill>
                <a:latin typeface="Times New Roman"/>
                <a:cs typeface="Times New Roman"/>
              </a:rPr>
              <a:t>processados</a:t>
            </a:r>
            <a:endParaRPr sz="9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25"/>
              </a:spcBef>
            </a:pPr>
            <a:r>
              <a:rPr dirty="0" sz="900" b="1">
                <a:solidFill>
                  <a:srgbClr val="595959"/>
                </a:solidFill>
                <a:latin typeface="Times New Roman"/>
                <a:cs typeface="Times New Roman"/>
              </a:rPr>
              <a:t>dos</a:t>
            </a:r>
            <a:r>
              <a:rPr dirty="0" sz="900" spc="140" b="1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5D5D5D"/>
                </a:solidFill>
                <a:latin typeface="Times New Roman"/>
                <a:cs typeface="Times New Roman"/>
              </a:rPr>
              <a:t>exercícios</a:t>
            </a:r>
            <a:r>
              <a:rPr dirty="0" sz="900" spc="195" b="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4D4D4D"/>
                </a:solidFill>
                <a:latin typeface="Times New Roman"/>
                <a:cs typeface="Times New Roman"/>
              </a:rPr>
              <a:t>aateriores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18095" y="6858507"/>
            <a:ext cx="1830705" cy="315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87630" marR="5080" indent="-75565">
              <a:lnSpc>
                <a:spcPts val="1080"/>
              </a:lnSpc>
              <a:spcBef>
                <a:spcPts val="235"/>
              </a:spcBef>
            </a:pPr>
            <a:r>
              <a:rPr dirty="0" sz="1000">
                <a:solidFill>
                  <a:srgbClr val="C3C3C3"/>
                </a:solidFill>
                <a:latin typeface="Times New Roman"/>
                <a:cs typeface="Times New Roman"/>
              </a:rPr>
              <a:t>‘</a:t>
            </a:r>
            <a:r>
              <a:rPr dirty="0" sz="1000" spc="155">
                <a:solidFill>
                  <a:srgbClr val="C3C3C3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575757"/>
                </a:solidFill>
                <a:latin typeface="Times New Roman"/>
                <a:cs typeface="Times New Roman"/>
              </a:rPr>
              <a:t>Restos</a:t>
            </a:r>
            <a:r>
              <a:rPr dirty="0" sz="1000" spc="55" b="1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606060"/>
                </a:solidFill>
                <a:latin typeface="Times New Roman"/>
                <a:cs typeface="Times New Roman"/>
              </a:rPr>
              <a:t>s</a:t>
            </a:r>
            <a:r>
              <a:rPr dirty="0" sz="1000" spc="210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B4B4B"/>
                </a:solidFill>
                <a:latin typeface="Times New Roman"/>
                <a:cs typeface="Times New Roman"/>
              </a:rPr>
              <a:t>Pagar</a:t>
            </a:r>
            <a:r>
              <a:rPr dirty="0" sz="1000" spc="7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94949"/>
                </a:solidFill>
                <a:latin typeface="Times New Roman"/>
                <a:cs typeface="Times New Roman"/>
              </a:rPr>
              <a:t>processados</a:t>
            </a:r>
            <a:r>
              <a:rPr dirty="0" sz="1000" spc="9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00" spc="-25" b="1">
                <a:solidFill>
                  <a:srgbClr val="4D4D4D"/>
                </a:solidFill>
                <a:latin typeface="Times New Roman"/>
                <a:cs typeface="Times New Roman"/>
              </a:rPr>
              <a:t>dos </a:t>
            </a:r>
            <a:r>
              <a:rPr dirty="0" sz="1000" spc="-20" b="1">
                <a:solidFill>
                  <a:srgbClr val="4D4D4D"/>
                </a:solidFill>
                <a:latin typeface="Times New Roman"/>
                <a:cs typeface="Times New Roman"/>
              </a:rPr>
              <a:t>exercícios</a:t>
            </a:r>
            <a:r>
              <a:rPr dirty="0" sz="1000" spc="1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464646"/>
                </a:solidFill>
                <a:latin typeface="Times New Roman"/>
                <a:cs typeface="Times New Roman"/>
              </a:rPr>
              <a:t>anteriores.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97869" y="7270170"/>
            <a:ext cx="1742439" cy="32004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6985">
              <a:lnSpc>
                <a:spcPts val="1120"/>
              </a:lnSpc>
              <a:spcBef>
                <a:spcPts val="204"/>
              </a:spcBef>
            </a:pPr>
            <a:r>
              <a:rPr dirty="0" sz="1000" spc="-20" b="1">
                <a:solidFill>
                  <a:srgbClr val="565656"/>
                </a:solidFill>
                <a:latin typeface="Times New Roman"/>
                <a:cs typeface="Times New Roman"/>
              </a:rPr>
              <a:t>Restos</a:t>
            </a:r>
            <a:r>
              <a:rPr dirty="0" sz="1000" spc="160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6D6D6D"/>
                </a:solidFill>
                <a:latin typeface="Times New Roman"/>
                <a:cs typeface="Times New Roman"/>
              </a:rPr>
              <a:t>a</a:t>
            </a:r>
            <a:r>
              <a:rPr dirty="0" sz="1000" spc="155" b="1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525252"/>
                </a:solidFill>
                <a:latin typeface="Times New Roman"/>
                <a:cs typeface="Times New Roman"/>
              </a:rPr>
              <a:t>Pugar</a:t>
            </a:r>
            <a:r>
              <a:rPr dirty="0" sz="1000" spc="16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595959"/>
                </a:solidFill>
                <a:latin typeface="Times New Roman"/>
                <a:cs typeface="Times New Roman"/>
              </a:rPr>
              <a:t>mo</a:t>
            </a:r>
            <a:r>
              <a:rPr dirty="0" sz="1000" spc="320" b="1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000" spc="-30" b="1">
                <a:solidFill>
                  <a:srgbClr val="4F4F4F"/>
                </a:solidFill>
                <a:latin typeface="Times New Roman"/>
                <a:cs typeface="Times New Roman"/>
              </a:rPr>
              <a:t>processudo </a:t>
            </a:r>
            <a:r>
              <a:rPr dirty="0" sz="1000" b="1">
                <a:solidFill>
                  <a:srgbClr val="646464"/>
                </a:solidFill>
                <a:latin typeface="Times New Roman"/>
                <a:cs typeface="Times New Roman"/>
              </a:rPr>
              <a:t>do</a:t>
            </a:r>
            <a:r>
              <a:rPr dirty="0" sz="1000" spc="-50" b="1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626262"/>
                </a:solidFill>
                <a:latin typeface="Times New Roman"/>
                <a:cs typeface="Times New Roman"/>
              </a:rPr>
              <a:t>exercício.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04987" y="7700129"/>
            <a:ext cx="174625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525252"/>
                </a:solidFill>
                <a:latin typeface="Times New Roman"/>
                <a:cs typeface="Times New Roman"/>
              </a:rPr>
              <a:t>Restos</a:t>
            </a:r>
            <a:r>
              <a:rPr dirty="0" sz="1000" spc="25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7B7B7B"/>
                </a:solidFill>
                <a:latin typeface="Times New Roman"/>
                <a:cs typeface="Times New Roman"/>
              </a:rPr>
              <a:t>a</a:t>
            </a:r>
            <a:r>
              <a:rPr dirty="0" sz="1000" spc="240" b="1">
                <a:solidFill>
                  <a:srgbClr val="7B7B7B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545454"/>
                </a:solidFill>
                <a:latin typeface="Times New Roman"/>
                <a:cs typeface="Times New Roman"/>
              </a:rPr>
              <a:t>Pagar</a:t>
            </a:r>
            <a:r>
              <a:rPr dirty="0" sz="1000" spc="260" b="1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14141"/>
                </a:solidFill>
                <a:latin typeface="Times New Roman"/>
                <a:cs typeface="Times New Roman"/>
              </a:rPr>
              <a:t>processado</a:t>
            </a:r>
            <a:r>
              <a:rPr dirty="0" sz="1000" spc="27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000" spc="-35" b="1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08085" y="6253974"/>
            <a:ext cx="619760" cy="363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5B5B5B"/>
                </a:solidFill>
                <a:latin typeface="Times New Roman"/>
                <a:cs typeface="Times New Roman"/>
              </a:rPr>
              <a:t>6.</a:t>
            </a:r>
            <a:r>
              <a:rPr dirty="0" sz="1150" spc="3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379,</a:t>
            </a:r>
            <a:r>
              <a:rPr dirty="0" sz="1150" spc="1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777777"/>
                </a:solidFill>
                <a:latin typeface="Times New Roman"/>
                <a:cs typeface="Times New Roman"/>
              </a:rPr>
              <a:t>08</a:t>
            </a:r>
            <a:endParaRPr sz="1150">
              <a:latin typeface="Times New Roman"/>
              <a:cs typeface="Times New Roman"/>
            </a:endParaRPr>
          </a:p>
          <a:p>
            <a:pPr marL="39370">
              <a:lnSpc>
                <a:spcPct val="100000"/>
              </a:lnSpc>
              <a:spcBef>
                <a:spcPts val="15"/>
              </a:spcBef>
            </a:pPr>
            <a:r>
              <a:rPr dirty="0" sz="1050" spc="-30" b="1">
                <a:solidFill>
                  <a:srgbClr val="525252"/>
                </a:solidFill>
                <a:latin typeface="Times New Roman"/>
                <a:cs typeface="Times New Roman"/>
              </a:rPr>
              <a:t>383.123,27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34231" y="6892304"/>
            <a:ext cx="58801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545454"/>
                </a:solidFill>
                <a:latin typeface="Times New Roman"/>
                <a:cs typeface="Times New Roman"/>
              </a:rPr>
              <a:t>428.74ß,2S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34290" y="7335985"/>
            <a:ext cx="58102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595959"/>
                </a:solidFill>
                <a:latin typeface="Times New Roman"/>
                <a:cs typeface="Times New Roman"/>
              </a:rPr>
              <a:t>26S.328,45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97571" y="7784239"/>
            <a:ext cx="52324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424242"/>
                </a:solidFill>
                <a:latin typeface="Times New Roman"/>
                <a:cs typeface="Times New Roman"/>
              </a:rPr>
              <a:t>92.683,13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9693" y="8182435"/>
            <a:ext cx="5807710" cy="894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82550">
              <a:lnSpc>
                <a:spcPct val="100000"/>
              </a:lnSpc>
              <a:spcBef>
                <a:spcPts val="100"/>
              </a:spcBef>
              <a:tabLst>
                <a:tab pos="1263650" algn="l"/>
                <a:tab pos="4497705" algn="l"/>
              </a:tabLst>
            </a:pPr>
            <a:r>
              <a:rPr dirty="0" sz="1200" spc="-1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200" spc="-40">
                <a:solidFill>
                  <a:srgbClr val="4F4F4F"/>
                </a:solidFill>
                <a:latin typeface="Cambria"/>
                <a:cs typeface="Cambria"/>
              </a:rPr>
              <a:t>14.</a:t>
            </a:r>
            <a:r>
              <a:rPr dirty="0" sz="1200" spc="1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3ï9.</a:t>
            </a:r>
            <a:r>
              <a:rPr dirty="0" sz="1200" spc="3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4D4D4D"/>
                </a:solidFill>
                <a:latin typeface="Cambria"/>
                <a:cs typeface="Cambria"/>
              </a:rPr>
              <a:t>184,</a:t>
            </a:r>
            <a:r>
              <a:rPr dirty="0" sz="12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23</a:t>
            </a:r>
            <a:r>
              <a:rPr dirty="0" sz="1200" spc="220">
                <a:solidFill>
                  <a:srgbClr val="4B4B4B"/>
                </a:solidFill>
                <a:latin typeface="Cambria"/>
                <a:cs typeface="Cambria"/>
              </a:rPr>
              <a:t>  </a:t>
            </a:r>
            <a:r>
              <a:rPr dirty="0" sz="1200" spc="-1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200" spc="-40">
                <a:solidFill>
                  <a:srgbClr val="595959"/>
                </a:solidFill>
                <a:latin typeface="Cambria"/>
                <a:cs typeface="Cambria"/>
              </a:rPr>
              <a:t>14.</a:t>
            </a:r>
            <a:r>
              <a:rPr dirty="0" sz="1200" spc="-30">
                <a:solidFill>
                  <a:srgbClr val="595959"/>
                </a:solidFill>
                <a:latin typeface="Cambria"/>
                <a:cs typeface="Cambria"/>
              </a:rPr>
              <a:t> 379.</a:t>
            </a:r>
            <a:r>
              <a:rPr dirty="0" sz="1200" spc="2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575757"/>
                </a:solidFill>
                <a:latin typeface="Cambria"/>
                <a:cs typeface="Cambria"/>
              </a:rPr>
              <a:t>184,</a:t>
            </a:r>
            <a:r>
              <a:rPr dirty="0" sz="1200" spc="-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606060"/>
                </a:solidFill>
                <a:latin typeface="Cambria"/>
                <a:cs typeface="Cambria"/>
              </a:rPr>
              <a:t>23</a:t>
            </a:r>
            <a:endParaRPr sz="1200">
              <a:latin typeface="Cambria"/>
              <a:cs typeface="Cambria"/>
            </a:endParaRPr>
          </a:p>
          <a:p>
            <a:pPr algn="just" marL="12700" marR="5080" indent="1270">
              <a:lnSpc>
                <a:spcPct val="91700"/>
              </a:lnSpc>
              <a:spcBef>
                <a:spcPts val="120"/>
              </a:spcBef>
            </a:pPr>
            <a:r>
              <a:rPr dirty="0" sz="1200">
                <a:solidFill>
                  <a:srgbClr val="484848"/>
                </a:solidFill>
                <a:latin typeface="Cambria"/>
                <a:cs typeface="Cambria"/>
              </a:rPr>
              <a:t>Obs.</a:t>
            </a:r>
            <a:r>
              <a:rPr dirty="0" sz="1200" spc="-7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94949"/>
                </a:solidFill>
                <a:latin typeface="Cambria"/>
                <a:cs typeface="Cambria"/>
              </a:rPr>
              <a:t>Mediante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76767"/>
                </a:solidFill>
                <a:latin typeface="Cambria"/>
                <a:cs typeface="Cambria"/>
              </a:rPr>
              <a:t>o</a:t>
            </a:r>
            <a:r>
              <a:rPr dirty="0" sz="1200" spc="-20">
                <a:solidFill>
                  <a:srgbClr val="676767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64646"/>
                </a:solidFill>
                <a:latin typeface="Cambria"/>
                <a:cs typeface="Cambria"/>
              </a:rPr>
              <a:t>resumo</a:t>
            </a:r>
            <a:r>
              <a:rPr dirty="0" sz="1200" spc="4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64646"/>
                </a:solidFill>
                <a:latin typeface="Cambria"/>
                <a:cs typeface="Cambria"/>
              </a:rPr>
              <a:t>acima</a:t>
            </a:r>
            <a:r>
              <a:rPr dirty="0" sz="1200" spc="-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F4F4F"/>
                </a:solidFill>
                <a:latin typeface="Cambria"/>
                <a:cs typeface="Cambria"/>
              </a:rPr>
              <a:t>extraído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E5E5E"/>
                </a:solidFill>
                <a:latin typeface="Cambria"/>
                <a:cs typeface="Cambria"/>
              </a:rPr>
              <a:t>do</a:t>
            </a:r>
            <a:r>
              <a:rPr dirty="0" sz="1200" spc="15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4F4F4F"/>
                </a:solidFill>
                <a:latin typeface="Cambria"/>
                <a:cs typeface="Cambria"/>
              </a:rPr>
              <a:t>sistema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44444"/>
                </a:solidFill>
                <a:latin typeface="Cambria"/>
                <a:cs typeface="Cambria"/>
              </a:rPr>
              <a:t>de</a:t>
            </a:r>
            <a:r>
              <a:rPr dirty="0" sz="120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24242"/>
                </a:solidFill>
                <a:latin typeface="Cambria"/>
                <a:cs typeface="Cambria"/>
              </a:rPr>
              <a:t>contabilidade</a:t>
            </a:r>
            <a:r>
              <a:rPr dirty="0" sz="1200" spc="3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200" spc="-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Cambria"/>
                <a:cs typeface="Cambria"/>
              </a:rPr>
              <a:t>anexo</a:t>
            </a:r>
            <a:r>
              <a:rPr dirty="0" sz="1200" spc="8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25">
                <a:solidFill>
                  <a:srgbClr val="626262"/>
                </a:solidFill>
                <a:latin typeface="Cambria"/>
                <a:cs typeface="Cambria"/>
              </a:rPr>
              <a:t>14</a:t>
            </a:r>
            <a:r>
              <a:rPr dirty="0" sz="1200" spc="6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da</a:t>
            </a:r>
            <a:r>
              <a:rPr dirty="0" sz="1200" spc="2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525252"/>
                </a:solidFill>
                <a:latin typeface="Cambria"/>
                <a:cs typeface="Cambria"/>
              </a:rPr>
              <a:t>let</a:t>
            </a:r>
            <a:r>
              <a:rPr dirty="0" sz="1200" spc="4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Cambria"/>
                <a:cs typeface="Cambria"/>
              </a:rPr>
              <a:t>4320/64, </a:t>
            </a:r>
            <a:r>
              <a:rPr dirty="0" sz="1200" spc="-50">
                <a:solidFill>
                  <a:srgbClr val="494949"/>
                </a:solidFill>
                <a:latin typeface="Cambria"/>
                <a:cs typeface="Cambria"/>
              </a:rPr>
              <a:t>verificamos</a:t>
            </a:r>
            <a:r>
              <a:rPr dirty="0" sz="1200" spc="7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06060"/>
                </a:solidFill>
                <a:latin typeface="Cambria"/>
                <a:cs typeface="Cambria"/>
              </a:rPr>
              <a:t>a</a:t>
            </a:r>
            <a:r>
              <a:rPr dirty="0" sz="1200" spc="-4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494949"/>
                </a:solidFill>
                <a:latin typeface="Cambria"/>
                <a:cs typeface="Cambria"/>
              </a:rPr>
              <a:t>existência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E5E5E"/>
                </a:solidFill>
                <a:latin typeface="Cambria"/>
                <a:cs typeface="Cambria"/>
              </a:rPr>
              <a:t>de</a:t>
            </a:r>
            <a:r>
              <a:rPr dirty="0" sz="1200" spc="-15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24242"/>
                </a:solidFill>
                <a:latin typeface="Cambria"/>
                <a:cs typeface="Cambria"/>
              </a:rPr>
              <a:t>superávit</a:t>
            </a:r>
            <a:r>
              <a:rPr dirty="0" sz="1200" spc="7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65656"/>
                </a:solidFill>
                <a:latin typeface="Cambria"/>
                <a:cs typeface="Cambria"/>
              </a:rPr>
              <a:t>financeiro</a:t>
            </a:r>
            <a:r>
              <a:rPr dirty="0" sz="1200" spc="5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na</a:t>
            </a:r>
            <a:r>
              <a:rPr dirty="0" sz="1200" spc="-30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80">
                <a:solidFill>
                  <a:srgbClr val="3F3F3F"/>
                </a:solidFill>
                <a:latin typeface="Cambria"/>
                <a:cs typeface="Cambria"/>
              </a:rPr>
              <a:t>ordem</a:t>
            </a:r>
            <a:r>
              <a:rPr dirty="0" sz="1200" spc="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de</a:t>
            </a:r>
            <a:r>
              <a:rPr dirty="0" sz="1200" spc="-2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26262"/>
                </a:solidFill>
                <a:latin typeface="Cambria"/>
                <a:cs typeface="Cambria"/>
              </a:rPr>
              <a:t>R$</a:t>
            </a:r>
            <a:r>
              <a:rPr dirty="0" sz="1200" spc="1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B4B4B"/>
                </a:solidFill>
                <a:latin typeface="Cambria"/>
                <a:cs typeface="Cambria"/>
              </a:rPr>
              <a:t>13.202.924,05</a:t>
            </a:r>
            <a:r>
              <a:rPr dirty="0" sz="1200" spc="8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B5B5B"/>
                </a:solidFill>
                <a:latin typeface="Cambria"/>
                <a:cs typeface="Cambria"/>
              </a:rPr>
              <a:t>(Treze</a:t>
            </a:r>
            <a:r>
              <a:rPr dirty="0" sz="1200" spc="6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565656"/>
                </a:solidFill>
                <a:latin typeface="Cambria"/>
                <a:cs typeface="Cambria"/>
              </a:rPr>
              <a:t>milhões, </a:t>
            </a:r>
            <a:r>
              <a:rPr dirty="0" sz="1200" spc="-40">
                <a:solidFill>
                  <a:srgbClr val="565656"/>
                </a:solidFill>
                <a:latin typeface="Cambria"/>
                <a:cs typeface="Cambria"/>
              </a:rPr>
              <a:t>duzentos</a:t>
            </a:r>
            <a:r>
              <a:rPr dirty="0" sz="1200" spc="8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06060"/>
                </a:solidFill>
                <a:latin typeface="Cambria"/>
                <a:cs typeface="Cambria"/>
              </a:rPr>
              <a:t>e</a:t>
            </a:r>
            <a:r>
              <a:rPr dirty="0" sz="1200" spc="50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dois</a:t>
            </a:r>
            <a:r>
              <a:rPr dirty="0" sz="1200" spc="3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46464"/>
                </a:solidFill>
                <a:latin typeface="Cambria"/>
                <a:cs typeface="Cambria"/>
              </a:rPr>
              <a:t>mil,</a:t>
            </a:r>
            <a:r>
              <a:rPr dirty="0" sz="1200" spc="70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525252"/>
                </a:solidFill>
                <a:latin typeface="Cambria"/>
                <a:cs typeface="Cambria"/>
              </a:rPr>
              <a:t>novecentos</a:t>
            </a:r>
            <a:r>
              <a:rPr dirty="0" sz="1200" spc="10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e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Cambria"/>
                <a:cs typeface="Cambria"/>
              </a:rPr>
              <a:t>vinte</a:t>
            </a:r>
            <a:r>
              <a:rPr dirty="0" sz="1200" spc="8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E6E6E"/>
                </a:solidFill>
                <a:latin typeface="Cambria"/>
                <a:cs typeface="Cambria"/>
              </a:rPr>
              <a:t>e</a:t>
            </a:r>
            <a:r>
              <a:rPr dirty="0" sz="1200" spc="55">
                <a:solidFill>
                  <a:srgbClr val="6E6E6E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B5B5B"/>
                </a:solidFill>
                <a:latin typeface="Cambria"/>
                <a:cs typeface="Cambria"/>
              </a:rPr>
              <a:t>quatro</a:t>
            </a:r>
            <a:r>
              <a:rPr dirty="0" sz="1200" spc="6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Cambria"/>
                <a:cs typeface="Cambria"/>
              </a:rPr>
              <a:t>reais</a:t>
            </a:r>
            <a:r>
              <a:rPr dirty="0" sz="1200" spc="5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e</a:t>
            </a:r>
            <a:r>
              <a:rPr dirty="0" sz="1200" spc="60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Cambria"/>
                <a:cs typeface="Cambria"/>
              </a:rPr>
              <a:t>vinte</a:t>
            </a:r>
            <a:r>
              <a:rPr dirty="0" sz="1200" spc="6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e</a:t>
            </a:r>
            <a:r>
              <a:rPr dirty="0" sz="1200" spc="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Cambria"/>
                <a:cs typeface="Cambria"/>
              </a:rPr>
              <a:t>três</a:t>
            </a:r>
            <a:r>
              <a:rPr dirty="0" sz="1200" spc="5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Cambria"/>
                <a:cs typeface="Cambria"/>
              </a:rPr>
              <a:t>centavos),</a:t>
            </a:r>
            <a:r>
              <a:rPr dirty="0" sz="1200" spc="13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na</a:t>
            </a:r>
            <a:r>
              <a:rPr dirty="0" sz="1200" spc="60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fonte</a:t>
            </a:r>
            <a:r>
              <a:rPr dirty="0" sz="1200" spc="5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95959"/>
                </a:solidFill>
                <a:latin typeface="Cambria"/>
                <a:cs typeface="Cambria"/>
              </a:rPr>
              <a:t>de </a:t>
            </a:r>
            <a:r>
              <a:rPr dirty="0" sz="1200" spc="-70">
                <a:solidFill>
                  <a:srgbClr val="494949"/>
                </a:solidFill>
                <a:latin typeface="Cambria"/>
                <a:cs typeface="Cambria"/>
              </a:rPr>
              <a:t>recursos</a:t>
            </a:r>
            <a:r>
              <a:rPr dirty="0" sz="1200" spc="4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14">
                <a:solidFill>
                  <a:srgbClr val="595959"/>
                </a:solidFill>
                <a:latin typeface="Cambria"/>
                <a:cs typeface="Cambria"/>
              </a:rPr>
              <a:t>1600</a:t>
            </a:r>
            <a:r>
              <a:rPr dirty="0" sz="1200" spc="2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(SUS),</a:t>
            </a:r>
            <a:r>
              <a:rPr dirty="0" sz="1200" spc="6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46464"/>
                </a:solidFill>
                <a:latin typeface="Cambria"/>
                <a:cs typeface="Cambria"/>
              </a:rPr>
              <a:t>a</a:t>
            </a:r>
            <a:r>
              <a:rPr dirty="0" sz="1200" spc="-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200" spc="-90">
                <a:solidFill>
                  <a:srgbClr val="565656"/>
                </a:solidFill>
                <a:latin typeface="Cambria"/>
                <a:cs typeface="Cambria"/>
              </a:rPr>
              <a:t>mesma</a:t>
            </a:r>
            <a:r>
              <a:rPr dirty="0" sz="1200" spc="2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84848"/>
                </a:solidFill>
                <a:latin typeface="Cambria"/>
                <a:cs typeface="Cambria"/>
              </a:rPr>
              <a:t>era</a:t>
            </a:r>
            <a:r>
              <a:rPr dirty="0" sz="1200" spc="3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a</a:t>
            </a:r>
            <a:r>
              <a:rPr dirty="0" sz="1200" spc="-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565656"/>
                </a:solidFill>
                <a:latin typeface="Cambria"/>
                <a:cs typeface="Cambria"/>
              </a:rPr>
              <a:t>antiga</a:t>
            </a:r>
            <a:r>
              <a:rPr dirty="0" sz="1200" spc="5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26262"/>
                </a:solidFill>
                <a:latin typeface="Cambria"/>
                <a:cs typeface="Cambria"/>
              </a:rPr>
              <a:t>fonte</a:t>
            </a:r>
            <a:r>
              <a:rPr dirty="0" sz="1200" spc="5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06060"/>
                </a:solidFill>
                <a:latin typeface="Cambria"/>
                <a:cs typeface="Cambria"/>
              </a:rPr>
              <a:t>04</a:t>
            </a:r>
            <a:r>
              <a:rPr dirty="0" sz="1200" spc="-1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Cambria"/>
                <a:cs typeface="Cambria"/>
              </a:rPr>
              <a:t>(SUS).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5555" y="6582023"/>
            <a:ext cx="2250826" cy="175185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80127" y="5261654"/>
          <a:ext cx="5959475" cy="703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3790"/>
                <a:gridCol w="2220594"/>
              </a:tblGrid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300"/>
                        </a:lnSpc>
                      </a:pPr>
                      <a:r>
                        <a:rPr dirty="0" sz="11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Valor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81915">
                        <a:lnSpc>
                          <a:spcPts val="1180"/>
                        </a:lnSpc>
                      </a:pPr>
                      <a:r>
                        <a:rPr dirty="0" sz="1150" spc="-35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Superávit</a:t>
                      </a:r>
                      <a:r>
                        <a:rPr dirty="0" sz="1150" spc="90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6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115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1150" spc="2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anterior</a:t>
                      </a:r>
                      <a:r>
                        <a:rPr dirty="0" sz="1150" spc="7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apurado</a:t>
                      </a:r>
                      <a:r>
                        <a:rPr dirty="0" sz="1150" spc="-5" b="1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150" spc="-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04)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1180"/>
                        </a:lnSpc>
                      </a:pPr>
                      <a:r>
                        <a:rPr dirty="0" sz="1150" spc="-10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13.202.924,05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835">
                        <a:lnSpc>
                          <a:spcPts val="1225"/>
                        </a:lnSpc>
                      </a:pPr>
                      <a:r>
                        <a:rPr dirty="0" sz="1150" spc="-55" b="1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Decreto</a:t>
                      </a:r>
                      <a:r>
                        <a:rPr dirty="0" sz="1150" spc="45" b="1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2366/23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225"/>
                        </a:lnSpc>
                      </a:pPr>
                      <a:r>
                        <a:rPr dirty="0" sz="115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9.1100.000,00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81915">
                        <a:lnSpc>
                          <a:spcPts val="1180"/>
                        </a:lnSpc>
                      </a:pPr>
                      <a:r>
                        <a:rPr dirty="0" sz="1150" spc="-3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Saldo</a:t>
                      </a:r>
                      <a:r>
                        <a:rPr dirty="0" sz="1150" spc="5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Para</a:t>
                      </a:r>
                      <a:r>
                        <a:rPr dirty="0" sz="1150" spc="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abertura</a:t>
                      </a:r>
                      <a:r>
                        <a:rPr dirty="0" sz="1150" spc="10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1150" spc="40" b="1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Super$vit</a:t>
                      </a:r>
                      <a:r>
                        <a:rPr dirty="0" sz="1150" spc="8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 b="1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150" spc="55" b="1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04)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180"/>
                        </a:lnSpc>
                      </a:pPr>
                      <a:r>
                        <a:rPr dirty="0" sz="1150" spc="-10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4.202.924,05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780774" y="1465211"/>
          <a:ext cx="5607685" cy="3116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3055"/>
                <a:gridCol w="118744"/>
                <a:gridCol w="69850"/>
                <a:gridCol w="278764"/>
                <a:gridCol w="830580"/>
                <a:gridCol w="1365885"/>
              </a:tblGrid>
              <a:tr h="198120"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50" spc="40">
                          <a:solidFill>
                            <a:srgbClr val="545454"/>
                          </a:solidFill>
                          <a:latin typeface="Courier New"/>
                          <a:cs typeface="Courier New"/>
                        </a:rPr>
                        <a:t>ĄtİVO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444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Passivo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41258—</a:t>
                      </a:r>
                      <a:r>
                        <a:rPr dirty="0" sz="11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9</a:t>
                      </a:r>
                      <a:r>
                        <a:rPr dirty="0" sz="1150" spc="36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łfED</a:t>
                      </a:r>
                      <a:r>
                        <a:rPr dirty="0" sz="1150" spc="2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HIP.</a:t>
                      </a:r>
                      <a:r>
                        <a:rPr dirty="0" sz="1150" spc="-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0I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</a:pPr>
                      <a:r>
                        <a:rPr dirty="0" sz="115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22.</a:t>
                      </a:r>
                      <a:r>
                        <a:rPr dirty="0" sz="1150" spc="-5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300,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96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1435">
                        <a:lnSpc>
                          <a:spcPts val="1375"/>
                        </a:lnSpc>
                        <a:spcBef>
                          <a:spcPts val="35"/>
                        </a:spcBef>
                      </a:pP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27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48748—</a:t>
                      </a:r>
                      <a:r>
                        <a:rPr dirty="0" sz="11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30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FINAN.</a:t>
                      </a:r>
                      <a:r>
                        <a:rPr dirty="0" sz="1150" spc="3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ATENÇAO</a:t>
                      </a:r>
                      <a:r>
                        <a:rPr dirty="0" sz="1150" spc="26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BÁSICA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</a:pPr>
                      <a:r>
                        <a:rPr dirty="0" sz="1150" spc="-3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121.</a:t>
                      </a:r>
                      <a:r>
                        <a:rPr dirty="0" sz="11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588,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52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945">
                <a:tc gridSpan="4">
                  <a:txBody>
                    <a:bodyPr/>
                    <a:lstStyle/>
                    <a:p>
                      <a:pPr marL="56515">
                        <a:lnSpc>
                          <a:spcPts val="1360"/>
                        </a:lnSpc>
                        <a:spcBef>
                          <a:spcPts val="75"/>
                        </a:spcBef>
                      </a:pP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52791-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dirty="0" sz="1150" spc="3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7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PROC.</a:t>
                      </a:r>
                      <a:r>
                        <a:rPr dirty="0" sz="1150" spc="4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FńRIlÁCIA</a:t>
                      </a:r>
                      <a:r>
                        <a:rPr dirty="0" sz="1150" spc="37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POPULH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446530" marR="3175">
                        <a:lnSpc>
                          <a:spcPct val="100000"/>
                        </a:lnSpc>
                      </a:pPr>
                      <a:r>
                        <a:rPr dirty="0" sz="115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15.</a:t>
                      </a:r>
                      <a:r>
                        <a:rPr dirty="0" sz="1150" spc="-25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043,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24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4"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28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624003—</a:t>
                      </a:r>
                      <a:r>
                        <a:rPr dirty="0" sz="1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5</a:t>
                      </a:r>
                      <a:r>
                        <a:rPr dirty="0" sz="1150" spc="30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5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r>
                        <a:rPr dirty="0" sz="1150" spc="315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GESTfiO</a:t>
                      </a:r>
                      <a:r>
                        <a:rPr dirty="0" sz="1150" spc="30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SIJS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365250" marR="31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952.</a:t>
                      </a:r>
                      <a:r>
                        <a:rPr dirty="0" sz="1150" spc="3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105,</a:t>
                      </a:r>
                      <a:r>
                        <a:rPr dirty="0" sz="1150" spc="-1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81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9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2736850" algn="l"/>
                        </a:tabLst>
                      </a:pPr>
                      <a:r>
                        <a:rPr dirty="0" u="sng" sz="1150" spc="17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05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4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624011—</a:t>
                      </a:r>
                      <a:r>
                        <a:rPr dirty="0" u="sng" sz="115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3</a:t>
                      </a:r>
                      <a:r>
                        <a:rPr dirty="0" u="sng" sz="1150" spc="315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0">
                          <a:solidFill>
                            <a:srgbClr val="59595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FARIIÁCIA</a:t>
                      </a:r>
                      <a:r>
                        <a:rPr dirty="0" u="sng" sz="1150" spc="340">
                          <a:solidFill>
                            <a:srgbClr val="59595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BAS</a:t>
                      </a:r>
                      <a:r>
                        <a:rPr dirty="0" u="sng" sz="1150" spc="-1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ICA</a:t>
                      </a:r>
                      <a:r>
                        <a:rPr dirty="0" u="sng" sz="115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>
                        <a:lnSpc>
                          <a:spcPts val="1375"/>
                        </a:lnSpc>
                        <a:spcBef>
                          <a:spcPts val="204"/>
                        </a:spcBef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1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624012—</a:t>
                      </a:r>
                      <a:r>
                        <a:rPr dirty="0" sz="115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45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ATENÇÃO</a:t>
                      </a:r>
                      <a:r>
                        <a:rPr dirty="0" sz="1150" spc="229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BÃS</a:t>
                      </a:r>
                      <a:r>
                        <a:rPr dirty="0" sz="1150" spc="28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PAß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82,</a:t>
                      </a:r>
                      <a:r>
                        <a:rPr dirty="0" sz="1150" spc="-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36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 spc="-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239.</a:t>
                      </a:r>
                      <a:r>
                        <a:rPr dirty="0" sz="1150" spc="-3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567,</a:t>
                      </a:r>
                      <a:r>
                        <a:rPr dirty="0" sz="1150" spc="-3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86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770">
                <a:tc gridSpan="4">
                  <a:txBody>
                    <a:bodyPr/>
                    <a:lstStyle/>
                    <a:p>
                      <a:pPr marL="56515">
                        <a:lnSpc>
                          <a:spcPts val="1375"/>
                        </a:lnSpc>
                        <a:spcBef>
                          <a:spcPts val="35"/>
                        </a:spcBef>
                      </a:pPr>
                      <a:r>
                        <a:rPr dirty="0" sz="11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0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624017—</a:t>
                      </a:r>
                      <a:r>
                        <a:rPr dirty="0" sz="1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dirty="0" sz="1150" spc="33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FARIIACIA</a:t>
                      </a:r>
                      <a:r>
                        <a:rPr dirty="0" sz="1150" spc="33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POPULAR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5565">
                        <a:lnSpc>
                          <a:spcPts val="1395"/>
                        </a:lnSpc>
                      </a:pPr>
                      <a:r>
                        <a:rPr dirty="0" sz="1200" spc="-6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115,</a:t>
                      </a:r>
                      <a:r>
                        <a:rPr dirty="0" sz="1200" spc="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20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70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6715">
                <a:tc gridSpan="4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0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66—</a:t>
                      </a:r>
                      <a:r>
                        <a:rPr dirty="0" sz="1150" spc="-5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80</a:t>
                      </a:r>
                      <a:r>
                        <a:rPr dirty="0" sz="1150" spc="2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FIIS—</a:t>
                      </a: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C</a:t>
                      </a:r>
                      <a:r>
                        <a:rPr dirty="0" sz="1150" spc="28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ESP.</a:t>
                      </a:r>
                      <a:r>
                        <a:rPr dirty="0" sz="1150" spc="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REG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7244-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</a:t>
                      </a:r>
                      <a:r>
                        <a:rPr dirty="0" sz="1150" spc="31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14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CONTA</a:t>
                      </a:r>
                      <a:r>
                        <a:rPr dirty="0" sz="1150" spc="35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445260" marR="317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21.</a:t>
                      </a:r>
                      <a:r>
                        <a:rPr dirty="0" sz="1150" spc="-4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689,</a:t>
                      </a:r>
                      <a:r>
                        <a:rPr dirty="0" sz="1150" spc="-4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08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50" spc="-2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254.</a:t>
                      </a:r>
                      <a:r>
                        <a:rPr dirty="0" sz="1150" spc="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615,</a:t>
                      </a:r>
                      <a:r>
                        <a:rPr dirty="0" sz="1150" spc="-3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87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2"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865120" algn="l"/>
                        </a:tabLst>
                      </a:pPr>
                      <a:r>
                        <a:rPr dirty="0" u="sng" sz="1150" spc="195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45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5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624033-</a:t>
                      </a:r>
                      <a:r>
                        <a:rPr dirty="0" u="sng" sz="1150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4</a:t>
                      </a:r>
                      <a:r>
                        <a:rPr dirty="0" u="sng" sz="1150" spc="360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EST.</a:t>
                      </a:r>
                      <a:r>
                        <a:rPr dirty="0" u="sng" sz="1150" spc="2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R.</a:t>
                      </a:r>
                      <a:r>
                        <a:rPr dirty="0" u="sng" sz="1150" spc="4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S.</a:t>
                      </a:r>
                      <a:r>
                        <a:rPr dirty="0" u="sng" sz="1150" spc="4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575757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A.</a:t>
                      </a:r>
                      <a:r>
                        <a:rPr dirty="0" u="sng" sz="1150" spc="30">
                          <a:solidFill>
                            <a:srgbClr val="575757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</a:t>
                      </a:r>
                      <a:r>
                        <a:rPr dirty="0" u="sng" sz="1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 marR="391795" indent="-53975">
                        <a:lnSpc>
                          <a:spcPct val="109600"/>
                        </a:lnSpc>
                        <a:tabLst>
                          <a:tab pos="2572385" algn="l"/>
                        </a:tabLst>
                      </a:pPr>
                      <a:r>
                        <a:rPr dirty="0" u="sng" sz="1150" spc="19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9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5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624035-</a:t>
                      </a:r>
                      <a:r>
                        <a:rPr dirty="0" u="sng" sz="1150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0</a:t>
                      </a:r>
                      <a:r>
                        <a:rPr dirty="0" u="sng" sz="1150" spc="370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55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ESTR.</a:t>
                      </a:r>
                      <a:r>
                        <a:rPr dirty="0" u="sng" sz="1150" spc="50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REDE</a:t>
                      </a:r>
                      <a:r>
                        <a:rPr dirty="0" u="sng" sz="115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4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64-</a:t>
                      </a: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33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PAB</a:t>
                      </a:r>
                      <a:r>
                        <a:rPr dirty="0" sz="1150" spc="27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FIX0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255.</a:t>
                      </a:r>
                      <a:r>
                        <a:rPr dirty="0" sz="1150" spc="-3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923,</a:t>
                      </a:r>
                      <a:r>
                        <a:rPr dirty="0" sz="1150" spc="-3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70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542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72235" marR="3175">
                        <a:lnSpc>
                          <a:spcPts val="1345"/>
                        </a:lnSpc>
                      </a:pPr>
                      <a:r>
                        <a:rPr dirty="0" sz="115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605.</a:t>
                      </a:r>
                      <a:r>
                        <a:rPr dirty="0" sz="115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572,</a:t>
                      </a:r>
                      <a:r>
                        <a:rPr dirty="0" sz="1150" spc="-3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12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5565">
                        <a:lnSpc>
                          <a:spcPts val="1375"/>
                        </a:lnSpc>
                        <a:spcBef>
                          <a:spcPts val="15"/>
                        </a:spcBef>
                      </a:pPr>
                      <a:r>
                        <a:rPr dirty="0" sz="1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1, </a:t>
                      </a:r>
                      <a:r>
                        <a:rPr dirty="0" sz="1150" spc="-2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00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671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2596515" algn="l"/>
                          <a:tab pos="2746375" algn="l"/>
                          <a:tab pos="3257550" algn="l"/>
                          <a:tab pos="3426460" algn="l"/>
                          <a:tab pos="4540885" algn="l"/>
                        </a:tabLst>
                      </a:pPr>
                      <a:r>
                        <a:rPr dirty="0" u="sng" sz="1150" spc="17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295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624054—</a:t>
                      </a:r>
                      <a:r>
                        <a:rPr dirty="0" u="sng" sz="1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7</a:t>
                      </a:r>
                      <a:r>
                        <a:rPr dirty="0" u="sng" sz="1150" spc="355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SIJS</a:t>
                      </a:r>
                      <a:r>
                        <a:rPr dirty="0" u="sng" sz="1150" spc="29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45">
                          <a:solidFill>
                            <a:srgbClr val="484848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Cms</a:t>
                      </a:r>
                      <a:r>
                        <a:rPr dirty="0" u="sng" sz="1150" spc="-130">
                          <a:solidFill>
                            <a:srgbClr val="484848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3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te</a:t>
                      </a:r>
                      <a:r>
                        <a:rPr dirty="0" u="sng" sz="1150" spc="12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to</a:t>
                      </a:r>
                      <a:r>
                        <a:rPr dirty="0" u="sng" sz="1150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u="sng" sz="1150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u="sng" sz="1150">
                          <a:solidFill>
                            <a:srgbClr val="5E5E5E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7.</a:t>
                      </a:r>
                      <a:r>
                        <a:rPr dirty="0" u="sng" sz="1150" spc="-40">
                          <a:solidFill>
                            <a:srgbClr val="5E5E5E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382.</a:t>
                      </a:r>
                      <a:r>
                        <a:rPr dirty="0" u="sng" sz="1150" spc="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950,</a:t>
                      </a:r>
                      <a:r>
                        <a:rPr dirty="0" u="sng" sz="1150" spc="-1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72</a:t>
                      </a:r>
                      <a:r>
                        <a:rPr dirty="0" u="sng" sz="1150" spc="50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 marR="3175">
                        <a:lnSpc>
                          <a:spcPts val="1360"/>
                        </a:lnSpc>
                        <a:spcBef>
                          <a:spcPts val="170"/>
                        </a:spcBef>
                        <a:tabLst>
                          <a:tab pos="4540885" algn="l"/>
                        </a:tabLst>
                      </a:pPr>
                      <a:r>
                        <a:rPr dirty="0" baseline="2415" sz="172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baseline="2415" sz="1725" spc="359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209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624055—</a:t>
                      </a:r>
                      <a:r>
                        <a:rPr dirty="0" baseline="2415" sz="172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5</a:t>
                      </a:r>
                      <a:r>
                        <a:rPr dirty="0" baseline="2415" sz="1725" spc="419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2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ESTR.</a:t>
                      </a:r>
                      <a:r>
                        <a:rPr dirty="0" baseline="2415" sz="1725" spc="-1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9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baseline="2415" sz="1725" spc="457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16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ATENÇAO</a:t>
                      </a:r>
                      <a:r>
                        <a:rPr dirty="0" baseline="2415" sz="1725" spc="40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Á</a:t>
                      </a:r>
                      <a:r>
                        <a:rPr dirty="0" baseline="2415" sz="1725" spc="337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2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SAÚDE</a:t>
                      </a:r>
                      <a:r>
                        <a:rPr dirty="0" baseline="2415" sz="1725" spc="34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1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BIJCAL</a:t>
                      </a:r>
                      <a:r>
                        <a:rPr dirty="0" baseline="2415" sz="172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 spc="-3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4. </a:t>
                      </a:r>
                      <a:r>
                        <a:rPr dirty="0" sz="1150" spc="-6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507.</a:t>
                      </a:r>
                      <a:r>
                        <a:rPr dirty="0" sz="1150" spc="-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627,</a:t>
                      </a:r>
                      <a:r>
                        <a:rPr dirty="0" sz="115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29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145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 spc="4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Total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1570"/>
                        </a:lnSpc>
                      </a:pPr>
                      <a:r>
                        <a:rPr dirty="0" sz="14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14.379.1B4,23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748453" y="4739966"/>
            <a:ext cx="5700395" cy="36131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 indent="222885">
              <a:lnSpc>
                <a:spcPts val="1260"/>
              </a:lnSpc>
              <a:spcBef>
                <a:spcPts val="240"/>
              </a:spcBef>
            </a:pPr>
            <a:r>
              <a:rPr dirty="0" sz="1150" spc="-300">
                <a:solidFill>
                  <a:srgbClr val="646464"/>
                </a:solidFill>
                <a:latin typeface="Cambria"/>
                <a:cs typeface="Cambria"/>
              </a:rPr>
              <a:t>1</a:t>
            </a:r>
            <a:r>
              <a:rPr dirty="0" sz="1150" spc="2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509">
                <a:solidFill>
                  <a:srgbClr val="777777"/>
                </a:solidFill>
                <a:latin typeface="Cambria"/>
                <a:cs typeface="Cambria"/>
              </a:rPr>
              <a:t>—</a:t>
            </a:r>
            <a:r>
              <a:rPr dirty="0" sz="1150" spc="20">
                <a:solidFill>
                  <a:srgbClr val="777777"/>
                </a:solidFill>
                <a:latin typeface="Cambria"/>
                <a:cs typeface="Cambria"/>
              </a:rPr>
              <a:t> </a:t>
            </a:r>
            <a:r>
              <a:rPr dirty="0" sz="1150" spc="-330">
                <a:solidFill>
                  <a:srgbClr val="747474"/>
                </a:solidFill>
                <a:latin typeface="Cambria"/>
                <a:cs typeface="Cambria"/>
              </a:rPr>
              <a:t>O</a:t>
            </a:r>
            <a:r>
              <a:rPr dirty="0" sz="1150" spc="305">
                <a:solidFill>
                  <a:srgbClr val="747474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666666"/>
                </a:solidFill>
                <a:latin typeface="Cambria"/>
                <a:cs typeface="Cambria"/>
              </a:rPr>
              <a:t>saldo</a:t>
            </a:r>
            <a:r>
              <a:rPr dirty="0" sz="1150" spc="30">
                <a:solidFill>
                  <a:srgbClr val="666666"/>
                </a:solidFill>
                <a:latin typeface="Cambria"/>
                <a:cs typeface="Cambria"/>
              </a:rPr>
              <a:t> </a:t>
            </a:r>
            <a:r>
              <a:rPr dirty="0" sz="1150" spc="-65">
                <a:solidFill>
                  <a:srgbClr val="525252"/>
                </a:solidFill>
                <a:latin typeface="Cambria"/>
                <a:cs typeface="Cambria"/>
              </a:rPr>
              <a:t>para</a:t>
            </a:r>
            <a:r>
              <a:rPr dirty="0" sz="115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84848"/>
                </a:solidFill>
                <a:latin typeface="Cambria"/>
                <a:cs typeface="Cambria"/>
              </a:rPr>
              <a:t>abertura</a:t>
            </a:r>
            <a:r>
              <a:rPr dirty="0" sz="1150" spc="2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150" spc="-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24242"/>
                </a:solidFill>
                <a:latin typeface="Cambria"/>
                <a:cs typeface="Cambria"/>
              </a:rPr>
              <a:t>Credito</a:t>
            </a:r>
            <a:r>
              <a:rPr dirty="0" sz="1150" spc="7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94949"/>
                </a:solidFill>
                <a:latin typeface="Cambria"/>
                <a:cs typeface="Cambria"/>
              </a:rPr>
              <a:t>Suplementar</a:t>
            </a:r>
            <a:r>
              <a:rPr dirty="0" sz="1150" spc="9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5B5B5B"/>
                </a:solidFill>
                <a:latin typeface="Cambria"/>
                <a:cs typeface="Cambria"/>
              </a:rPr>
              <a:t>por</a:t>
            </a:r>
            <a:r>
              <a:rPr dirty="0" sz="1150" spc="2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565656"/>
                </a:solidFill>
                <a:latin typeface="Cambria"/>
                <a:cs typeface="Cambria"/>
              </a:rPr>
              <a:t>Superávit</a:t>
            </a:r>
            <a:r>
              <a:rPr dirty="0" sz="1150" spc="10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25252"/>
                </a:solidFill>
                <a:latin typeface="Cambria"/>
                <a:cs typeface="Cambria"/>
              </a:rPr>
              <a:t>F</a:t>
            </a:r>
            <a:r>
              <a:rPr dirty="0" sz="1150" spc="-35">
                <a:solidFill>
                  <a:srgbClr val="4B4B4B"/>
                </a:solidFill>
                <a:latin typeface="Cambria"/>
                <a:cs typeface="Cambria"/>
              </a:rPr>
              <a:t>inanceiro</a:t>
            </a:r>
            <a:r>
              <a:rPr dirty="0" sz="1150" spc="7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70">
                <a:solidFill>
                  <a:srgbClr val="525252"/>
                </a:solidFill>
                <a:latin typeface="Cambria"/>
                <a:cs typeface="Cambria"/>
              </a:rPr>
              <a:t>para</a:t>
            </a:r>
            <a:r>
              <a:rPr dirty="0" sz="115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5B5B5B"/>
                </a:solidFill>
                <a:latin typeface="Cambria"/>
                <a:cs typeface="Cambria"/>
              </a:rPr>
              <a:t>este</a:t>
            </a:r>
            <a:r>
              <a:rPr dirty="0" sz="1150" spc="1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B4B4B"/>
                </a:solidFill>
                <a:latin typeface="Cambria"/>
                <a:cs typeface="Cambria"/>
              </a:rPr>
              <a:t>decreto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é</a:t>
            </a:r>
            <a:r>
              <a:rPr dirty="0" sz="115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75757"/>
                </a:solidFill>
                <a:latin typeface="Cambria"/>
                <a:cs typeface="Cambria"/>
              </a:rPr>
              <a:t>no</a:t>
            </a:r>
            <a:r>
              <a:rPr dirty="0" sz="1150" spc="1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525252"/>
                </a:solidFill>
                <a:latin typeface="Cambria"/>
                <a:cs typeface="Cambria"/>
              </a:rPr>
              <a:t>valor</a:t>
            </a:r>
            <a:r>
              <a:rPr dirty="0" sz="1150" spc="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F4F4F"/>
                </a:solidFill>
                <a:latin typeface="Cambria"/>
                <a:cs typeface="Cambria"/>
              </a:rPr>
              <a:t>de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06060"/>
                </a:solidFill>
                <a:latin typeface="Cambria"/>
                <a:cs typeface="Cambria"/>
              </a:rPr>
              <a:t>R$</a:t>
            </a:r>
            <a:r>
              <a:rPr dirty="0" sz="1150" spc="30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4B4B4B"/>
                </a:solidFill>
                <a:latin typeface="Cambria"/>
                <a:cs typeface="Cambria"/>
              </a:rPr>
              <a:t>13.202.924,05,</a:t>
            </a:r>
            <a:r>
              <a:rPr dirty="0" sz="1150" spc="-7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F4F4F"/>
                </a:solidFill>
                <a:latin typeface="Cambria"/>
                <a:cs typeface="Cambria"/>
              </a:rPr>
              <a:t>confotme</a:t>
            </a:r>
            <a:r>
              <a:rPr dirty="0" sz="1150" spc="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94949"/>
                </a:solidFill>
                <a:latin typeface="Cambria"/>
                <a:cs typeface="Cambria"/>
              </a:rPr>
              <a:t>tabela</a:t>
            </a:r>
            <a:r>
              <a:rPr dirty="0" sz="115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abaixo.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79612" y="6098452"/>
            <a:ext cx="5095240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Artigo</a:t>
            </a:r>
            <a:r>
              <a:rPr dirty="0" sz="1150" spc="-30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626262"/>
                </a:solidFill>
                <a:latin typeface="Cambria"/>
                <a:cs typeface="Cambria"/>
              </a:rPr>
              <a:t>3º</a:t>
            </a:r>
            <a:r>
              <a:rPr dirty="0" sz="1150" spc="-35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727272"/>
                </a:solidFill>
                <a:latin typeface="Cambria"/>
                <a:cs typeface="Cambria"/>
              </a:rPr>
              <a:t>-</a:t>
            </a:r>
            <a:r>
              <a:rPr dirty="0" sz="1150" spc="30">
                <a:solidFill>
                  <a:srgbClr val="72727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545454"/>
                </a:solidFill>
                <a:latin typeface="Cambria"/>
                <a:cs typeface="Cambria"/>
              </a:rPr>
              <a:t>Revogadas</a:t>
            </a:r>
            <a:r>
              <a:rPr dirty="0" sz="1150" spc="2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as</a:t>
            </a:r>
            <a:r>
              <a:rPr dirty="0" sz="1150" spc="-40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D4D4D"/>
                </a:solidFill>
                <a:latin typeface="Cambria"/>
                <a:cs typeface="Cambria"/>
              </a:rPr>
              <a:t>disposições</a:t>
            </a:r>
            <a:r>
              <a:rPr dirty="0" sz="1150" spc="6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5E5E5E"/>
                </a:solidFill>
                <a:latin typeface="Cambria"/>
                <a:cs typeface="Cambria"/>
              </a:rPr>
              <a:t>em</a:t>
            </a:r>
            <a:r>
              <a:rPr dirty="0" sz="1150" spc="40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44444"/>
                </a:solidFill>
                <a:latin typeface="Cambria"/>
                <a:cs typeface="Cambria"/>
              </a:rPr>
              <a:t>contrário,</a:t>
            </a:r>
            <a:r>
              <a:rPr dirty="0" sz="1150" spc="7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3F3F3F"/>
                </a:solidFill>
                <a:latin typeface="Cambria"/>
                <a:cs typeface="Cambria"/>
              </a:rPr>
              <a:t>publique-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se,</a:t>
            </a:r>
            <a:r>
              <a:rPr dirty="0" sz="1150" spc="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afixe-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se </a:t>
            </a:r>
            <a:r>
              <a:rPr dirty="0" sz="1150">
                <a:solidFill>
                  <a:srgbClr val="646464"/>
                </a:solidFill>
                <a:latin typeface="Cambria"/>
                <a:cs typeface="Cambria"/>
              </a:rPr>
              <a:t>e</a:t>
            </a:r>
            <a:r>
              <a:rPr dirty="0" sz="1150" spc="-5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44444"/>
                </a:solidFill>
                <a:latin typeface="Cambria"/>
                <a:cs typeface="Cambria"/>
              </a:rPr>
              <a:t>cumpra-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se.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150">
              <a:latin typeface="Cambria"/>
              <a:cs typeface="Cambria"/>
            </a:endParaRPr>
          </a:p>
          <a:p>
            <a:pPr marL="1527810">
              <a:lnSpc>
                <a:spcPct val="100000"/>
              </a:lnSpc>
              <a:spcBef>
                <a:spcPts val="5"/>
              </a:spcBef>
              <a:tabLst>
                <a:tab pos="2764790" algn="l"/>
              </a:tabLst>
            </a:pPr>
            <a:r>
              <a:rPr dirty="0" sz="1150" spc="-25">
                <a:solidFill>
                  <a:srgbClr val="525252"/>
                </a:solidFill>
                <a:latin typeface="Cambria"/>
                <a:cs typeface="Cambria"/>
              </a:rPr>
              <a:t>Gabinete</a:t>
            </a:r>
            <a:r>
              <a:rPr dirty="0" sz="1150" spc="3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707070"/>
                </a:solidFill>
                <a:latin typeface="Cambria"/>
                <a:cs typeface="Cambria"/>
              </a:rPr>
              <a:t>do</a:t>
            </a:r>
            <a:r>
              <a:rPr dirty="0" sz="1150" spc="-35">
                <a:solidFill>
                  <a:srgbClr val="707070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B5B5B"/>
                </a:solidFill>
                <a:latin typeface="Cambria"/>
                <a:cs typeface="Cambria"/>
              </a:rPr>
              <a:t>Prefei</a:t>
            </a:r>
            <a:r>
              <a:rPr dirty="0" sz="115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150">
                <a:solidFill>
                  <a:srgbClr val="565656"/>
                </a:solidFill>
                <a:latin typeface="Cambria"/>
                <a:cs typeface="Cambria"/>
              </a:rPr>
              <a:t>,</a:t>
            </a:r>
            <a:r>
              <a:rPr dirty="0" sz="1150" spc="5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 spc="-105">
                <a:solidFill>
                  <a:srgbClr val="5B5B5B"/>
                </a:solidFill>
                <a:latin typeface="Cambria"/>
                <a:cs typeface="Cambria"/>
              </a:rPr>
              <a:t>19</a:t>
            </a:r>
            <a:r>
              <a:rPr dirty="0" sz="1150" spc="-1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646464"/>
                </a:solidFill>
                <a:latin typeface="Cambria"/>
                <a:cs typeface="Cambria"/>
              </a:rPr>
              <a:t>de</a:t>
            </a:r>
            <a:r>
              <a:rPr dirty="0" sz="1150" spc="-10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45454"/>
                </a:solidFill>
                <a:latin typeface="Cambria"/>
                <a:cs typeface="Cambria"/>
              </a:rPr>
              <a:t>Dezembro</a:t>
            </a:r>
            <a:r>
              <a:rPr dirty="0" sz="1150" spc="1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64646"/>
                </a:solidFill>
                <a:latin typeface="Cambria"/>
                <a:cs typeface="Cambria"/>
              </a:rPr>
              <a:t>de</a:t>
            </a:r>
            <a:r>
              <a:rPr dirty="0" sz="1150" spc="-1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95959"/>
                </a:solidFill>
                <a:latin typeface="Cambria"/>
                <a:cs typeface="Cambria"/>
              </a:rPr>
              <a:t>2023.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09721" y="7443217"/>
            <a:ext cx="28829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efeit</a:t>
            </a:r>
            <a:endParaRPr sz="11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Janaína</dc:creator>
  <dcterms:created xsi:type="dcterms:W3CDTF">2025-09-04T18:51:39Z</dcterms:created>
  <dcterms:modified xsi:type="dcterms:W3CDTF">2025-09-04T18:51:39Z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2024-02-19T00:00:00Z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2025-09-04T00:00:00Z</vt:filetime>
  </property>
  <property fmtid="{D5CDD505-2E9C-101B-9397-08002B2CF9AE}" pid="5" name="Producer">
    <vt:lpwstr>Microsoft® Office Word 2007</vt:lpwstr>
  </property>
</Properties>
</file>